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3" r:id="rId4"/>
    <p:sldMasterId id="2147483884" r:id="rId5"/>
  </p:sldMasterIdLst>
  <p:sldIdLst>
    <p:sldId id="256" r:id="rId6"/>
    <p:sldId id="280" r:id="rId7"/>
    <p:sldId id="268" r:id="rId8"/>
    <p:sldId id="274" r:id="rId9"/>
    <p:sldId id="273" r:id="rId10"/>
    <p:sldId id="270" r:id="rId11"/>
    <p:sldId id="275" r:id="rId12"/>
    <p:sldId id="276" r:id="rId13"/>
    <p:sldId id="281" r:id="rId14"/>
    <p:sldId id="283" r:id="rId15"/>
    <p:sldId id="284" r:id="rId16"/>
    <p:sldId id="285" r:id="rId17"/>
    <p:sldId id="258" r:id="rId18"/>
    <p:sldId id="286" r:id="rId19"/>
    <p:sldId id="260" r:id="rId20"/>
    <p:sldId id="259" r:id="rId21"/>
    <p:sldId id="261" r:id="rId22"/>
    <p:sldId id="262" r:id="rId23"/>
    <p:sldId id="263" r:id="rId24"/>
    <p:sldId id="264" r:id="rId25"/>
    <p:sldId id="287"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65" autoAdjust="0"/>
    <p:restoredTop sz="94660"/>
  </p:normalViewPr>
  <p:slideViewPr>
    <p:cSldViewPr snapToGrid="0">
      <p:cViewPr varScale="1">
        <p:scale>
          <a:sx n="165" d="100"/>
          <a:sy n="165" d="100"/>
        </p:scale>
        <p:origin x="112" y="108"/>
      </p:cViewPr>
      <p:guideLst/>
    </p:cSldViewPr>
  </p:slideViewPr>
  <p:notesTextViewPr>
    <p:cViewPr>
      <p:scale>
        <a:sx n="1" d="1"/>
        <a:sy n="1" d="1"/>
      </p:scale>
      <p:origin x="0" y="0"/>
    </p:cViewPr>
  </p:notesTextViewPr>
  <p:sorterViewPr>
    <p:cViewPr>
      <p:scale>
        <a:sx n="100" d="100"/>
        <a:sy n="100" d="100"/>
      </p:scale>
      <p:origin x="0" y="-116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driguez, Cecilia" userId="4e3ad19d-3c2d-4f89-8f17-de1da43f091f" providerId="ADAL" clId="{4FE09635-AFEC-4864-BAFF-53B4F7CDC688}"/>
    <pc:docChg chg="undo custSel addSld delSld modSld">
      <pc:chgData name="Rodriguez, Cecilia" userId="4e3ad19d-3c2d-4f89-8f17-de1da43f091f" providerId="ADAL" clId="{4FE09635-AFEC-4864-BAFF-53B4F7CDC688}" dt="2023-09-15T16:32:11.448" v="1031" actId="20577"/>
      <pc:docMkLst>
        <pc:docMk/>
      </pc:docMkLst>
      <pc:sldChg chg="del">
        <pc:chgData name="Rodriguez, Cecilia" userId="4e3ad19d-3c2d-4f89-8f17-de1da43f091f" providerId="ADAL" clId="{4FE09635-AFEC-4864-BAFF-53B4F7CDC688}" dt="2023-09-14T16:14:49.684" v="879" actId="2696"/>
        <pc:sldMkLst>
          <pc:docMk/>
          <pc:sldMk cId="405878021" sldId="257"/>
        </pc:sldMkLst>
      </pc:sldChg>
      <pc:sldChg chg="modSp">
        <pc:chgData name="Rodriguez, Cecilia" userId="4e3ad19d-3c2d-4f89-8f17-de1da43f091f" providerId="ADAL" clId="{4FE09635-AFEC-4864-BAFF-53B4F7CDC688}" dt="2023-09-12T16:33:54.549" v="861" actId="20577"/>
        <pc:sldMkLst>
          <pc:docMk/>
          <pc:sldMk cId="1575560068" sldId="258"/>
        </pc:sldMkLst>
        <pc:spChg chg="mod">
          <ac:chgData name="Rodriguez, Cecilia" userId="4e3ad19d-3c2d-4f89-8f17-de1da43f091f" providerId="ADAL" clId="{4FE09635-AFEC-4864-BAFF-53B4F7CDC688}" dt="2023-09-12T16:33:54.549" v="861" actId="20577"/>
          <ac:spMkLst>
            <pc:docMk/>
            <pc:sldMk cId="1575560068" sldId="258"/>
            <ac:spMk id="2" creationId="{00000000-0000-0000-0000-000000000000}"/>
          </ac:spMkLst>
        </pc:spChg>
      </pc:sldChg>
      <pc:sldChg chg="modSp">
        <pc:chgData name="Rodriguez, Cecilia" userId="4e3ad19d-3c2d-4f89-8f17-de1da43f091f" providerId="ADAL" clId="{4FE09635-AFEC-4864-BAFF-53B4F7CDC688}" dt="2023-09-12T16:59:55.896" v="875" actId="255"/>
        <pc:sldMkLst>
          <pc:docMk/>
          <pc:sldMk cId="2668067807" sldId="259"/>
        </pc:sldMkLst>
        <pc:spChg chg="mod">
          <ac:chgData name="Rodriguez, Cecilia" userId="4e3ad19d-3c2d-4f89-8f17-de1da43f091f" providerId="ADAL" clId="{4FE09635-AFEC-4864-BAFF-53B4F7CDC688}" dt="2023-09-12T16:59:55.896" v="875" actId="255"/>
          <ac:spMkLst>
            <pc:docMk/>
            <pc:sldMk cId="2668067807" sldId="259"/>
            <ac:spMk id="5" creationId="{7E5B95B9-90E0-4CD6-A9A4-E04C3F355C30}"/>
          </ac:spMkLst>
        </pc:spChg>
      </pc:sldChg>
      <pc:sldChg chg="modSp">
        <pc:chgData name="Rodriguez, Cecilia" userId="4e3ad19d-3c2d-4f89-8f17-de1da43f091f" providerId="ADAL" clId="{4FE09635-AFEC-4864-BAFF-53B4F7CDC688}" dt="2023-09-15T16:32:11.448" v="1031" actId="20577"/>
        <pc:sldMkLst>
          <pc:docMk/>
          <pc:sldMk cId="518305215" sldId="261"/>
        </pc:sldMkLst>
        <pc:spChg chg="mod">
          <ac:chgData name="Rodriguez, Cecilia" userId="4e3ad19d-3c2d-4f89-8f17-de1da43f091f" providerId="ADAL" clId="{4FE09635-AFEC-4864-BAFF-53B4F7CDC688}" dt="2023-09-15T16:32:11.448" v="1031" actId="20577"/>
          <ac:spMkLst>
            <pc:docMk/>
            <pc:sldMk cId="518305215" sldId="261"/>
            <ac:spMk id="3" creationId="{89B2FA40-10BF-46AC-9E49-4CC3E5277387}"/>
          </ac:spMkLst>
        </pc:spChg>
      </pc:sldChg>
      <pc:sldChg chg="modSp">
        <pc:chgData name="Rodriguez, Cecilia" userId="4e3ad19d-3c2d-4f89-8f17-de1da43f091f" providerId="ADAL" clId="{4FE09635-AFEC-4864-BAFF-53B4F7CDC688}" dt="2023-09-15T16:27:02.229" v="1013" actId="20577"/>
        <pc:sldMkLst>
          <pc:docMk/>
          <pc:sldMk cId="1308169417" sldId="263"/>
        </pc:sldMkLst>
        <pc:spChg chg="mod">
          <ac:chgData name="Rodriguez, Cecilia" userId="4e3ad19d-3c2d-4f89-8f17-de1da43f091f" providerId="ADAL" clId="{4FE09635-AFEC-4864-BAFF-53B4F7CDC688}" dt="2023-09-15T16:27:02.229" v="1013" actId="20577"/>
          <ac:spMkLst>
            <pc:docMk/>
            <pc:sldMk cId="1308169417" sldId="263"/>
            <ac:spMk id="3" creationId="{077DA0EC-4758-3726-9702-BE9B21EFEC84}"/>
          </ac:spMkLst>
        </pc:spChg>
      </pc:sldChg>
      <pc:sldChg chg="modSp">
        <pc:chgData name="Rodriguez, Cecilia" userId="4e3ad19d-3c2d-4f89-8f17-de1da43f091f" providerId="ADAL" clId="{4FE09635-AFEC-4864-BAFF-53B4F7CDC688}" dt="2023-09-07T21:17:13.614" v="833" actId="20577"/>
        <pc:sldMkLst>
          <pc:docMk/>
          <pc:sldMk cId="1229703750" sldId="268"/>
        </pc:sldMkLst>
        <pc:spChg chg="mod">
          <ac:chgData name="Rodriguez, Cecilia" userId="4e3ad19d-3c2d-4f89-8f17-de1da43f091f" providerId="ADAL" clId="{4FE09635-AFEC-4864-BAFF-53B4F7CDC688}" dt="2023-09-07T21:17:13.614" v="833" actId="20577"/>
          <ac:spMkLst>
            <pc:docMk/>
            <pc:sldMk cId="1229703750" sldId="268"/>
            <ac:spMk id="6" creationId="{DB43BE6A-E243-40F7-9965-B63AF0E86BB2}"/>
          </ac:spMkLst>
        </pc:spChg>
      </pc:sldChg>
      <pc:sldChg chg="modSp">
        <pc:chgData name="Rodriguez, Cecilia" userId="4e3ad19d-3c2d-4f89-8f17-de1da43f091f" providerId="ADAL" clId="{4FE09635-AFEC-4864-BAFF-53B4F7CDC688}" dt="2023-09-07T21:32:39.522" v="838" actId="20577"/>
        <pc:sldMkLst>
          <pc:docMk/>
          <pc:sldMk cId="1316393894" sldId="270"/>
        </pc:sldMkLst>
        <pc:spChg chg="mod">
          <ac:chgData name="Rodriguez, Cecilia" userId="4e3ad19d-3c2d-4f89-8f17-de1da43f091f" providerId="ADAL" clId="{4FE09635-AFEC-4864-BAFF-53B4F7CDC688}" dt="2023-09-07T21:32:39.522" v="838" actId="20577"/>
          <ac:spMkLst>
            <pc:docMk/>
            <pc:sldMk cId="1316393894" sldId="270"/>
            <ac:spMk id="6" creationId="{F2C990B5-D6FB-4898-9015-A48186157A32}"/>
          </ac:spMkLst>
        </pc:spChg>
      </pc:sldChg>
      <pc:sldChg chg="modSp">
        <pc:chgData name="Rodriguez, Cecilia" userId="4e3ad19d-3c2d-4f89-8f17-de1da43f091f" providerId="ADAL" clId="{4FE09635-AFEC-4864-BAFF-53B4F7CDC688}" dt="2023-09-07T21:31:54.702" v="836" actId="313"/>
        <pc:sldMkLst>
          <pc:docMk/>
          <pc:sldMk cId="3079649008" sldId="273"/>
        </pc:sldMkLst>
        <pc:spChg chg="mod">
          <ac:chgData name="Rodriguez, Cecilia" userId="4e3ad19d-3c2d-4f89-8f17-de1da43f091f" providerId="ADAL" clId="{4FE09635-AFEC-4864-BAFF-53B4F7CDC688}" dt="2023-09-07T21:31:54.702" v="836" actId="313"/>
          <ac:spMkLst>
            <pc:docMk/>
            <pc:sldMk cId="3079649008" sldId="273"/>
            <ac:spMk id="3" creationId="{00000000-0000-0000-0000-000000000000}"/>
          </ac:spMkLst>
        </pc:spChg>
      </pc:sldChg>
      <pc:sldChg chg="modSp">
        <pc:chgData name="Rodriguez, Cecilia" userId="4e3ad19d-3c2d-4f89-8f17-de1da43f091f" providerId="ADAL" clId="{4FE09635-AFEC-4864-BAFF-53B4F7CDC688}" dt="2023-09-07T21:15:29.577" v="828" actId="20577"/>
        <pc:sldMkLst>
          <pc:docMk/>
          <pc:sldMk cId="3780588517" sldId="274"/>
        </pc:sldMkLst>
        <pc:spChg chg="mod">
          <ac:chgData name="Rodriguez, Cecilia" userId="4e3ad19d-3c2d-4f89-8f17-de1da43f091f" providerId="ADAL" clId="{4FE09635-AFEC-4864-BAFF-53B4F7CDC688}" dt="2023-09-07T21:15:29.577" v="828" actId="20577"/>
          <ac:spMkLst>
            <pc:docMk/>
            <pc:sldMk cId="3780588517" sldId="274"/>
            <ac:spMk id="3" creationId="{19AA7DD1-9378-4C6F-95DF-EAAE95FE55B1}"/>
          </ac:spMkLst>
        </pc:spChg>
      </pc:sldChg>
      <pc:sldChg chg="modSp">
        <pc:chgData name="Rodriguez, Cecilia" userId="4e3ad19d-3c2d-4f89-8f17-de1da43f091f" providerId="ADAL" clId="{4FE09635-AFEC-4864-BAFF-53B4F7CDC688}" dt="2023-09-07T21:34:18.351" v="839" actId="20577"/>
        <pc:sldMkLst>
          <pc:docMk/>
          <pc:sldMk cId="1878999869" sldId="276"/>
        </pc:sldMkLst>
        <pc:spChg chg="mod">
          <ac:chgData name="Rodriguez, Cecilia" userId="4e3ad19d-3c2d-4f89-8f17-de1da43f091f" providerId="ADAL" clId="{4FE09635-AFEC-4864-BAFF-53B4F7CDC688}" dt="2023-09-07T21:34:18.351" v="839" actId="20577"/>
          <ac:spMkLst>
            <pc:docMk/>
            <pc:sldMk cId="1878999869" sldId="276"/>
            <ac:spMk id="3" creationId="{EEAF1BDB-31FF-4964-80A0-3E658F44F51A}"/>
          </ac:spMkLst>
        </pc:spChg>
      </pc:sldChg>
      <pc:sldChg chg="modSp">
        <pc:chgData name="Rodriguez, Cecilia" userId="4e3ad19d-3c2d-4f89-8f17-de1da43f091f" providerId="ADAL" clId="{4FE09635-AFEC-4864-BAFF-53B4F7CDC688}" dt="2023-09-07T21:16:14.184" v="831" actId="20577"/>
        <pc:sldMkLst>
          <pc:docMk/>
          <pc:sldMk cId="1049592907" sldId="280"/>
        </pc:sldMkLst>
        <pc:spChg chg="mod">
          <ac:chgData name="Rodriguez, Cecilia" userId="4e3ad19d-3c2d-4f89-8f17-de1da43f091f" providerId="ADAL" clId="{4FE09635-AFEC-4864-BAFF-53B4F7CDC688}" dt="2023-09-07T21:16:14.184" v="831" actId="20577"/>
          <ac:spMkLst>
            <pc:docMk/>
            <pc:sldMk cId="1049592907" sldId="280"/>
            <ac:spMk id="3" creationId="{559C23E7-7870-4211-9E6A-BCD54953179B}"/>
          </ac:spMkLst>
        </pc:spChg>
      </pc:sldChg>
      <pc:sldChg chg="modSp">
        <pc:chgData name="Rodriguez, Cecilia" userId="4e3ad19d-3c2d-4f89-8f17-de1da43f091f" providerId="ADAL" clId="{4FE09635-AFEC-4864-BAFF-53B4F7CDC688}" dt="2023-09-14T13:48:15.516" v="878" actId="6549"/>
        <pc:sldMkLst>
          <pc:docMk/>
          <pc:sldMk cId="2352886215" sldId="285"/>
        </pc:sldMkLst>
        <pc:spChg chg="mod">
          <ac:chgData name="Rodriguez, Cecilia" userId="4e3ad19d-3c2d-4f89-8f17-de1da43f091f" providerId="ADAL" clId="{4FE09635-AFEC-4864-BAFF-53B4F7CDC688}" dt="2023-09-14T13:48:15.516" v="878" actId="6549"/>
          <ac:spMkLst>
            <pc:docMk/>
            <pc:sldMk cId="2352886215" sldId="285"/>
            <ac:spMk id="3" creationId="{2C988B8B-ED43-41CF-948A-D7DDD14EC9C1}"/>
          </ac:spMkLst>
        </pc:spChg>
      </pc:sldChg>
      <pc:sldChg chg="modSp add">
        <pc:chgData name="Rodriguez, Cecilia" userId="4e3ad19d-3c2d-4f89-8f17-de1da43f091f" providerId="ADAL" clId="{4FE09635-AFEC-4864-BAFF-53B4F7CDC688}" dt="2023-09-12T16:57:33.621" v="874" actId="20577"/>
        <pc:sldMkLst>
          <pc:docMk/>
          <pc:sldMk cId="1289011996" sldId="287"/>
        </pc:sldMkLst>
        <pc:spChg chg="mod">
          <ac:chgData name="Rodriguez, Cecilia" userId="4e3ad19d-3c2d-4f89-8f17-de1da43f091f" providerId="ADAL" clId="{4FE09635-AFEC-4864-BAFF-53B4F7CDC688}" dt="2023-09-12T16:57:33.621" v="874" actId="20577"/>
          <ac:spMkLst>
            <pc:docMk/>
            <pc:sldMk cId="1289011996" sldId="287"/>
            <ac:spMk id="2" creationId="{6C070CCB-E2C0-4CB8-953E-C87A31495CF3}"/>
          </ac:spMkLst>
        </pc:spChg>
      </pc:sldChg>
    </pc:docChg>
  </pc:docChgLst>
  <pc:docChgLst>
    <pc:chgData name="Rodriguez, Cecilia" userId="4e3ad19d-3c2d-4f89-8f17-de1da43f091f" providerId="ADAL" clId="{D8345B0F-3172-4AAD-BF8C-2737CAAC27BE}"/>
    <pc:docChg chg="modSld">
      <pc:chgData name="Rodriguez, Cecilia" userId="4e3ad19d-3c2d-4f89-8f17-de1da43f091f" providerId="ADAL" clId="{D8345B0F-3172-4AAD-BF8C-2737CAAC27BE}" dt="2023-08-23T13:47:13.270" v="18" actId="20577"/>
      <pc:docMkLst>
        <pc:docMk/>
      </pc:docMkLst>
      <pc:sldChg chg="modSp">
        <pc:chgData name="Rodriguez, Cecilia" userId="4e3ad19d-3c2d-4f89-8f17-de1da43f091f" providerId="ADAL" clId="{D8345B0F-3172-4AAD-BF8C-2737CAAC27BE}" dt="2023-08-23T13:47:13.270" v="18" actId="20577"/>
        <pc:sldMkLst>
          <pc:docMk/>
          <pc:sldMk cId="2255297671" sldId="256"/>
        </pc:sldMkLst>
        <pc:spChg chg="mod">
          <ac:chgData name="Rodriguez, Cecilia" userId="4e3ad19d-3c2d-4f89-8f17-de1da43f091f" providerId="ADAL" clId="{D8345B0F-3172-4AAD-BF8C-2737CAAC27BE}" dt="2023-08-23T13:47:13.270" v="18" actId="20577"/>
          <ac:spMkLst>
            <pc:docMk/>
            <pc:sldMk cId="2255297671" sldId="256"/>
            <ac:spMk id="3" creationId="{00000000-0000-0000-0000-000000000000}"/>
          </ac:spMkLst>
        </pc:spChg>
      </pc:sldChg>
      <pc:sldChg chg="modSp">
        <pc:chgData name="Rodriguez, Cecilia" userId="4e3ad19d-3c2d-4f89-8f17-de1da43f091f" providerId="ADAL" clId="{D8345B0F-3172-4AAD-BF8C-2737CAAC27BE}" dt="2023-08-23T13:46:25.506" v="0" actId="13926"/>
        <pc:sldMkLst>
          <pc:docMk/>
          <pc:sldMk cId="1229703750" sldId="268"/>
        </pc:sldMkLst>
        <pc:spChg chg="mod">
          <ac:chgData name="Rodriguez, Cecilia" userId="4e3ad19d-3c2d-4f89-8f17-de1da43f091f" providerId="ADAL" clId="{D8345B0F-3172-4AAD-BF8C-2737CAAC27BE}" dt="2023-08-23T13:46:25.506" v="0" actId="13926"/>
          <ac:spMkLst>
            <pc:docMk/>
            <pc:sldMk cId="1229703750" sldId="268"/>
            <ac:spMk id="6" creationId="{DB43BE6A-E243-40F7-9965-B63AF0E86BB2}"/>
          </ac:spMkLst>
        </pc:spChg>
      </pc:sldChg>
      <pc:sldChg chg="modSp">
        <pc:chgData name="Rodriguez, Cecilia" userId="4e3ad19d-3c2d-4f89-8f17-de1da43f091f" providerId="ADAL" clId="{D8345B0F-3172-4AAD-BF8C-2737CAAC27BE}" dt="2023-08-23T13:46:34.414" v="1" actId="13926"/>
        <pc:sldMkLst>
          <pc:docMk/>
          <pc:sldMk cId="1316393894" sldId="270"/>
        </pc:sldMkLst>
        <pc:spChg chg="mod">
          <ac:chgData name="Rodriguez, Cecilia" userId="4e3ad19d-3c2d-4f89-8f17-de1da43f091f" providerId="ADAL" clId="{D8345B0F-3172-4AAD-BF8C-2737CAAC27BE}" dt="2023-08-23T13:46:34.414" v="1" actId="13926"/>
          <ac:spMkLst>
            <pc:docMk/>
            <pc:sldMk cId="1316393894" sldId="270"/>
            <ac:spMk id="6" creationId="{F2C990B5-D6FB-4898-9015-A48186157A3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E78135D-F345-47F2-B9BB-FA99BA7E2FC6}" type="datetimeFigureOut">
              <a:rPr lang="en-US" smtClean="0"/>
              <a:t>9/15/2023</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02E37AE-F041-4649-AAF7-820A7A7891FC}" type="slidenum">
              <a:rPr lang="en-US" smtClean="0"/>
              <a:t>‹#›</a:t>
            </a:fld>
            <a:endParaRPr lang="en-US"/>
          </a:p>
        </p:txBody>
      </p:sp>
    </p:spTree>
    <p:extLst>
      <p:ext uri="{BB962C8B-B14F-4D97-AF65-F5344CB8AC3E}">
        <p14:creationId xmlns:p14="http://schemas.microsoft.com/office/powerpoint/2010/main" val="2625625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78135D-F345-47F2-B9BB-FA99BA7E2FC6}" type="datetimeFigureOut">
              <a:rPr lang="en-US" smtClean="0"/>
              <a:t>9/15/2023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02E37AE-F041-4649-AAF7-820A7A7891FC}" type="slidenum">
              <a:rPr lang="en-US" smtClean="0"/>
              <a:t>‹#›</a:t>
            </a:fld>
            <a:endParaRPr lang="en-US"/>
          </a:p>
        </p:txBody>
      </p:sp>
    </p:spTree>
    <p:extLst>
      <p:ext uri="{BB962C8B-B14F-4D97-AF65-F5344CB8AC3E}">
        <p14:creationId xmlns:p14="http://schemas.microsoft.com/office/powerpoint/2010/main" val="846851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78135D-F345-47F2-B9BB-FA99BA7E2FC6}" type="datetimeFigureOut">
              <a:rPr lang="en-US" smtClean="0"/>
              <a:t>9/15/2023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02E37AE-F041-4649-AAF7-820A7A7891FC}"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395044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0E78135D-F345-47F2-B9BB-FA99BA7E2FC6}" type="datetimeFigureOut">
              <a:rPr lang="en-US" smtClean="0"/>
              <a:t>9/15/2023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02E37AE-F041-4649-AAF7-820A7A7891FC}" type="slidenum">
              <a:rPr lang="en-US" smtClean="0"/>
              <a:t>‹#›</a:t>
            </a:fld>
            <a:endParaRPr lang="en-US"/>
          </a:p>
        </p:txBody>
      </p:sp>
    </p:spTree>
    <p:extLst>
      <p:ext uri="{BB962C8B-B14F-4D97-AF65-F5344CB8AC3E}">
        <p14:creationId xmlns:p14="http://schemas.microsoft.com/office/powerpoint/2010/main" val="11840323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0E78135D-F345-47F2-B9BB-FA99BA7E2FC6}" type="datetimeFigureOut">
              <a:rPr lang="en-US" smtClean="0"/>
              <a:t>9/15/2023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02E37AE-F041-4649-AAF7-820A7A7891FC}"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300151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0E78135D-F345-47F2-B9BB-FA99BA7E2FC6}" type="datetimeFigureOut">
              <a:rPr lang="en-US" smtClean="0"/>
              <a:t>9/15/2023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02E37AE-F041-4649-AAF7-820A7A7891FC}" type="slidenum">
              <a:rPr lang="en-US" smtClean="0"/>
              <a:t>‹#›</a:t>
            </a:fld>
            <a:endParaRPr lang="en-US"/>
          </a:p>
        </p:txBody>
      </p:sp>
    </p:spTree>
    <p:extLst>
      <p:ext uri="{BB962C8B-B14F-4D97-AF65-F5344CB8AC3E}">
        <p14:creationId xmlns:p14="http://schemas.microsoft.com/office/powerpoint/2010/main" val="30791677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78135D-F345-47F2-B9BB-FA99BA7E2FC6}" type="datetimeFigureOut">
              <a:rPr lang="en-US" smtClean="0"/>
              <a:t>9/15/2023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02E37AE-F041-4649-AAF7-820A7A7891FC}" type="slidenum">
              <a:rPr lang="en-US" smtClean="0"/>
              <a:t>‹#›</a:t>
            </a:fld>
            <a:endParaRPr lang="en-US"/>
          </a:p>
        </p:txBody>
      </p:sp>
    </p:spTree>
    <p:extLst>
      <p:ext uri="{BB962C8B-B14F-4D97-AF65-F5344CB8AC3E}">
        <p14:creationId xmlns:p14="http://schemas.microsoft.com/office/powerpoint/2010/main" val="32683187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78135D-F345-47F2-B9BB-FA99BA7E2FC6}" type="datetimeFigureOut">
              <a:rPr lang="en-US" smtClean="0"/>
              <a:t>9/15/2023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02E37AE-F041-4649-AAF7-820A7A7891FC}" type="slidenum">
              <a:rPr lang="en-US" smtClean="0"/>
              <a:t>‹#›</a:t>
            </a:fld>
            <a:endParaRPr lang="en-US"/>
          </a:p>
        </p:txBody>
      </p:sp>
    </p:spTree>
    <p:extLst>
      <p:ext uri="{BB962C8B-B14F-4D97-AF65-F5344CB8AC3E}">
        <p14:creationId xmlns:p14="http://schemas.microsoft.com/office/powerpoint/2010/main" val="42885584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E78135D-F345-47F2-B9BB-FA99BA7E2FC6}" type="datetimeFigureOut">
              <a:rPr lang="en-US" smtClean="0"/>
              <a:t>9/15/2023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2E37AE-F041-4649-AAF7-820A7A7891FC}"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03803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78135D-F345-47F2-B9BB-FA99BA7E2FC6}" type="datetimeFigureOut">
              <a:rPr lang="en-US" smtClean="0"/>
              <a:t>9/15/2023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2E37AE-F041-4649-AAF7-820A7A7891FC}" type="slidenum">
              <a:rPr lang="en-US" smtClean="0"/>
              <a:t>‹#›</a:t>
            </a:fld>
            <a:endParaRPr lang="en-US"/>
          </a:p>
        </p:txBody>
      </p:sp>
    </p:spTree>
    <p:extLst>
      <p:ext uri="{BB962C8B-B14F-4D97-AF65-F5344CB8AC3E}">
        <p14:creationId xmlns:p14="http://schemas.microsoft.com/office/powerpoint/2010/main" val="31360211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E78135D-F345-47F2-B9BB-FA99BA7E2FC6}" type="datetimeFigureOut">
              <a:rPr lang="en-US" smtClean="0"/>
              <a:t>9/15/2023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2E37AE-F041-4649-AAF7-820A7A7891FC}"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9640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78135D-F345-47F2-B9BB-FA99BA7E2FC6}" type="datetimeFigureOut">
              <a:rPr lang="en-US" smtClean="0"/>
              <a:t>9/15/2023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02E37AE-F041-4649-AAF7-820A7A7891FC}" type="slidenum">
              <a:rPr lang="en-US" smtClean="0"/>
              <a:t>‹#›</a:t>
            </a:fld>
            <a:endParaRPr lang="en-US"/>
          </a:p>
        </p:txBody>
      </p:sp>
    </p:spTree>
    <p:extLst>
      <p:ext uri="{BB962C8B-B14F-4D97-AF65-F5344CB8AC3E}">
        <p14:creationId xmlns:p14="http://schemas.microsoft.com/office/powerpoint/2010/main" val="36779461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E78135D-F345-47F2-B9BB-FA99BA7E2FC6}" type="datetimeFigureOut">
              <a:rPr lang="en-US" smtClean="0"/>
              <a:t>9/15/2023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2E37AE-F041-4649-AAF7-820A7A7891FC}" type="slidenum">
              <a:rPr lang="en-US" smtClean="0"/>
              <a:t>‹#›</a:t>
            </a:fld>
            <a:endParaRPr lang="en-US"/>
          </a:p>
        </p:txBody>
      </p:sp>
    </p:spTree>
    <p:extLst>
      <p:ext uri="{BB962C8B-B14F-4D97-AF65-F5344CB8AC3E}">
        <p14:creationId xmlns:p14="http://schemas.microsoft.com/office/powerpoint/2010/main" val="3745167377"/>
      </p:ext>
    </p:extLst>
  </p:cSld>
  <p:clrMapOvr>
    <a:masterClrMapping/>
  </p:clrMapOvr>
  <p:extLst>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E78135D-F345-47F2-B9BB-FA99BA7E2FC6}" type="datetimeFigureOut">
              <a:rPr lang="en-US" smtClean="0"/>
              <a:t>9/15/2023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2E37AE-F041-4649-AAF7-820A7A7891FC}" type="slidenum">
              <a:rPr lang="en-US" smtClean="0"/>
              <a:t>‹#›</a:t>
            </a:fld>
            <a:endParaRPr lang="en-US"/>
          </a:p>
        </p:txBody>
      </p:sp>
    </p:spTree>
    <p:extLst>
      <p:ext uri="{BB962C8B-B14F-4D97-AF65-F5344CB8AC3E}">
        <p14:creationId xmlns:p14="http://schemas.microsoft.com/office/powerpoint/2010/main" val="737520626"/>
      </p:ext>
    </p:extLst>
  </p:cSld>
  <p:clrMapOvr>
    <a:masterClrMapping/>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E78135D-F345-47F2-B9BB-FA99BA7E2FC6}" type="datetimeFigureOut">
              <a:rPr lang="en-US" smtClean="0"/>
              <a:t>9/15/2023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2E37AE-F041-4649-AAF7-820A7A7891FC}" type="slidenum">
              <a:rPr lang="en-US" smtClean="0"/>
              <a:t>‹#›</a:t>
            </a:fld>
            <a:endParaRPr lang="en-US"/>
          </a:p>
        </p:txBody>
      </p:sp>
    </p:spTree>
    <p:extLst>
      <p:ext uri="{BB962C8B-B14F-4D97-AF65-F5344CB8AC3E}">
        <p14:creationId xmlns:p14="http://schemas.microsoft.com/office/powerpoint/2010/main" val="29156493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E78135D-F345-47F2-B9BB-FA99BA7E2FC6}" type="datetimeFigureOut">
              <a:rPr lang="en-US" smtClean="0"/>
              <a:t>9/15/2023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602E37AE-F041-4649-AAF7-820A7A7891FC}" type="slidenum">
              <a:rPr lang="en-US" smtClean="0"/>
              <a:t>‹#›</a:t>
            </a:fld>
            <a:endParaRPr lang="en-US"/>
          </a:p>
        </p:txBody>
      </p:sp>
    </p:spTree>
    <p:extLst>
      <p:ext uri="{BB962C8B-B14F-4D97-AF65-F5344CB8AC3E}">
        <p14:creationId xmlns:p14="http://schemas.microsoft.com/office/powerpoint/2010/main" val="19957248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E78135D-F345-47F2-B9BB-FA99BA7E2FC6}" type="datetimeFigureOut">
              <a:rPr lang="en-US" smtClean="0"/>
              <a:t>9/15/2023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02E37AE-F041-4649-AAF7-820A7A7891FC}" type="slidenum">
              <a:rPr lang="en-US" smtClean="0"/>
              <a:t>‹#›</a:t>
            </a:fld>
            <a:endParaRPr lang="en-US"/>
          </a:p>
        </p:txBody>
      </p:sp>
    </p:spTree>
    <p:extLst>
      <p:ext uri="{BB962C8B-B14F-4D97-AF65-F5344CB8AC3E}">
        <p14:creationId xmlns:p14="http://schemas.microsoft.com/office/powerpoint/2010/main" val="3578168289"/>
      </p:ext>
    </p:extLst>
  </p:cSld>
  <p:clrMapOvr>
    <a:masterClrMapping/>
  </p:clrMapOvr>
  <p:extLst>
    <p:ext uri="{DCECCB84-F9BA-43D5-87BE-67443E8EF086}">
      <p15:sldGuideLst xmlns:p15="http://schemas.microsoft.com/office/powerpoint/2012/main"/>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E78135D-F345-47F2-B9BB-FA99BA7E2FC6}" type="datetimeFigureOut">
              <a:rPr lang="en-US" smtClean="0"/>
              <a:t>9/15/2023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2E37AE-F041-4649-AAF7-820A7A7891FC}" type="slidenum">
              <a:rPr lang="en-US" smtClean="0"/>
              <a:t>‹#›</a:t>
            </a:fld>
            <a:endParaRPr lang="en-US"/>
          </a:p>
        </p:txBody>
      </p:sp>
    </p:spTree>
    <p:extLst>
      <p:ext uri="{BB962C8B-B14F-4D97-AF65-F5344CB8AC3E}">
        <p14:creationId xmlns:p14="http://schemas.microsoft.com/office/powerpoint/2010/main" val="22125040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78135D-F345-47F2-B9BB-FA99BA7E2FC6}" type="datetimeFigureOut">
              <a:rPr lang="en-US" smtClean="0"/>
              <a:t>9/15/2023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2E37AE-F041-4649-AAF7-820A7A7891FC}" type="slidenum">
              <a:rPr lang="en-US" smtClean="0"/>
              <a:t>‹#›</a:t>
            </a:fld>
            <a:endParaRPr lang="en-US"/>
          </a:p>
        </p:txBody>
      </p:sp>
    </p:spTree>
    <p:extLst>
      <p:ext uri="{BB962C8B-B14F-4D97-AF65-F5344CB8AC3E}">
        <p14:creationId xmlns:p14="http://schemas.microsoft.com/office/powerpoint/2010/main" val="29978853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78135D-F345-47F2-B9BB-FA99BA7E2FC6}" type="datetimeFigureOut">
              <a:rPr lang="en-US" smtClean="0"/>
              <a:t>9/15/2023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2E37AE-F041-4649-AAF7-820A7A7891FC}" type="slidenum">
              <a:rPr lang="en-US" smtClean="0"/>
              <a:t>‹#›</a:t>
            </a:fld>
            <a:endParaRPr lang="en-US"/>
          </a:p>
        </p:txBody>
      </p:sp>
    </p:spTree>
    <p:extLst>
      <p:ext uri="{BB962C8B-B14F-4D97-AF65-F5344CB8AC3E}">
        <p14:creationId xmlns:p14="http://schemas.microsoft.com/office/powerpoint/2010/main" val="924923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78135D-F345-47F2-B9BB-FA99BA7E2FC6}" type="datetimeFigureOut">
              <a:rPr lang="en-US" smtClean="0"/>
              <a:t>9/15/2023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02E37AE-F041-4649-AAF7-820A7A7891FC}" type="slidenum">
              <a:rPr lang="en-US" smtClean="0"/>
              <a:t>‹#›</a:t>
            </a:fld>
            <a:endParaRPr lang="en-US"/>
          </a:p>
        </p:txBody>
      </p:sp>
    </p:spTree>
    <p:extLst>
      <p:ext uri="{BB962C8B-B14F-4D97-AF65-F5344CB8AC3E}">
        <p14:creationId xmlns:p14="http://schemas.microsoft.com/office/powerpoint/2010/main" val="1595641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E78135D-F345-47F2-B9BB-FA99BA7E2FC6}" type="datetimeFigureOut">
              <a:rPr lang="en-US" smtClean="0"/>
              <a:t>9/15/2023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02E37AE-F041-4649-AAF7-820A7A7891FC}" type="slidenum">
              <a:rPr lang="en-US" smtClean="0"/>
              <a:t>‹#›</a:t>
            </a:fld>
            <a:endParaRPr lang="en-US"/>
          </a:p>
        </p:txBody>
      </p:sp>
    </p:spTree>
    <p:extLst>
      <p:ext uri="{BB962C8B-B14F-4D97-AF65-F5344CB8AC3E}">
        <p14:creationId xmlns:p14="http://schemas.microsoft.com/office/powerpoint/2010/main" val="214887738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E78135D-F345-47F2-B9BB-FA99BA7E2FC6}" type="datetimeFigureOut">
              <a:rPr lang="en-US" smtClean="0"/>
              <a:t>9/15/2023</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02E37AE-F041-4649-AAF7-820A7A7891FC}" type="slidenum">
              <a:rPr lang="en-US" smtClean="0"/>
              <a:t>‹#›</a:t>
            </a:fld>
            <a:endParaRPr lang="en-US"/>
          </a:p>
        </p:txBody>
      </p:sp>
    </p:spTree>
    <p:extLst>
      <p:ext uri="{BB962C8B-B14F-4D97-AF65-F5344CB8AC3E}">
        <p14:creationId xmlns:p14="http://schemas.microsoft.com/office/powerpoint/2010/main" val="1327356168"/>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E78135D-F345-47F2-B9BB-FA99BA7E2FC6}" type="datetimeFigureOut">
              <a:rPr lang="en-US" smtClean="0"/>
              <a:t>9/15/2023</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02E37AE-F041-4649-AAF7-820A7A7891FC}" type="slidenum">
              <a:rPr lang="en-US" smtClean="0"/>
              <a:t>‹#›</a:t>
            </a:fld>
            <a:endParaRPr lang="en-US"/>
          </a:p>
        </p:txBody>
      </p:sp>
    </p:spTree>
    <p:extLst>
      <p:ext uri="{BB962C8B-B14F-4D97-AF65-F5344CB8AC3E}">
        <p14:creationId xmlns:p14="http://schemas.microsoft.com/office/powerpoint/2010/main" val="1199519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78135D-F345-47F2-B9BB-FA99BA7E2FC6}" type="datetimeFigureOut">
              <a:rPr lang="en-US" smtClean="0"/>
              <a:t>9/15/2023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02E37AE-F041-4649-AAF7-820A7A7891FC}" type="slidenum">
              <a:rPr lang="en-US" smtClean="0"/>
              <a:t>‹#›</a:t>
            </a:fld>
            <a:endParaRPr lang="en-US"/>
          </a:p>
        </p:txBody>
      </p:sp>
    </p:spTree>
    <p:extLst>
      <p:ext uri="{BB962C8B-B14F-4D97-AF65-F5344CB8AC3E}">
        <p14:creationId xmlns:p14="http://schemas.microsoft.com/office/powerpoint/2010/main" val="22397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78135D-F345-47F2-B9BB-FA99BA7E2FC6}" type="datetimeFigureOut">
              <a:rPr lang="en-US" smtClean="0"/>
              <a:t>9/15/2023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02E37AE-F041-4649-AAF7-820A7A7891FC}" type="slidenum">
              <a:rPr lang="en-US" smtClean="0"/>
              <a:t>‹#›</a:t>
            </a:fld>
            <a:endParaRPr lang="en-US"/>
          </a:p>
        </p:txBody>
      </p:sp>
    </p:spTree>
    <p:extLst>
      <p:ext uri="{BB962C8B-B14F-4D97-AF65-F5344CB8AC3E}">
        <p14:creationId xmlns:p14="http://schemas.microsoft.com/office/powerpoint/2010/main" val="223041772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78135D-F345-47F2-B9BB-FA99BA7E2FC6}" type="datetimeFigureOut">
              <a:rPr lang="en-US" smtClean="0"/>
              <a:t>9/15/2023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02E37AE-F041-4649-AAF7-820A7A7891FC}" type="slidenum">
              <a:rPr lang="en-US" smtClean="0"/>
              <a:t>‹#›</a:t>
            </a:fld>
            <a:endParaRPr lang="en-US"/>
          </a:p>
        </p:txBody>
      </p:sp>
    </p:spTree>
    <p:extLst>
      <p:ext uri="{BB962C8B-B14F-4D97-AF65-F5344CB8AC3E}">
        <p14:creationId xmlns:p14="http://schemas.microsoft.com/office/powerpoint/2010/main" val="2979504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E78135D-F345-47F2-B9BB-FA99BA7E2FC6}" type="datetimeFigureOut">
              <a:rPr lang="en-US" smtClean="0"/>
              <a:t>9/15/2023</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02E37AE-F041-4649-AAF7-820A7A7891FC}" type="slidenum">
              <a:rPr lang="en-US" smtClean="0"/>
              <a:t>‹#›</a:t>
            </a:fld>
            <a:endParaRPr lang="en-US"/>
          </a:p>
        </p:txBody>
      </p:sp>
    </p:spTree>
    <p:extLst>
      <p:ext uri="{BB962C8B-B14F-4D97-AF65-F5344CB8AC3E}">
        <p14:creationId xmlns:p14="http://schemas.microsoft.com/office/powerpoint/2010/main" val="2482476046"/>
      </p:ext>
    </p:extLst>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 id="2147483856" r:id="rId13"/>
    <p:sldLayoutId id="2147483857" r:id="rId14"/>
    <p:sldLayoutId id="2147483858" r:id="rId15"/>
    <p:sldLayoutId id="21474838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E78135D-F345-47F2-B9BB-FA99BA7E2FC6}" type="datetimeFigureOut">
              <a:rPr lang="en-US" smtClean="0"/>
              <a:t>9/15/2023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02E37AE-F041-4649-AAF7-820A7A7891FC}"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936155"/>
      </p:ext>
    </p:extLst>
  </p:cSld>
  <p:clrMap bg1="lt1" tx1="dk1" bg2="lt2" tx2="dk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uh.edu/office-of-finance/ap-travel/general/common-denials/" TargetMode="External"/><Relationship Id="rId2" Type="http://schemas.openxmlformats.org/officeDocument/2006/relationships/hyperlink" Target="https://uh.edu/office-of-finance/ap-travel/general/recent-changes/" TargetMode="External"/><Relationship Id="rId1" Type="http://schemas.openxmlformats.org/officeDocument/2006/relationships/slideLayout" Target="../slideLayouts/slideLayout1.xml"/><Relationship Id="rId4" Type="http://schemas.openxmlformats.org/officeDocument/2006/relationships/hyperlink" Target="https://www.uh.edu/office-of-finance/ap-travel/uh-travel/cheatsheet/"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hyperlink" Target="https://fmx.cpa.texas.gov/fmx/travel/textravel/index.php" TargetMode="External"/><Relationship Id="rId2" Type="http://schemas.openxmlformats.org/officeDocument/2006/relationships/hyperlink" Target="https://uh.edu/policies/_docs/mapp/04/040201a.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hyperlink" Target="https://www.uh.edu/office-of-finance/ap-travel/concur-tcard/tm-printable/creating-a-travel-request.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uh.edu/office-of-finance/ap-travel/uh-travel/transportation/rental-rate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Travel Policy Updates</a:t>
            </a:r>
            <a:br>
              <a:rPr lang="en-US" dirty="0"/>
            </a:br>
            <a:endParaRPr lang="en-US" dirty="0"/>
          </a:p>
        </p:txBody>
      </p:sp>
      <p:sp>
        <p:nvSpPr>
          <p:cNvPr id="3" name="Subtitle 2"/>
          <p:cNvSpPr>
            <a:spLocks noGrp="1"/>
          </p:cNvSpPr>
          <p:nvPr>
            <p:ph type="subTitle" idx="1"/>
          </p:nvPr>
        </p:nvSpPr>
        <p:spPr/>
        <p:txBody>
          <a:bodyPr>
            <a:normAutofit/>
          </a:bodyPr>
          <a:lstStyle/>
          <a:p>
            <a:endParaRPr lang="en-US" sz="1600" i="1" dirty="0"/>
          </a:p>
          <a:p>
            <a:endParaRPr lang="en-US" sz="1600" i="1" dirty="0"/>
          </a:p>
          <a:p>
            <a:pPr algn="r"/>
            <a:r>
              <a:rPr lang="en-US" sz="1600" i="1" dirty="0"/>
              <a:t>September 2023</a:t>
            </a:r>
          </a:p>
        </p:txBody>
      </p:sp>
      <p:pic>
        <p:nvPicPr>
          <p:cNvPr id="6" name="Picture 5"/>
          <p:cNvPicPr>
            <a:picLocks noChangeAspect="1"/>
          </p:cNvPicPr>
          <p:nvPr/>
        </p:nvPicPr>
        <p:blipFill>
          <a:blip r:embed="rId2"/>
          <a:stretch>
            <a:fillRect/>
          </a:stretch>
        </p:blipFill>
        <p:spPr>
          <a:xfrm>
            <a:off x="6206671" y="6078043"/>
            <a:ext cx="5615430" cy="487513"/>
          </a:xfrm>
          <a:prstGeom prst="rect">
            <a:avLst/>
          </a:prstGeom>
        </p:spPr>
      </p:pic>
    </p:spTree>
    <p:extLst>
      <p:ext uri="{BB962C8B-B14F-4D97-AF65-F5344CB8AC3E}">
        <p14:creationId xmlns:p14="http://schemas.microsoft.com/office/powerpoint/2010/main" val="2255297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A336D-6DF9-4542-B4E9-6F1B2DEF4E8C}"/>
              </a:ext>
            </a:extLst>
          </p:cNvPr>
          <p:cNvSpPr>
            <a:spLocks noGrp="1"/>
          </p:cNvSpPr>
          <p:nvPr>
            <p:ph type="title"/>
          </p:nvPr>
        </p:nvSpPr>
        <p:spPr>
          <a:xfrm>
            <a:off x="1753299" y="599092"/>
            <a:ext cx="9957731" cy="1263264"/>
          </a:xfrm>
        </p:spPr>
        <p:txBody>
          <a:bodyPr>
            <a:normAutofit fontScale="90000"/>
          </a:bodyPr>
          <a:lstStyle/>
          <a:p>
            <a:r>
              <a:rPr lang="en-US" dirty="0"/>
              <a:t>Review of College/Division </a:t>
            </a:r>
            <a:r>
              <a:rPr lang="en-US" sz="3600" dirty="0"/>
              <a:t>Requirements</a:t>
            </a:r>
            <a:br>
              <a:rPr lang="en-US" dirty="0"/>
            </a:br>
            <a:endParaRPr lang="en-US" dirty="0"/>
          </a:p>
        </p:txBody>
      </p:sp>
      <p:sp>
        <p:nvSpPr>
          <p:cNvPr id="3" name="Text Placeholder 2">
            <a:extLst>
              <a:ext uri="{FF2B5EF4-FFF2-40B4-BE49-F238E27FC236}">
                <a16:creationId xmlns:a16="http://schemas.microsoft.com/office/drawing/2014/main" id="{DC33B320-01B8-4CFE-ABE2-405E75758849}"/>
              </a:ext>
            </a:extLst>
          </p:cNvPr>
          <p:cNvSpPr>
            <a:spLocks noGrp="1"/>
          </p:cNvSpPr>
          <p:nvPr>
            <p:ph type="body" idx="1"/>
          </p:nvPr>
        </p:nvSpPr>
        <p:spPr>
          <a:xfrm>
            <a:off x="2589212" y="2533476"/>
            <a:ext cx="8915399" cy="3725433"/>
          </a:xfrm>
        </p:spPr>
        <p:txBody>
          <a:bodyPr>
            <a:normAutofit/>
          </a:bodyPr>
          <a:lstStyle/>
          <a:p>
            <a:r>
              <a:rPr lang="en-US" dirty="0"/>
              <a:t>Our review found that Twenty Colleges/Divisions have additional travel requirements, whether forms, additional documentation, additional approvals, or additional limitations. Many travelers are unaware that these limitations come from their College/Division. </a:t>
            </a:r>
          </a:p>
          <a:p>
            <a:endParaRPr lang="en-US" dirty="0"/>
          </a:p>
          <a:p>
            <a:r>
              <a:rPr lang="en-US" dirty="0"/>
              <a:t>We encourage you to inform your travelers that these forms originate in your area or that your College/Division consider using the university standards established in MAPP 04.02.01A and MAPP 04.02.01B.  </a:t>
            </a:r>
          </a:p>
          <a:p>
            <a:r>
              <a:rPr lang="en-US" dirty="0"/>
              <a:t>  </a:t>
            </a:r>
          </a:p>
          <a:p>
            <a:endParaRPr lang="en-US" dirty="0"/>
          </a:p>
        </p:txBody>
      </p:sp>
    </p:spTree>
    <p:extLst>
      <p:ext uri="{BB962C8B-B14F-4D97-AF65-F5344CB8AC3E}">
        <p14:creationId xmlns:p14="http://schemas.microsoft.com/office/powerpoint/2010/main" val="2737299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5EB91-B577-463D-B2B6-025A2A79D7F2}"/>
              </a:ext>
            </a:extLst>
          </p:cNvPr>
          <p:cNvSpPr>
            <a:spLocks noGrp="1"/>
          </p:cNvSpPr>
          <p:nvPr>
            <p:ph type="title"/>
          </p:nvPr>
        </p:nvSpPr>
        <p:spPr>
          <a:xfrm>
            <a:off x="2589212" y="411061"/>
            <a:ext cx="8915399" cy="956345"/>
          </a:xfrm>
        </p:spPr>
        <p:txBody>
          <a:bodyPr>
            <a:normAutofit/>
          </a:bodyPr>
          <a:lstStyle/>
          <a:p>
            <a:r>
              <a:rPr lang="en-US" sz="3600" dirty="0"/>
              <a:t>Training</a:t>
            </a:r>
          </a:p>
        </p:txBody>
      </p:sp>
      <p:sp>
        <p:nvSpPr>
          <p:cNvPr id="3" name="Text Placeholder 2">
            <a:extLst>
              <a:ext uri="{FF2B5EF4-FFF2-40B4-BE49-F238E27FC236}">
                <a16:creationId xmlns:a16="http://schemas.microsoft.com/office/drawing/2014/main" id="{136C9C96-B3BE-4CD9-9699-91831BCBB2FC}"/>
              </a:ext>
            </a:extLst>
          </p:cNvPr>
          <p:cNvSpPr>
            <a:spLocks noGrp="1"/>
          </p:cNvSpPr>
          <p:nvPr>
            <p:ph type="body" idx="1"/>
          </p:nvPr>
        </p:nvSpPr>
        <p:spPr>
          <a:xfrm>
            <a:off x="2589212" y="1786854"/>
            <a:ext cx="8915399" cy="3548543"/>
          </a:xfrm>
        </p:spPr>
        <p:txBody>
          <a:bodyPr/>
          <a:lstStyle/>
          <a:p>
            <a:pPr lvl="0"/>
            <a:r>
              <a:rPr lang="en-US" dirty="0"/>
              <a:t>AP Travel is developing additional training for travelers and business personnel on travel regulations and Travel Expense Report submission.</a:t>
            </a:r>
          </a:p>
          <a:p>
            <a:r>
              <a:rPr lang="en-US" dirty="0"/>
              <a:t>Expense report rejections by college/unit are also being tracked to assist in identifying areas that require more training.  If the expense report rejection rate is 50% or over for a specific unit, the AP Travel Manager will invite them to training.</a:t>
            </a:r>
          </a:p>
          <a:p>
            <a:endParaRPr lang="en-US" dirty="0"/>
          </a:p>
        </p:txBody>
      </p:sp>
    </p:spTree>
    <p:extLst>
      <p:ext uri="{BB962C8B-B14F-4D97-AF65-F5344CB8AC3E}">
        <p14:creationId xmlns:p14="http://schemas.microsoft.com/office/powerpoint/2010/main" val="2804258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A0C59-1147-4A9F-A851-A3F87A38106C}"/>
              </a:ext>
            </a:extLst>
          </p:cNvPr>
          <p:cNvSpPr>
            <a:spLocks noGrp="1"/>
          </p:cNvSpPr>
          <p:nvPr>
            <p:ph type="ctrTitle"/>
          </p:nvPr>
        </p:nvSpPr>
        <p:spPr>
          <a:xfrm>
            <a:off x="2589213" y="620787"/>
            <a:ext cx="8915399" cy="788564"/>
          </a:xfrm>
        </p:spPr>
        <p:txBody>
          <a:bodyPr>
            <a:normAutofit/>
          </a:bodyPr>
          <a:lstStyle/>
          <a:p>
            <a:r>
              <a:rPr lang="en-US" sz="3600" dirty="0"/>
              <a:t>Webpage Updates</a:t>
            </a:r>
          </a:p>
        </p:txBody>
      </p:sp>
      <p:sp>
        <p:nvSpPr>
          <p:cNvPr id="3" name="Subtitle 2">
            <a:extLst>
              <a:ext uri="{FF2B5EF4-FFF2-40B4-BE49-F238E27FC236}">
                <a16:creationId xmlns:a16="http://schemas.microsoft.com/office/drawing/2014/main" id="{2C988B8B-ED43-41CF-948A-D7DDD14EC9C1}"/>
              </a:ext>
            </a:extLst>
          </p:cNvPr>
          <p:cNvSpPr>
            <a:spLocks noGrp="1"/>
          </p:cNvSpPr>
          <p:nvPr>
            <p:ph type="subTitle" idx="1"/>
          </p:nvPr>
        </p:nvSpPr>
        <p:spPr>
          <a:xfrm>
            <a:off x="2589213" y="1988191"/>
            <a:ext cx="8915399" cy="3915472"/>
          </a:xfrm>
        </p:spPr>
        <p:txBody>
          <a:bodyPr>
            <a:normAutofit fontScale="62500" lnSpcReduction="20000"/>
          </a:bodyPr>
          <a:lstStyle/>
          <a:p>
            <a:r>
              <a:rPr lang="en-US" sz="2200" dirty="0"/>
              <a:t>All these updates and other travel-related topics will be available via the Website </a:t>
            </a:r>
            <a:r>
              <a:rPr lang="en-US" sz="2400" dirty="0"/>
              <a:t>once the MAPP is revised and published.</a:t>
            </a:r>
            <a:endParaRPr lang="en-US" sz="2200" dirty="0"/>
          </a:p>
          <a:p>
            <a:r>
              <a:rPr lang="en-US" sz="2300" dirty="0"/>
              <a:t>You can already find information on topics such as:</a:t>
            </a:r>
          </a:p>
          <a:p>
            <a:pPr lvl="1" algn="l"/>
            <a:r>
              <a:rPr lang="en-US" sz="2300" b="1" dirty="0"/>
              <a:t>Recent changes </a:t>
            </a:r>
            <a:r>
              <a:rPr lang="en-US" sz="2300" dirty="0"/>
              <a:t>– Travelers can easily see new or changed requirements</a:t>
            </a:r>
          </a:p>
          <a:p>
            <a:r>
              <a:rPr lang="en-US" sz="2300" dirty="0"/>
              <a:t>        </a:t>
            </a:r>
            <a:r>
              <a:rPr lang="en-US" sz="2300" u="sng" dirty="0">
                <a:hlinkClick r:id="rId2"/>
              </a:rPr>
              <a:t>https://uh.edu/office-of-finance/ap-travel/general/recent-changes/</a:t>
            </a:r>
            <a:r>
              <a:rPr lang="en-US" sz="2300" dirty="0"/>
              <a:t> </a:t>
            </a:r>
          </a:p>
          <a:p>
            <a:pPr lvl="1" algn="l"/>
            <a:r>
              <a:rPr lang="en-US" sz="2300" b="1" dirty="0"/>
              <a:t>Common Denials </a:t>
            </a:r>
            <a:r>
              <a:rPr lang="en-US" sz="2300" dirty="0"/>
              <a:t>-to assist travelers and business offices in preparing their Travel Expense Reports</a:t>
            </a:r>
          </a:p>
          <a:p>
            <a:r>
              <a:rPr lang="en-US" sz="2300" dirty="0"/>
              <a:t>        </a:t>
            </a:r>
            <a:r>
              <a:rPr lang="en-US" sz="2300" u="sng" dirty="0">
                <a:hlinkClick r:id="rId3"/>
              </a:rPr>
              <a:t>https://uh.edu/office-of-finance/ap-travel/general/common-denials/</a:t>
            </a:r>
            <a:r>
              <a:rPr lang="en-US" sz="2300" dirty="0"/>
              <a:t> </a:t>
            </a:r>
          </a:p>
          <a:p>
            <a:pPr lvl="1" algn="l"/>
            <a:r>
              <a:rPr lang="en-US" sz="2300" b="1" dirty="0"/>
              <a:t>Travel cheat sheets- </a:t>
            </a:r>
            <a:r>
              <a:rPr lang="en-US" sz="2300" dirty="0"/>
              <a:t>which are one-page guides for things to do and know before traveling, during travel, and after travel</a:t>
            </a:r>
          </a:p>
          <a:p>
            <a:pPr lvl="1" algn="l"/>
            <a:r>
              <a:rPr lang="en-US" sz="2300" dirty="0">
                <a:hlinkClick r:id="rId4"/>
              </a:rPr>
              <a:t>https://www.uh.edu/office-of-finance/ap-travel/uh-travel/cheatsheet/</a:t>
            </a:r>
            <a:endParaRPr lang="en-US" sz="2300" dirty="0"/>
          </a:p>
          <a:p>
            <a:pPr lvl="1" algn="l"/>
            <a:r>
              <a:rPr lang="en-US" sz="2300" dirty="0"/>
              <a:t>Specific web pages for all travel rules, divided into major categories (such as Transportation, Meals/Lodging, Incidentals, etc.) and sub-categories to simplify finding the rules and requirements.  Each page references the regulation that requires the rule.  </a:t>
            </a:r>
          </a:p>
          <a:p>
            <a:r>
              <a:rPr lang="en-US" dirty="0"/>
              <a:t> </a:t>
            </a:r>
          </a:p>
          <a:p>
            <a:endParaRPr lang="en-US" dirty="0"/>
          </a:p>
        </p:txBody>
      </p:sp>
    </p:spTree>
    <p:extLst>
      <p:ext uri="{BB962C8B-B14F-4D97-AF65-F5344CB8AC3E}">
        <p14:creationId xmlns:p14="http://schemas.microsoft.com/office/powerpoint/2010/main" val="2352886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Questions?</a:t>
            </a:r>
            <a:r>
              <a:rPr lang="en-US" dirty="0"/>
              <a:t> </a:t>
            </a:r>
          </a:p>
        </p:txBody>
      </p:sp>
      <p:sp>
        <p:nvSpPr>
          <p:cNvPr id="3" name="Text Placeholder 2"/>
          <p:cNvSpPr>
            <a:spLocks noGrp="1"/>
          </p:cNvSpPr>
          <p:nvPr>
            <p:ph type="body" idx="1"/>
          </p:nvPr>
        </p:nvSpPr>
        <p:spPr/>
        <p:txBody>
          <a:bodyPr>
            <a:normAutofit/>
          </a:bodyPr>
          <a:lstStyle/>
          <a:p>
            <a:endParaRPr lang="en-US" dirty="0"/>
          </a:p>
        </p:txBody>
      </p:sp>
      <p:pic>
        <p:nvPicPr>
          <p:cNvPr id="4" name="Picture 3"/>
          <p:cNvPicPr>
            <a:picLocks noChangeAspect="1"/>
          </p:cNvPicPr>
          <p:nvPr/>
        </p:nvPicPr>
        <p:blipFill>
          <a:blip r:embed="rId2"/>
          <a:stretch>
            <a:fillRect/>
          </a:stretch>
        </p:blipFill>
        <p:spPr>
          <a:xfrm>
            <a:off x="6206671" y="6078043"/>
            <a:ext cx="5615430" cy="487513"/>
          </a:xfrm>
          <a:prstGeom prst="rect">
            <a:avLst/>
          </a:prstGeom>
        </p:spPr>
      </p:pic>
    </p:spTree>
    <p:extLst>
      <p:ext uri="{BB962C8B-B14F-4D97-AF65-F5344CB8AC3E}">
        <p14:creationId xmlns:p14="http://schemas.microsoft.com/office/powerpoint/2010/main" val="1575560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E5B95B9-90E0-4CD6-A9A4-E04C3F355C30}"/>
              </a:ext>
            </a:extLst>
          </p:cNvPr>
          <p:cNvSpPr>
            <a:spLocks noGrp="1"/>
          </p:cNvSpPr>
          <p:nvPr>
            <p:ph type="ctrTitle"/>
          </p:nvPr>
        </p:nvSpPr>
        <p:spPr/>
        <p:txBody>
          <a:bodyPr/>
          <a:lstStyle/>
          <a:p>
            <a:r>
              <a:rPr lang="en-US" dirty="0" err="1"/>
              <a:t>Tejas</a:t>
            </a:r>
            <a:r>
              <a:rPr lang="en-US" dirty="0"/>
              <a:t> Office Supplies</a:t>
            </a:r>
            <a:br>
              <a:rPr lang="en-US" dirty="0"/>
            </a:br>
            <a:r>
              <a:rPr lang="en-US" dirty="0"/>
              <a:t>Core List items</a:t>
            </a:r>
          </a:p>
        </p:txBody>
      </p:sp>
      <p:sp>
        <p:nvSpPr>
          <p:cNvPr id="3" name="Subtitle 2"/>
          <p:cNvSpPr>
            <a:spLocks noGrp="1"/>
          </p:cNvSpPr>
          <p:nvPr>
            <p:ph type="subTitle" idx="1"/>
          </p:nvPr>
        </p:nvSpPr>
        <p:spPr/>
        <p:txBody>
          <a:bodyPr/>
          <a:lstStyle/>
          <a:p>
            <a:endParaRPr lang="en-US" dirty="0"/>
          </a:p>
          <a:p>
            <a:endParaRPr lang="en-US" dirty="0"/>
          </a:p>
        </p:txBody>
      </p:sp>
      <p:pic>
        <p:nvPicPr>
          <p:cNvPr id="6" name="Picture 5"/>
          <p:cNvPicPr>
            <a:picLocks noChangeAspect="1"/>
          </p:cNvPicPr>
          <p:nvPr/>
        </p:nvPicPr>
        <p:blipFill>
          <a:blip r:embed="rId2"/>
          <a:stretch>
            <a:fillRect/>
          </a:stretch>
        </p:blipFill>
        <p:spPr>
          <a:xfrm>
            <a:off x="6576570" y="5855291"/>
            <a:ext cx="5615430" cy="487513"/>
          </a:xfrm>
          <a:prstGeom prst="rect">
            <a:avLst/>
          </a:prstGeom>
        </p:spPr>
      </p:pic>
    </p:spTree>
    <p:extLst>
      <p:ext uri="{BB962C8B-B14F-4D97-AF65-F5344CB8AC3E}">
        <p14:creationId xmlns:p14="http://schemas.microsoft.com/office/powerpoint/2010/main" val="20818202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ABF8E-049B-4287-A1EC-70CBD39C8E5C}"/>
              </a:ext>
            </a:extLst>
          </p:cNvPr>
          <p:cNvSpPr>
            <a:spLocks noGrp="1"/>
          </p:cNvSpPr>
          <p:nvPr>
            <p:ph type="title"/>
          </p:nvPr>
        </p:nvSpPr>
        <p:spPr/>
        <p:txBody>
          <a:bodyPr>
            <a:normAutofit/>
          </a:bodyPr>
          <a:lstStyle/>
          <a:p>
            <a:r>
              <a:rPr lang="en-US" dirty="0" err="1"/>
              <a:t>Tejas</a:t>
            </a:r>
            <a:r>
              <a:rPr lang="en-US" dirty="0"/>
              <a:t>: Exclusive Contract</a:t>
            </a:r>
          </a:p>
        </p:txBody>
      </p:sp>
      <p:sp>
        <p:nvSpPr>
          <p:cNvPr id="3" name="Subtitle 2"/>
          <p:cNvSpPr>
            <a:spLocks noGrp="1"/>
          </p:cNvSpPr>
          <p:nvPr>
            <p:ph idx="1"/>
          </p:nvPr>
        </p:nvSpPr>
        <p:spPr/>
        <p:txBody>
          <a:bodyPr/>
          <a:lstStyle/>
          <a:p>
            <a:endParaRPr lang="en-US" dirty="0"/>
          </a:p>
          <a:p>
            <a:r>
              <a:rPr lang="en-US" sz="4000" dirty="0"/>
              <a:t>The University must purchase office supplies identified as Core Items from </a:t>
            </a:r>
            <a:r>
              <a:rPr lang="en-US" sz="4000" dirty="0" err="1"/>
              <a:t>Tejas</a:t>
            </a:r>
            <a:r>
              <a:rPr lang="en-US" sz="4000" dirty="0"/>
              <a:t>. </a:t>
            </a:r>
            <a:endParaRPr lang="en-US" sz="4000" strike="sngStrike" dirty="0"/>
          </a:p>
        </p:txBody>
      </p:sp>
      <p:pic>
        <p:nvPicPr>
          <p:cNvPr id="6" name="Picture 5"/>
          <p:cNvPicPr>
            <a:picLocks noChangeAspect="1"/>
          </p:cNvPicPr>
          <p:nvPr/>
        </p:nvPicPr>
        <p:blipFill>
          <a:blip r:embed="rId2"/>
          <a:stretch>
            <a:fillRect/>
          </a:stretch>
        </p:blipFill>
        <p:spPr>
          <a:xfrm>
            <a:off x="6257005" y="5792817"/>
            <a:ext cx="5615430" cy="487513"/>
          </a:xfrm>
          <a:prstGeom prst="rect">
            <a:avLst/>
          </a:prstGeom>
        </p:spPr>
      </p:pic>
    </p:spTree>
    <p:extLst>
      <p:ext uri="{BB962C8B-B14F-4D97-AF65-F5344CB8AC3E}">
        <p14:creationId xmlns:p14="http://schemas.microsoft.com/office/powerpoint/2010/main" val="28906030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7511977-D6EC-4F29-A99F-2A25752C519A}"/>
              </a:ext>
            </a:extLst>
          </p:cNvPr>
          <p:cNvPicPr>
            <a:picLocks noChangeAspect="1"/>
          </p:cNvPicPr>
          <p:nvPr/>
        </p:nvPicPr>
        <p:blipFill>
          <a:blip r:embed="rId2"/>
          <a:stretch>
            <a:fillRect/>
          </a:stretch>
        </p:blipFill>
        <p:spPr>
          <a:xfrm>
            <a:off x="2877424" y="2197916"/>
            <a:ext cx="5780015" cy="3649211"/>
          </a:xfrm>
          <a:prstGeom prst="rect">
            <a:avLst/>
          </a:prstGeom>
        </p:spPr>
      </p:pic>
      <p:sp>
        <p:nvSpPr>
          <p:cNvPr id="5" name="Title 4">
            <a:extLst>
              <a:ext uri="{FF2B5EF4-FFF2-40B4-BE49-F238E27FC236}">
                <a16:creationId xmlns:a16="http://schemas.microsoft.com/office/drawing/2014/main" id="{7E5B95B9-90E0-4CD6-A9A4-E04C3F355C30}"/>
              </a:ext>
            </a:extLst>
          </p:cNvPr>
          <p:cNvSpPr>
            <a:spLocks noGrp="1"/>
          </p:cNvSpPr>
          <p:nvPr>
            <p:ph type="ctrTitle"/>
          </p:nvPr>
        </p:nvSpPr>
        <p:spPr>
          <a:xfrm>
            <a:off x="0" y="282093"/>
            <a:ext cx="12192000" cy="2050045"/>
          </a:xfrm>
        </p:spPr>
        <p:txBody>
          <a:bodyPr>
            <a:normAutofit/>
          </a:bodyPr>
          <a:lstStyle/>
          <a:p>
            <a:r>
              <a:rPr lang="en-US" sz="4800" dirty="0"/>
              <a:t>The </a:t>
            </a:r>
            <a:r>
              <a:rPr lang="en-US" sz="4800" dirty="0" err="1"/>
              <a:t>Tejas</a:t>
            </a:r>
            <a:r>
              <a:rPr lang="en-US" sz="4800" dirty="0"/>
              <a:t> website identifies core items with the red star paper clip, as shown below.</a:t>
            </a:r>
          </a:p>
        </p:txBody>
      </p:sp>
      <p:sp>
        <p:nvSpPr>
          <p:cNvPr id="3" name="Subtitle 2"/>
          <p:cNvSpPr>
            <a:spLocks noGrp="1"/>
          </p:cNvSpPr>
          <p:nvPr>
            <p:ph type="subTitle" idx="1"/>
          </p:nvPr>
        </p:nvSpPr>
        <p:spPr/>
        <p:txBody>
          <a:bodyPr/>
          <a:lstStyle/>
          <a:p>
            <a:endParaRPr lang="en-US" dirty="0"/>
          </a:p>
          <a:p>
            <a:endParaRPr lang="en-US" dirty="0"/>
          </a:p>
        </p:txBody>
      </p:sp>
      <p:pic>
        <p:nvPicPr>
          <p:cNvPr id="6" name="Picture 5"/>
          <p:cNvPicPr>
            <a:picLocks noChangeAspect="1"/>
          </p:cNvPicPr>
          <p:nvPr/>
        </p:nvPicPr>
        <p:blipFill>
          <a:blip r:embed="rId3"/>
          <a:stretch>
            <a:fillRect/>
          </a:stretch>
        </p:blipFill>
        <p:spPr>
          <a:xfrm>
            <a:off x="6506861" y="5847127"/>
            <a:ext cx="5615430" cy="487513"/>
          </a:xfrm>
          <a:prstGeom prst="rect">
            <a:avLst/>
          </a:prstGeom>
        </p:spPr>
      </p:pic>
    </p:spTree>
    <p:extLst>
      <p:ext uri="{BB962C8B-B14F-4D97-AF65-F5344CB8AC3E}">
        <p14:creationId xmlns:p14="http://schemas.microsoft.com/office/powerpoint/2010/main" val="26680678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71C6E-3735-4DFE-A266-5E359E1FA693}"/>
              </a:ext>
            </a:extLst>
          </p:cNvPr>
          <p:cNvSpPr>
            <a:spLocks noGrp="1"/>
          </p:cNvSpPr>
          <p:nvPr>
            <p:ph type="title"/>
          </p:nvPr>
        </p:nvSpPr>
        <p:spPr/>
        <p:txBody>
          <a:bodyPr/>
          <a:lstStyle/>
          <a:p>
            <a:r>
              <a:rPr lang="en-US" dirty="0"/>
              <a:t>P-Card and Core list items</a:t>
            </a:r>
          </a:p>
        </p:txBody>
      </p:sp>
      <p:sp>
        <p:nvSpPr>
          <p:cNvPr id="3" name="Content Placeholder 2">
            <a:extLst>
              <a:ext uri="{FF2B5EF4-FFF2-40B4-BE49-F238E27FC236}">
                <a16:creationId xmlns:a16="http://schemas.microsoft.com/office/drawing/2014/main" id="{89B2FA40-10BF-46AC-9E49-4CC3E5277387}"/>
              </a:ext>
            </a:extLst>
          </p:cNvPr>
          <p:cNvSpPr>
            <a:spLocks noGrp="1"/>
          </p:cNvSpPr>
          <p:nvPr>
            <p:ph idx="1"/>
          </p:nvPr>
        </p:nvSpPr>
        <p:spPr/>
        <p:txBody>
          <a:bodyPr/>
          <a:lstStyle/>
          <a:p>
            <a:r>
              <a:rPr lang="en-US" sz="3200" dirty="0"/>
              <a:t>If an item is </a:t>
            </a:r>
            <a:r>
              <a:rPr lang="en-US" sz="3200" b="1" dirty="0"/>
              <a:t>not</a:t>
            </a:r>
            <a:r>
              <a:rPr lang="en-US" sz="3200" dirty="0"/>
              <a:t> on the core list and it is purchased from another vendor for a </a:t>
            </a:r>
            <a:r>
              <a:rPr lang="en-US" sz="3200"/>
              <a:t>lower price, </a:t>
            </a:r>
            <a:r>
              <a:rPr lang="en-US" sz="3200" dirty="0"/>
              <a:t>a snapshot from the </a:t>
            </a:r>
            <a:r>
              <a:rPr lang="en-US" sz="3200" dirty="0" err="1"/>
              <a:t>Tejas</a:t>
            </a:r>
            <a:r>
              <a:rPr lang="en-US" sz="3200" dirty="0"/>
              <a:t> website showing that it is not a core item must be uploaded to the expense report for it not to be considered an Unauthorized Purchase for the card holder otherwise a violation will be recorded</a:t>
            </a:r>
            <a:r>
              <a:rPr lang="en-US" dirty="0"/>
              <a:t>.</a:t>
            </a:r>
          </a:p>
        </p:txBody>
      </p:sp>
      <p:pic>
        <p:nvPicPr>
          <p:cNvPr id="4" name="Picture 3">
            <a:extLst>
              <a:ext uri="{FF2B5EF4-FFF2-40B4-BE49-F238E27FC236}">
                <a16:creationId xmlns:a16="http://schemas.microsoft.com/office/drawing/2014/main" id="{100EE6BB-F736-48CB-BE28-B5C27ABD733C}"/>
              </a:ext>
            </a:extLst>
          </p:cNvPr>
          <p:cNvPicPr>
            <a:picLocks noChangeAspect="1"/>
          </p:cNvPicPr>
          <p:nvPr/>
        </p:nvPicPr>
        <p:blipFill>
          <a:blip r:embed="rId2"/>
          <a:stretch>
            <a:fillRect/>
          </a:stretch>
        </p:blipFill>
        <p:spPr>
          <a:xfrm>
            <a:off x="6506861" y="5869094"/>
            <a:ext cx="5615430" cy="487513"/>
          </a:xfrm>
          <a:prstGeom prst="rect">
            <a:avLst/>
          </a:prstGeom>
        </p:spPr>
      </p:pic>
    </p:spTree>
    <p:extLst>
      <p:ext uri="{BB962C8B-B14F-4D97-AF65-F5344CB8AC3E}">
        <p14:creationId xmlns:p14="http://schemas.microsoft.com/office/powerpoint/2010/main" val="518305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9A2E0-9AF8-AB92-BBFD-956D1123D5D8}"/>
              </a:ext>
            </a:extLst>
          </p:cNvPr>
          <p:cNvSpPr>
            <a:spLocks noGrp="1"/>
          </p:cNvSpPr>
          <p:nvPr>
            <p:ph type="title"/>
          </p:nvPr>
        </p:nvSpPr>
        <p:spPr/>
        <p:txBody>
          <a:bodyPr/>
          <a:lstStyle/>
          <a:p>
            <a:r>
              <a:rPr lang="en-US" dirty="0"/>
              <a:t>Updated P-Card </a:t>
            </a:r>
            <a:r>
              <a:rPr lang="en-US" dirty="0" err="1"/>
              <a:t>Tejas</a:t>
            </a:r>
            <a:r>
              <a:rPr lang="en-US" dirty="0"/>
              <a:t> Violations</a:t>
            </a:r>
          </a:p>
        </p:txBody>
      </p:sp>
      <p:sp>
        <p:nvSpPr>
          <p:cNvPr id="3" name="Content Placeholder 2">
            <a:extLst>
              <a:ext uri="{FF2B5EF4-FFF2-40B4-BE49-F238E27FC236}">
                <a16:creationId xmlns:a16="http://schemas.microsoft.com/office/drawing/2014/main" id="{2EA617CD-ADFA-7C04-A355-3BA5AB77429E}"/>
              </a:ext>
            </a:extLst>
          </p:cNvPr>
          <p:cNvSpPr>
            <a:spLocks noGrp="1"/>
          </p:cNvSpPr>
          <p:nvPr>
            <p:ph idx="1"/>
          </p:nvPr>
        </p:nvSpPr>
        <p:spPr/>
        <p:txBody>
          <a:bodyPr>
            <a:normAutofit/>
          </a:bodyPr>
          <a:lstStyle/>
          <a:p>
            <a:r>
              <a:rPr lang="en-US" sz="2800" dirty="0"/>
              <a:t>Office supplies were not purchased from </a:t>
            </a:r>
            <a:r>
              <a:rPr lang="en-US" sz="2800" dirty="0" err="1"/>
              <a:t>Tejas</a:t>
            </a:r>
            <a:r>
              <a:rPr lang="en-US" sz="2800" dirty="0"/>
              <a:t>. – Unauthorized Purchase (CH)</a:t>
            </a:r>
          </a:p>
          <a:p>
            <a:pPr lvl="1"/>
            <a:r>
              <a:rPr lang="en-US" sz="2800" dirty="0"/>
              <a:t>Violation can be updated to a lack of doc/approval if documentation is later uploaded showing the purchase is not a core item. </a:t>
            </a:r>
          </a:p>
          <a:p>
            <a:r>
              <a:rPr lang="en-US" sz="2800" dirty="0"/>
              <a:t>Core items were not purchased from </a:t>
            </a:r>
            <a:r>
              <a:rPr lang="en-US" sz="2800" dirty="0" err="1"/>
              <a:t>Tejas</a:t>
            </a:r>
            <a:r>
              <a:rPr lang="en-US" sz="2800" dirty="0"/>
              <a:t> – Unauthorized Purchase (CH)</a:t>
            </a:r>
          </a:p>
          <a:p>
            <a:pPr lvl="1"/>
            <a:r>
              <a:rPr lang="en-US" sz="2800" dirty="0"/>
              <a:t>Is a permanent violation and cannot be updated with additional documentation. </a:t>
            </a:r>
          </a:p>
        </p:txBody>
      </p:sp>
      <p:pic>
        <p:nvPicPr>
          <p:cNvPr id="4" name="Picture 3">
            <a:extLst>
              <a:ext uri="{FF2B5EF4-FFF2-40B4-BE49-F238E27FC236}">
                <a16:creationId xmlns:a16="http://schemas.microsoft.com/office/drawing/2014/main" id="{BACABFE1-6EED-458A-BC2B-C5C83D9C85DF}"/>
              </a:ext>
            </a:extLst>
          </p:cNvPr>
          <p:cNvPicPr>
            <a:picLocks noChangeAspect="1"/>
          </p:cNvPicPr>
          <p:nvPr/>
        </p:nvPicPr>
        <p:blipFill>
          <a:blip r:embed="rId2"/>
          <a:stretch>
            <a:fillRect/>
          </a:stretch>
        </p:blipFill>
        <p:spPr>
          <a:xfrm>
            <a:off x="6506861" y="5847127"/>
            <a:ext cx="5615430" cy="487513"/>
          </a:xfrm>
          <a:prstGeom prst="rect">
            <a:avLst/>
          </a:prstGeom>
        </p:spPr>
      </p:pic>
    </p:spTree>
    <p:extLst>
      <p:ext uri="{BB962C8B-B14F-4D97-AF65-F5344CB8AC3E}">
        <p14:creationId xmlns:p14="http://schemas.microsoft.com/office/powerpoint/2010/main" val="19176875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F940C-7476-87C6-EDBD-5C92C8E4ED5D}"/>
              </a:ext>
            </a:extLst>
          </p:cNvPr>
          <p:cNvSpPr>
            <a:spLocks noGrp="1"/>
          </p:cNvSpPr>
          <p:nvPr>
            <p:ph type="title"/>
          </p:nvPr>
        </p:nvSpPr>
        <p:spPr/>
        <p:txBody>
          <a:bodyPr/>
          <a:lstStyle/>
          <a:p>
            <a:r>
              <a:rPr lang="en-US" dirty="0"/>
              <a:t>Exceptions</a:t>
            </a:r>
          </a:p>
        </p:txBody>
      </p:sp>
      <p:sp>
        <p:nvSpPr>
          <p:cNvPr id="3" name="Content Placeholder 2">
            <a:extLst>
              <a:ext uri="{FF2B5EF4-FFF2-40B4-BE49-F238E27FC236}">
                <a16:creationId xmlns:a16="http://schemas.microsoft.com/office/drawing/2014/main" id="{077DA0EC-4758-3726-9702-BE9B21EFEC84}"/>
              </a:ext>
            </a:extLst>
          </p:cNvPr>
          <p:cNvSpPr>
            <a:spLocks noGrp="1"/>
          </p:cNvSpPr>
          <p:nvPr>
            <p:ph idx="1"/>
          </p:nvPr>
        </p:nvSpPr>
        <p:spPr/>
        <p:txBody>
          <a:bodyPr>
            <a:normAutofit/>
          </a:bodyPr>
          <a:lstStyle/>
          <a:p>
            <a:r>
              <a:rPr lang="en-US" sz="2800" dirty="0"/>
              <a:t>The only exception to not purchasing a core item from </a:t>
            </a:r>
            <a:r>
              <a:rPr lang="en-US" sz="2800" dirty="0" err="1"/>
              <a:t>Tejas</a:t>
            </a:r>
            <a:r>
              <a:rPr lang="en-US" sz="2800" dirty="0"/>
              <a:t> is if the item is not available at the time of purchase. </a:t>
            </a:r>
          </a:p>
          <a:p>
            <a:pPr lvl="1"/>
            <a:r>
              <a:rPr lang="en-US" sz="2800" dirty="0"/>
              <a:t>If the item is unavailable, a written communication from a </a:t>
            </a:r>
            <a:r>
              <a:rPr lang="en-US" sz="2800" dirty="0" err="1"/>
              <a:t>Tejas</a:t>
            </a:r>
            <a:r>
              <a:rPr lang="en-US" sz="2800" dirty="0"/>
              <a:t> representative stating that the specific item is not available must be provided.</a:t>
            </a:r>
          </a:p>
          <a:p>
            <a:r>
              <a:rPr lang="en-US" sz="2800" dirty="0"/>
              <a:t>If core items are purchased from other vendors because of a price difference, it will still be an Unauthorized Purchase for the card holder.</a:t>
            </a:r>
          </a:p>
          <a:p>
            <a:r>
              <a:rPr lang="en-US" dirty="0"/>
              <a:t>If you have any questions please contact Accounts Payable.</a:t>
            </a:r>
          </a:p>
          <a:p>
            <a:pPr marL="457200" lvl="1" indent="0">
              <a:buNone/>
            </a:pPr>
            <a:endParaRPr lang="en-US" dirty="0"/>
          </a:p>
          <a:p>
            <a:pPr marL="457200" lvl="1" indent="0">
              <a:buNone/>
            </a:pPr>
            <a:endParaRPr lang="en-US" dirty="0"/>
          </a:p>
          <a:p>
            <a:pPr lvl="1"/>
            <a:endParaRPr lang="en-US" dirty="0"/>
          </a:p>
          <a:p>
            <a:pPr lvl="1"/>
            <a:endParaRPr lang="en-US" dirty="0"/>
          </a:p>
          <a:p>
            <a:pPr lvl="1"/>
            <a:endParaRPr lang="en-US" dirty="0"/>
          </a:p>
        </p:txBody>
      </p:sp>
      <p:pic>
        <p:nvPicPr>
          <p:cNvPr id="4" name="Picture 3">
            <a:extLst>
              <a:ext uri="{FF2B5EF4-FFF2-40B4-BE49-F238E27FC236}">
                <a16:creationId xmlns:a16="http://schemas.microsoft.com/office/drawing/2014/main" id="{ACFA3D09-DBEE-4F5E-9E75-5E1091D8E8F7}"/>
              </a:ext>
            </a:extLst>
          </p:cNvPr>
          <p:cNvPicPr>
            <a:picLocks noChangeAspect="1"/>
          </p:cNvPicPr>
          <p:nvPr/>
        </p:nvPicPr>
        <p:blipFill>
          <a:blip r:embed="rId2"/>
          <a:stretch>
            <a:fillRect/>
          </a:stretch>
        </p:blipFill>
        <p:spPr>
          <a:xfrm>
            <a:off x="6506861" y="5847127"/>
            <a:ext cx="5615430" cy="487513"/>
          </a:xfrm>
          <a:prstGeom prst="rect">
            <a:avLst/>
          </a:prstGeom>
        </p:spPr>
      </p:pic>
    </p:spTree>
    <p:extLst>
      <p:ext uri="{BB962C8B-B14F-4D97-AF65-F5344CB8AC3E}">
        <p14:creationId xmlns:p14="http://schemas.microsoft.com/office/powerpoint/2010/main" val="1308169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EA0B4-051E-46F6-B8EC-DC3CC0119177}"/>
              </a:ext>
            </a:extLst>
          </p:cNvPr>
          <p:cNvSpPr>
            <a:spLocks noGrp="1"/>
          </p:cNvSpPr>
          <p:nvPr>
            <p:ph type="title"/>
          </p:nvPr>
        </p:nvSpPr>
        <p:spPr/>
        <p:txBody>
          <a:bodyPr>
            <a:normAutofit/>
          </a:bodyPr>
          <a:lstStyle/>
          <a:p>
            <a:r>
              <a:rPr lang="en-US" dirty="0"/>
              <a:t>Travel Streamlining</a:t>
            </a:r>
          </a:p>
        </p:txBody>
      </p:sp>
      <p:sp>
        <p:nvSpPr>
          <p:cNvPr id="3" name="Content Placeholder 2">
            <a:extLst>
              <a:ext uri="{FF2B5EF4-FFF2-40B4-BE49-F238E27FC236}">
                <a16:creationId xmlns:a16="http://schemas.microsoft.com/office/drawing/2014/main" id="{559C23E7-7870-4211-9E6A-BCD54953179B}"/>
              </a:ext>
            </a:extLst>
          </p:cNvPr>
          <p:cNvSpPr>
            <a:spLocks noGrp="1"/>
          </p:cNvSpPr>
          <p:nvPr>
            <p:ph idx="1"/>
          </p:nvPr>
        </p:nvSpPr>
        <p:spPr/>
        <p:txBody>
          <a:bodyPr>
            <a:normAutofit lnSpcReduction="10000"/>
          </a:bodyPr>
          <a:lstStyle/>
          <a:p>
            <a:pPr marL="0" indent="0">
              <a:buNone/>
            </a:pPr>
            <a:r>
              <a:rPr lang="en-US" dirty="0"/>
              <a:t>The University of Houston Controller’s Office Accounts Payable Department has reviewed its travel operations to identify opportunities to improve travel processes, including simplifying rules and streamlining reimbursements. </a:t>
            </a:r>
          </a:p>
          <a:p>
            <a:pPr marL="0" indent="0">
              <a:buNone/>
            </a:pPr>
            <a:r>
              <a:rPr lang="en-US" dirty="0"/>
              <a:t>The changes below will be effective once the MAPP is revised and published. AP will send a notification via the CDA Listserv once this occurs.</a:t>
            </a:r>
          </a:p>
          <a:p>
            <a:endParaRPr lang="en-US" dirty="0"/>
          </a:p>
          <a:p>
            <a:r>
              <a:rPr lang="en-US" dirty="0"/>
              <a:t>MAPP 04.02.01A</a:t>
            </a:r>
            <a:br>
              <a:rPr lang="en-US" dirty="0"/>
            </a:br>
            <a:r>
              <a:rPr lang="en-US" dirty="0">
                <a:hlinkClick r:id="rId2" tooltip="Travel Paid From State-Appropriated Funds"/>
              </a:rPr>
              <a:t>Travel Paid From State-Appropriated Funds</a:t>
            </a:r>
            <a:endParaRPr lang="en-US" dirty="0"/>
          </a:p>
          <a:p>
            <a:pPr lvl="1"/>
            <a:r>
              <a:rPr lang="en-US" dirty="0"/>
              <a:t>Although there are some housekeeping edits to MAPP 04.02.01A, they do not include any changes to the policy.  All requirements for travel on state funds remain the same. </a:t>
            </a:r>
          </a:p>
          <a:p>
            <a:pPr marL="457200" lvl="1" indent="0">
              <a:buNone/>
            </a:pPr>
            <a:r>
              <a:rPr lang="en-US" dirty="0"/>
              <a:t>See detail at: </a:t>
            </a:r>
            <a:r>
              <a:rPr lang="en-US" dirty="0">
                <a:hlinkClick r:id="rId3"/>
              </a:rPr>
              <a:t>https://fmx.cpa.texas.gov/fmx/travel/textravel/index.php</a:t>
            </a:r>
            <a:endParaRPr lang="en-US" dirty="0">
              <a:highlight>
                <a:srgbClr val="FFFF00"/>
              </a:highlight>
            </a:endParaRPr>
          </a:p>
        </p:txBody>
      </p:sp>
    </p:spTree>
    <p:extLst>
      <p:ext uri="{BB962C8B-B14F-4D97-AF65-F5344CB8AC3E}">
        <p14:creationId xmlns:p14="http://schemas.microsoft.com/office/powerpoint/2010/main" val="10495929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21995-3711-499A-A20D-7B45DEF1C5C4}"/>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E36A42B7-880C-4240-9046-51869114F877}"/>
              </a:ext>
            </a:extLst>
          </p:cNvPr>
          <p:cNvSpPr>
            <a:spLocks noGrp="1"/>
          </p:cNvSpPr>
          <p:nvPr>
            <p:ph idx="1"/>
          </p:nvPr>
        </p:nvSpPr>
        <p:spPr/>
        <p:txBody>
          <a:bodyPr>
            <a:normAutofit/>
          </a:bodyPr>
          <a:lstStyle/>
          <a:p>
            <a:endParaRPr lang="en-US" sz="3000" dirty="0"/>
          </a:p>
        </p:txBody>
      </p:sp>
      <p:pic>
        <p:nvPicPr>
          <p:cNvPr id="4" name="Picture 3">
            <a:extLst>
              <a:ext uri="{FF2B5EF4-FFF2-40B4-BE49-F238E27FC236}">
                <a16:creationId xmlns:a16="http://schemas.microsoft.com/office/drawing/2014/main" id="{17A3F445-558D-49B7-A195-4157152691FF}"/>
              </a:ext>
            </a:extLst>
          </p:cNvPr>
          <p:cNvPicPr>
            <a:picLocks noChangeAspect="1"/>
          </p:cNvPicPr>
          <p:nvPr/>
        </p:nvPicPr>
        <p:blipFill>
          <a:blip r:embed="rId2"/>
          <a:stretch>
            <a:fillRect/>
          </a:stretch>
        </p:blipFill>
        <p:spPr>
          <a:xfrm>
            <a:off x="6506861" y="5847127"/>
            <a:ext cx="5615430" cy="487513"/>
          </a:xfrm>
          <a:prstGeom prst="rect">
            <a:avLst/>
          </a:prstGeom>
        </p:spPr>
      </p:pic>
    </p:spTree>
    <p:extLst>
      <p:ext uri="{BB962C8B-B14F-4D97-AF65-F5344CB8AC3E}">
        <p14:creationId xmlns:p14="http://schemas.microsoft.com/office/powerpoint/2010/main" val="30723745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70CCB-E2C0-4CB8-953E-C87A31495CF3}"/>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CEFC4E16-7B70-41B0-A47C-614F4B26031D}"/>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289011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09234"/>
            <a:ext cx="8911687" cy="1280890"/>
          </a:xfrm>
        </p:spPr>
        <p:txBody>
          <a:bodyPr>
            <a:normAutofit/>
          </a:bodyPr>
          <a:lstStyle/>
          <a:p>
            <a:r>
              <a:rPr lang="en-US" dirty="0"/>
              <a:t>MAPP 04.02.01B</a:t>
            </a:r>
            <a:br>
              <a:rPr lang="en-US" dirty="0"/>
            </a:br>
            <a:r>
              <a:rPr lang="en-US" dirty="0"/>
              <a:t>Travel Paid from Local Funds</a:t>
            </a:r>
          </a:p>
        </p:txBody>
      </p:sp>
      <p:sp>
        <p:nvSpPr>
          <p:cNvPr id="3" name="Content Placeholder 2"/>
          <p:cNvSpPr>
            <a:spLocks noGrp="1"/>
          </p:cNvSpPr>
          <p:nvPr>
            <p:ph idx="1"/>
          </p:nvPr>
        </p:nvSpPr>
        <p:spPr/>
        <p:txBody>
          <a:bodyPr>
            <a:normAutofit/>
          </a:bodyPr>
          <a:lstStyle/>
          <a:p>
            <a:pPr marL="0" lvl="0" indent="0">
              <a:buNone/>
            </a:pPr>
            <a:r>
              <a:rPr lang="en-US" dirty="0"/>
              <a:t> </a:t>
            </a:r>
          </a:p>
        </p:txBody>
      </p:sp>
      <p:pic>
        <p:nvPicPr>
          <p:cNvPr id="4" name="Picture 3"/>
          <p:cNvPicPr>
            <a:picLocks noChangeAspect="1"/>
          </p:cNvPicPr>
          <p:nvPr/>
        </p:nvPicPr>
        <p:blipFill>
          <a:blip r:embed="rId2"/>
          <a:stretch>
            <a:fillRect/>
          </a:stretch>
        </p:blipFill>
        <p:spPr>
          <a:xfrm>
            <a:off x="6206671" y="6078043"/>
            <a:ext cx="5615430" cy="487513"/>
          </a:xfrm>
          <a:prstGeom prst="rect">
            <a:avLst/>
          </a:prstGeom>
        </p:spPr>
      </p:pic>
      <p:sp>
        <p:nvSpPr>
          <p:cNvPr id="6" name="TextBox 5">
            <a:extLst>
              <a:ext uri="{FF2B5EF4-FFF2-40B4-BE49-F238E27FC236}">
                <a16:creationId xmlns:a16="http://schemas.microsoft.com/office/drawing/2014/main" id="{DB43BE6A-E243-40F7-9965-B63AF0E86BB2}"/>
              </a:ext>
            </a:extLst>
          </p:cNvPr>
          <p:cNvSpPr txBox="1"/>
          <p:nvPr/>
        </p:nvSpPr>
        <p:spPr>
          <a:xfrm>
            <a:off x="2589212" y="2133600"/>
            <a:ext cx="8584756" cy="5078313"/>
          </a:xfrm>
          <a:prstGeom prst="rect">
            <a:avLst/>
          </a:prstGeom>
          <a:noFill/>
        </p:spPr>
        <p:txBody>
          <a:bodyPr wrap="square" rtlCol="0">
            <a:spAutoFit/>
          </a:bodyPr>
          <a:lstStyle/>
          <a:p>
            <a:pPr lvl="0"/>
            <a:endParaRPr lang="en-US" b="1" dirty="0"/>
          </a:p>
          <a:p>
            <a:pPr lvl="0"/>
            <a:r>
              <a:rPr lang="en-US" dirty="0"/>
              <a:t>UH Travel will continue using the Combined Travel Meals and Lodging Limits.</a:t>
            </a:r>
          </a:p>
          <a:p>
            <a:pPr lvl="0"/>
            <a:endParaRPr lang="en-US" b="1" dirty="0"/>
          </a:p>
          <a:p>
            <a:pPr lvl="0"/>
            <a:r>
              <a:rPr lang="en-US" dirty="0"/>
              <a:t>Meals/Lodging expenses exceeding the daily cap will no longer require a MAPP exception, but the appropriate Division Vice President’s approval will be required. (VP approval can be added to the Concur Approval Flow)</a:t>
            </a:r>
          </a:p>
          <a:p>
            <a:pPr lvl="0"/>
            <a:endParaRPr lang="en-US" i="1" dirty="0"/>
          </a:p>
          <a:p>
            <a:pPr lvl="0"/>
            <a:r>
              <a:rPr lang="en-US" i="1" dirty="0"/>
              <a:t>Instructions for how to add the Appropriate Vice president can be found on the Travel Website at: </a:t>
            </a:r>
            <a:r>
              <a:rPr lang="en-US" i="1" u="sng" dirty="0">
                <a:hlinkClick r:id="rId3"/>
              </a:rPr>
              <a:t>https://www.uh.edu/office-of-finance/ap-travel/concur-tcard/tm-printable/creating-a-travel-request.pdf</a:t>
            </a:r>
            <a:r>
              <a:rPr lang="en-US" i="1" u="sng" dirty="0"/>
              <a:t>)</a:t>
            </a:r>
            <a:endParaRPr lang="en-US" dirty="0"/>
          </a:p>
          <a:p>
            <a:endParaRPr lang="en-US" dirty="0">
              <a:highlight>
                <a:srgbClr val="FFFF00"/>
              </a:highlight>
            </a:endParaRPr>
          </a:p>
          <a:p>
            <a:r>
              <a:rPr lang="en-US" dirty="0"/>
              <a:t>Note: An exception has been added to Concur to alert the expense report initiator and Travel office if the GSA rate has been exceeded. This would indicate receipts are required.  </a:t>
            </a:r>
          </a:p>
          <a:p>
            <a:pPr lvl="0"/>
            <a:endParaRPr lang="en-US" dirty="0"/>
          </a:p>
          <a:p>
            <a:pPr lvl="0"/>
            <a:endParaRPr lang="en-US" dirty="0"/>
          </a:p>
          <a:p>
            <a:pPr lvl="0"/>
            <a:endParaRPr lang="en-US" dirty="0"/>
          </a:p>
          <a:p>
            <a:pPr algn="ctr"/>
            <a:r>
              <a:rPr lang="en-US" dirty="0"/>
              <a:t>	</a:t>
            </a:r>
            <a:r>
              <a:rPr lang="en-US" sz="1400" i="1" dirty="0"/>
              <a:t>(</a:t>
            </a:r>
          </a:p>
        </p:txBody>
      </p:sp>
    </p:spTree>
    <p:extLst>
      <p:ext uri="{BB962C8B-B14F-4D97-AF65-F5344CB8AC3E}">
        <p14:creationId xmlns:p14="http://schemas.microsoft.com/office/powerpoint/2010/main" val="1229703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0A8D3-14FB-4050-BD9A-599317F1C1E2}"/>
              </a:ext>
            </a:extLst>
          </p:cNvPr>
          <p:cNvSpPr>
            <a:spLocks noGrp="1"/>
          </p:cNvSpPr>
          <p:nvPr>
            <p:ph type="title"/>
          </p:nvPr>
        </p:nvSpPr>
        <p:spPr>
          <a:xfrm>
            <a:off x="2592925" y="624110"/>
            <a:ext cx="8911687" cy="1079430"/>
          </a:xfrm>
        </p:spPr>
        <p:txBody>
          <a:bodyPr>
            <a:normAutofit fontScale="90000"/>
          </a:bodyPr>
          <a:lstStyle/>
          <a:p>
            <a:r>
              <a:rPr lang="en-US" sz="4000" dirty="0"/>
              <a:t>Lavish/Extravagant Expenses</a:t>
            </a:r>
            <a:br>
              <a:rPr lang="en-US" b="1" dirty="0"/>
            </a:br>
            <a:endParaRPr lang="en-US" dirty="0"/>
          </a:p>
        </p:txBody>
      </p:sp>
      <p:sp>
        <p:nvSpPr>
          <p:cNvPr id="3" name="Content Placeholder 2">
            <a:extLst>
              <a:ext uri="{FF2B5EF4-FFF2-40B4-BE49-F238E27FC236}">
                <a16:creationId xmlns:a16="http://schemas.microsoft.com/office/drawing/2014/main" id="{19AA7DD1-9378-4C6F-95DF-EAAE95FE55B1}"/>
              </a:ext>
            </a:extLst>
          </p:cNvPr>
          <p:cNvSpPr>
            <a:spLocks noGrp="1"/>
          </p:cNvSpPr>
          <p:nvPr>
            <p:ph idx="1"/>
          </p:nvPr>
        </p:nvSpPr>
        <p:spPr>
          <a:xfrm>
            <a:off x="2589212" y="2029216"/>
            <a:ext cx="8911687" cy="4371584"/>
          </a:xfrm>
        </p:spPr>
        <p:txBody>
          <a:bodyPr>
            <a:normAutofit/>
          </a:bodyPr>
          <a:lstStyle/>
          <a:p>
            <a:r>
              <a:rPr lang="en-US" dirty="0"/>
              <a:t>The IRS requires all travel expenses to be reasonable and ordinary, specifically precluding lavish and extravagant expenses from reimbursement. Lavish/Extravagant expenses are not allowed. </a:t>
            </a:r>
          </a:p>
          <a:p>
            <a:r>
              <a:rPr lang="en-US" dirty="0"/>
              <a:t>The following expenses may be defined as “lavish/extravagant”:</a:t>
            </a:r>
          </a:p>
          <a:p>
            <a:pPr lvl="2">
              <a:buFont typeface="Arial" panose="020B0604020202020204" pitchFamily="34" charset="0"/>
              <a:buChar char="•"/>
            </a:pPr>
            <a:r>
              <a:rPr lang="en-US" dirty="0"/>
              <a:t>Hotel: Resort Hotel (except for conference) or Suite/ Room upgrade without appropriate explanation</a:t>
            </a:r>
          </a:p>
          <a:p>
            <a:pPr lvl="2">
              <a:buFont typeface="Arial" panose="020B0604020202020204" pitchFamily="34" charset="0"/>
              <a:buChar char="•"/>
            </a:pPr>
            <a:r>
              <a:rPr lang="en-US" dirty="0"/>
              <a:t> Meals: 200% of GSA rate</a:t>
            </a:r>
          </a:p>
          <a:p>
            <a:pPr lvl="2">
              <a:buFont typeface="Arial" panose="020B0604020202020204" pitchFamily="34" charset="0"/>
              <a:buChar char="•"/>
            </a:pPr>
            <a:r>
              <a:rPr lang="en-US" dirty="0"/>
              <a:t>Car rental: SUV or van for less than three business travelers, sports car or limousine. (If an SUV or van is needed for less than three people an appropriate explanation must be provided and is subject to AP approval.)</a:t>
            </a:r>
          </a:p>
          <a:p>
            <a:pPr lvl="2">
              <a:buFont typeface="Arial" panose="020B0604020202020204" pitchFamily="34" charset="0"/>
              <a:buChar char="•"/>
            </a:pPr>
            <a:r>
              <a:rPr lang="en-US" dirty="0"/>
              <a:t>Any upgrades other than additional charges for airfare and rental car for three or more travelers, as mentioned  in the MAPP</a:t>
            </a:r>
          </a:p>
          <a:p>
            <a:pPr marL="914400" lvl="2" indent="0">
              <a:buNone/>
            </a:pPr>
            <a:endParaRPr lang="en-US" dirty="0"/>
          </a:p>
          <a:p>
            <a:pPr marL="914400" lvl="2" indent="0" algn="ctr">
              <a:buNone/>
            </a:pPr>
            <a:endParaRPr lang="en-US" sz="1000" i="1" dirty="0">
              <a:highlight>
                <a:srgbClr val="FFFF00"/>
              </a:highlight>
            </a:endParaRPr>
          </a:p>
        </p:txBody>
      </p:sp>
    </p:spTree>
    <p:extLst>
      <p:ext uri="{BB962C8B-B14F-4D97-AF65-F5344CB8AC3E}">
        <p14:creationId xmlns:p14="http://schemas.microsoft.com/office/powerpoint/2010/main" val="3780588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7464" y="624110"/>
            <a:ext cx="10117123" cy="1280890"/>
          </a:xfrm>
        </p:spPr>
        <p:txBody>
          <a:bodyPr>
            <a:noAutofit/>
          </a:bodyPr>
          <a:lstStyle/>
          <a:p>
            <a:r>
              <a:rPr lang="en-US" dirty="0"/>
              <a:t>Conference/Workshop/Convention/Training Hotels</a:t>
            </a:r>
            <a:br>
              <a:rPr lang="en-US" dirty="0"/>
            </a:br>
            <a:endParaRPr lang="en-US" dirty="0"/>
          </a:p>
        </p:txBody>
      </p:sp>
      <p:sp>
        <p:nvSpPr>
          <p:cNvPr id="3" name="Content Placeholder 2"/>
          <p:cNvSpPr>
            <a:spLocks noGrp="1"/>
          </p:cNvSpPr>
          <p:nvPr>
            <p:ph idx="1"/>
          </p:nvPr>
        </p:nvSpPr>
        <p:spPr>
          <a:xfrm>
            <a:off x="1396537" y="1729047"/>
            <a:ext cx="10590415" cy="4182175"/>
          </a:xfrm>
        </p:spPr>
        <p:txBody>
          <a:bodyPr>
            <a:normAutofit/>
          </a:bodyPr>
          <a:lstStyle/>
          <a:p>
            <a:pPr lvl="0"/>
            <a:endParaRPr lang="en-US" sz="1900" dirty="0"/>
          </a:p>
          <a:p>
            <a:pPr lvl="0"/>
            <a:r>
              <a:rPr lang="en-US" dirty="0"/>
              <a:t>If the conference hotel is used, and the daily meals/lodging combined amount does not exceed the university daily limit, the amount will be reimbursed without additional documentation;</a:t>
            </a:r>
          </a:p>
          <a:p>
            <a:r>
              <a:rPr lang="en-US" dirty="0"/>
              <a:t> If the conference hotel is used, and the daily meals/lodging combined amount exceeds the university daily limit, the published hotel expenses and actual meals up to the federal travel regulation meal rate (M&amp;IE) for the travel destination may be reimbursed if the traveler provides one of the following:</a:t>
            </a:r>
          </a:p>
          <a:p>
            <a:pPr lvl="2"/>
            <a:r>
              <a:rPr lang="en-US" dirty="0"/>
              <a:t>The publicized document showing the conference hotel rate (must be the lowest rate) in the expense report; </a:t>
            </a:r>
          </a:p>
          <a:p>
            <a:pPr marL="914400" lvl="2" indent="0">
              <a:buNone/>
            </a:pPr>
            <a:r>
              <a:rPr lang="en-US" dirty="0"/>
              <a:t>    or</a:t>
            </a:r>
          </a:p>
          <a:p>
            <a:pPr lvl="2"/>
            <a:r>
              <a:rPr lang="en-US" dirty="0"/>
              <a:t>The appropriate Division Vice President’s approval</a:t>
            </a:r>
          </a:p>
          <a:p>
            <a:pPr marL="457200" lvl="1" indent="0">
              <a:buNone/>
            </a:pPr>
            <a:r>
              <a:rPr lang="en-US" dirty="0"/>
              <a:t>(VP approval can be provided in the form of an e-mail or by adding them to the workflow)</a:t>
            </a:r>
          </a:p>
        </p:txBody>
      </p:sp>
      <p:pic>
        <p:nvPicPr>
          <p:cNvPr id="4" name="Picture 3"/>
          <p:cNvPicPr>
            <a:picLocks noChangeAspect="1"/>
          </p:cNvPicPr>
          <p:nvPr/>
        </p:nvPicPr>
        <p:blipFill>
          <a:blip r:embed="rId2"/>
          <a:stretch>
            <a:fillRect/>
          </a:stretch>
        </p:blipFill>
        <p:spPr>
          <a:xfrm>
            <a:off x="6206671" y="6078043"/>
            <a:ext cx="5615430" cy="487513"/>
          </a:xfrm>
          <a:prstGeom prst="rect">
            <a:avLst/>
          </a:prstGeom>
        </p:spPr>
      </p:pic>
    </p:spTree>
    <p:extLst>
      <p:ext uri="{BB962C8B-B14F-4D97-AF65-F5344CB8AC3E}">
        <p14:creationId xmlns:p14="http://schemas.microsoft.com/office/powerpoint/2010/main" val="3079649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183449D-1010-48EA-BF11-1B19F9E447B4}"/>
              </a:ext>
            </a:extLst>
          </p:cNvPr>
          <p:cNvSpPr>
            <a:spLocks noGrp="1"/>
          </p:cNvSpPr>
          <p:nvPr>
            <p:ph type="title"/>
          </p:nvPr>
        </p:nvSpPr>
        <p:spPr>
          <a:xfrm>
            <a:off x="2592925" y="624110"/>
            <a:ext cx="8911687" cy="678597"/>
          </a:xfrm>
        </p:spPr>
        <p:txBody>
          <a:bodyPr>
            <a:normAutofit fontScale="90000"/>
          </a:bodyPr>
          <a:lstStyle/>
          <a:p>
            <a:r>
              <a:rPr lang="en-US" sz="4000" dirty="0"/>
              <a:t>Travel Days</a:t>
            </a:r>
            <a:br>
              <a:rPr lang="en-US" dirty="0"/>
            </a:br>
            <a:br>
              <a:rPr lang="en-US" dirty="0"/>
            </a:br>
            <a:endParaRPr lang="en-US" dirty="0"/>
          </a:p>
        </p:txBody>
      </p:sp>
      <p:sp>
        <p:nvSpPr>
          <p:cNvPr id="6" name="Content Placeholder 5">
            <a:extLst>
              <a:ext uri="{FF2B5EF4-FFF2-40B4-BE49-F238E27FC236}">
                <a16:creationId xmlns:a16="http://schemas.microsoft.com/office/drawing/2014/main" id="{F2C990B5-D6FB-4898-9015-A48186157A32}"/>
              </a:ext>
            </a:extLst>
          </p:cNvPr>
          <p:cNvSpPr>
            <a:spLocks noGrp="1"/>
          </p:cNvSpPr>
          <p:nvPr>
            <p:ph idx="1"/>
          </p:nvPr>
        </p:nvSpPr>
        <p:spPr>
          <a:xfrm>
            <a:off x="2589212" y="1302707"/>
            <a:ext cx="8915400" cy="4608515"/>
          </a:xfrm>
        </p:spPr>
        <p:txBody>
          <a:bodyPr>
            <a:normAutofit/>
          </a:bodyPr>
          <a:lstStyle/>
          <a:p>
            <a:pPr marL="0" indent="0">
              <a:buNone/>
            </a:pPr>
            <a:r>
              <a:rPr lang="en-US" dirty="0">
                <a:highlight>
                  <a:srgbClr val="FFFF00"/>
                </a:highlight>
              </a:rPr>
              <a:t> </a:t>
            </a:r>
          </a:p>
          <a:p>
            <a:pPr lvl="1"/>
            <a:r>
              <a:rPr lang="en-US" sz="1800" dirty="0"/>
              <a:t>The University of Houston will allow travelers to travel to their business destination one contiguous day before and one contiguous day after business days without providing additional documentation or explanation.(Note that these days will be counted as business days in calculating business versus personal days.)</a:t>
            </a:r>
          </a:p>
          <a:p>
            <a:pPr lvl="1"/>
            <a:endParaRPr lang="en-US" dirty="0"/>
          </a:p>
          <a:p>
            <a:pPr lvl="1"/>
            <a:r>
              <a:rPr lang="en-US" dirty="0"/>
              <a:t>Travel days more than one day before a business purpose or more than one day after a business day will require additional explanation and documentation, such as an airfare price quotation showing better value, and may be counted as personal days if the delay is for personal purposes. </a:t>
            </a:r>
          </a:p>
          <a:p>
            <a:pPr marL="457200" lvl="1" indent="0">
              <a:buNone/>
            </a:pPr>
            <a:endParaRPr lang="en-US" dirty="0"/>
          </a:p>
        </p:txBody>
      </p:sp>
      <p:pic>
        <p:nvPicPr>
          <p:cNvPr id="4" name="Picture 3"/>
          <p:cNvPicPr>
            <a:picLocks noChangeAspect="1"/>
          </p:cNvPicPr>
          <p:nvPr/>
        </p:nvPicPr>
        <p:blipFill>
          <a:blip r:embed="rId2"/>
          <a:stretch>
            <a:fillRect/>
          </a:stretch>
        </p:blipFill>
        <p:spPr>
          <a:xfrm>
            <a:off x="6206671" y="6078043"/>
            <a:ext cx="5615430" cy="487513"/>
          </a:xfrm>
          <a:prstGeom prst="rect">
            <a:avLst/>
          </a:prstGeom>
        </p:spPr>
      </p:pic>
    </p:spTree>
    <p:extLst>
      <p:ext uri="{BB962C8B-B14F-4D97-AF65-F5344CB8AC3E}">
        <p14:creationId xmlns:p14="http://schemas.microsoft.com/office/powerpoint/2010/main" val="1316393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9B3E8-49FB-4F64-9C04-369EEC584746}"/>
              </a:ext>
            </a:extLst>
          </p:cNvPr>
          <p:cNvSpPr>
            <a:spLocks noGrp="1"/>
          </p:cNvSpPr>
          <p:nvPr>
            <p:ph type="title"/>
          </p:nvPr>
        </p:nvSpPr>
        <p:spPr>
          <a:xfrm>
            <a:off x="2592925" y="624110"/>
            <a:ext cx="8911687" cy="641019"/>
          </a:xfrm>
        </p:spPr>
        <p:txBody>
          <a:bodyPr/>
          <a:lstStyle/>
          <a:p>
            <a:r>
              <a:rPr lang="en-US" dirty="0"/>
              <a:t>Airfare</a:t>
            </a:r>
          </a:p>
        </p:txBody>
      </p:sp>
      <p:sp>
        <p:nvSpPr>
          <p:cNvPr id="3" name="Content Placeholder 2">
            <a:extLst>
              <a:ext uri="{FF2B5EF4-FFF2-40B4-BE49-F238E27FC236}">
                <a16:creationId xmlns:a16="http://schemas.microsoft.com/office/drawing/2014/main" id="{B04B066D-A7E2-43B2-8318-2383F0E4E36C}"/>
              </a:ext>
            </a:extLst>
          </p:cNvPr>
          <p:cNvSpPr>
            <a:spLocks noGrp="1"/>
          </p:cNvSpPr>
          <p:nvPr>
            <p:ph idx="1"/>
          </p:nvPr>
        </p:nvSpPr>
        <p:spPr>
          <a:xfrm>
            <a:off x="2589212" y="1400961"/>
            <a:ext cx="8915400" cy="4510261"/>
          </a:xfrm>
        </p:spPr>
        <p:txBody>
          <a:bodyPr>
            <a:normAutofit/>
          </a:bodyPr>
          <a:lstStyle/>
          <a:p>
            <a:pPr marL="0" indent="0">
              <a:buNone/>
            </a:pPr>
            <a:r>
              <a:rPr lang="en-US" dirty="0"/>
              <a:t>Add-ons to economy airfare</a:t>
            </a:r>
          </a:p>
          <a:p>
            <a:r>
              <a:rPr lang="en-US" dirty="0"/>
              <a:t>Add-ons to economy airfare - The University will allow travelers to book economy airfare with added services such as extra legroom, additional luggage, early-bird check-in, and seat selection fees without additional justification. </a:t>
            </a:r>
            <a:endParaRPr lang="en-US" dirty="0">
              <a:highlight>
                <a:srgbClr val="FFFF00"/>
              </a:highlight>
            </a:endParaRPr>
          </a:p>
          <a:p>
            <a:r>
              <a:rPr lang="en-US" dirty="0"/>
              <a:t>The University will not pay or reimburse for business class or first class airfare.</a:t>
            </a:r>
          </a:p>
          <a:p>
            <a:pPr lvl="0"/>
            <a:r>
              <a:rPr lang="en-US" dirty="0"/>
              <a:t>One-way airfare to or from the business destination may be reimbursed for combined business and personal trips if:</a:t>
            </a:r>
          </a:p>
          <a:p>
            <a:pPr lvl="1"/>
            <a:r>
              <a:rPr lang="en-US" dirty="0"/>
              <a:t>The business and personal trip can be clearly segregated – there are separate destinations for the business and personal portions of the travel; and</a:t>
            </a:r>
          </a:p>
          <a:p>
            <a:pPr lvl="1"/>
            <a:r>
              <a:rPr lang="en-US" dirty="0"/>
              <a:t>Travel Request is prepared only for the business portion of the travel with business only destination.</a:t>
            </a:r>
          </a:p>
          <a:p>
            <a:endParaRPr lang="en-US" dirty="0"/>
          </a:p>
          <a:p>
            <a:endParaRPr lang="en-US" dirty="0"/>
          </a:p>
        </p:txBody>
      </p:sp>
    </p:spTree>
    <p:extLst>
      <p:ext uri="{BB962C8B-B14F-4D97-AF65-F5344CB8AC3E}">
        <p14:creationId xmlns:p14="http://schemas.microsoft.com/office/powerpoint/2010/main" val="4060996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F3F2D-591F-49C9-901E-0091D38312C0}"/>
              </a:ext>
            </a:extLst>
          </p:cNvPr>
          <p:cNvSpPr>
            <a:spLocks noGrp="1"/>
          </p:cNvSpPr>
          <p:nvPr>
            <p:ph type="title"/>
          </p:nvPr>
        </p:nvSpPr>
        <p:spPr>
          <a:xfrm>
            <a:off x="2382473" y="624110"/>
            <a:ext cx="9122139" cy="1280890"/>
          </a:xfrm>
        </p:spPr>
        <p:txBody>
          <a:bodyPr/>
          <a:lstStyle/>
          <a:p>
            <a:r>
              <a:rPr lang="en-US" dirty="0"/>
              <a:t>Rental Car</a:t>
            </a:r>
            <a:br>
              <a:rPr lang="en-US" dirty="0"/>
            </a:br>
            <a:endParaRPr lang="en-US" dirty="0"/>
          </a:p>
        </p:txBody>
      </p:sp>
      <p:sp>
        <p:nvSpPr>
          <p:cNvPr id="3" name="Content Placeholder 2">
            <a:extLst>
              <a:ext uri="{FF2B5EF4-FFF2-40B4-BE49-F238E27FC236}">
                <a16:creationId xmlns:a16="http://schemas.microsoft.com/office/drawing/2014/main" id="{EEAF1BDB-31FF-4964-80A0-3E658F44F51A}"/>
              </a:ext>
            </a:extLst>
          </p:cNvPr>
          <p:cNvSpPr>
            <a:spLocks noGrp="1"/>
          </p:cNvSpPr>
          <p:nvPr>
            <p:ph idx="1"/>
          </p:nvPr>
        </p:nvSpPr>
        <p:spPr>
          <a:xfrm>
            <a:off x="1795244" y="1593908"/>
            <a:ext cx="10396756" cy="4639983"/>
          </a:xfrm>
        </p:spPr>
        <p:txBody>
          <a:bodyPr>
            <a:normAutofit/>
          </a:bodyPr>
          <a:lstStyle/>
          <a:p>
            <a:r>
              <a:rPr lang="en-US" dirty="0"/>
              <a:t>The University will expand its allowable rental vehicle rules from allowing only vehicles up to full-size to allowing sports utility vehicles and vans when there are three or more business travelers in the party. The Concur Expense Report must indicate the number of travelers in the expense comments field.</a:t>
            </a:r>
          </a:p>
          <a:p>
            <a:pPr marL="0" indent="0">
              <a:buNone/>
            </a:pPr>
            <a:endParaRPr lang="en-US" dirty="0">
              <a:highlight>
                <a:srgbClr val="FFFF00"/>
              </a:highlight>
            </a:endParaRPr>
          </a:p>
          <a:p>
            <a:pPr marL="0" indent="0">
              <a:buNone/>
            </a:pPr>
            <a:r>
              <a:rPr lang="en-US" dirty="0"/>
              <a:t>Reminder:</a:t>
            </a:r>
          </a:p>
          <a:p>
            <a:r>
              <a:rPr lang="en-US" dirty="0"/>
              <a:t>State-contracted rental car costs include liability and loss/damage waiver (LDW) insurance in the base rate, while non-contracted rental car costs do not.  If a non-contracted rental car company is used, it is the traveler’s responsibility to obtain the proper insurance coverage.</a:t>
            </a:r>
          </a:p>
          <a:p>
            <a:pPr marL="0" indent="0">
              <a:buNone/>
            </a:pPr>
            <a:r>
              <a:rPr lang="en-US" dirty="0"/>
              <a:t>Instructions on how to book a State-contracted rental car  can be found at: </a:t>
            </a:r>
            <a:r>
              <a:rPr lang="en-US" dirty="0">
                <a:hlinkClick r:id="rId2"/>
              </a:rPr>
              <a:t>https://www.uh.edu/office-of-finance/ap-travel/uh-travel/transportation/rental-rates/</a:t>
            </a:r>
            <a:endParaRPr lang="en-US" dirty="0"/>
          </a:p>
          <a:p>
            <a:pPr marL="0" indent="0">
              <a:buNone/>
            </a:pPr>
            <a:endParaRPr lang="en-US" dirty="0"/>
          </a:p>
          <a:p>
            <a:endParaRPr lang="en-US" dirty="0">
              <a:highlight>
                <a:srgbClr val="FFFF00"/>
              </a:highlight>
            </a:endParaRPr>
          </a:p>
        </p:txBody>
      </p:sp>
    </p:spTree>
    <p:extLst>
      <p:ext uri="{BB962C8B-B14F-4D97-AF65-F5344CB8AC3E}">
        <p14:creationId xmlns:p14="http://schemas.microsoft.com/office/powerpoint/2010/main" val="1878999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4FDBC-B5A4-4A85-9533-8E4711919DE1}"/>
              </a:ext>
            </a:extLst>
          </p:cNvPr>
          <p:cNvSpPr>
            <a:spLocks noGrp="1"/>
          </p:cNvSpPr>
          <p:nvPr>
            <p:ph type="title"/>
          </p:nvPr>
        </p:nvSpPr>
        <p:spPr>
          <a:xfrm>
            <a:off x="2589212" y="375781"/>
            <a:ext cx="8915399" cy="860401"/>
          </a:xfrm>
        </p:spPr>
        <p:txBody>
          <a:bodyPr>
            <a:normAutofit/>
          </a:bodyPr>
          <a:lstStyle/>
          <a:p>
            <a:r>
              <a:rPr lang="en-US" sz="3600" dirty="0"/>
              <a:t>Communication</a:t>
            </a:r>
          </a:p>
        </p:txBody>
      </p:sp>
      <p:sp>
        <p:nvSpPr>
          <p:cNvPr id="3" name="Text Placeholder 2">
            <a:extLst>
              <a:ext uri="{FF2B5EF4-FFF2-40B4-BE49-F238E27FC236}">
                <a16:creationId xmlns:a16="http://schemas.microsoft.com/office/drawing/2014/main" id="{73EE0921-541B-42A5-8DC9-D1697B7B3BAC}"/>
              </a:ext>
            </a:extLst>
          </p:cNvPr>
          <p:cNvSpPr>
            <a:spLocks noGrp="1"/>
          </p:cNvSpPr>
          <p:nvPr>
            <p:ph type="body" idx="1"/>
          </p:nvPr>
        </p:nvSpPr>
        <p:spPr>
          <a:xfrm>
            <a:off x="2589212" y="1390388"/>
            <a:ext cx="8915399" cy="4860099"/>
          </a:xfrm>
        </p:spPr>
        <p:txBody>
          <a:bodyPr>
            <a:normAutofit/>
          </a:bodyPr>
          <a:lstStyle/>
          <a:p>
            <a:r>
              <a:rPr lang="en-US" dirty="0"/>
              <a:t>The travel department will endeavor to return each expense report only once and flag all the incorrect items the first time, but if new information is provided upon resubmittal, the travel team will have to re-evaluate. </a:t>
            </a:r>
          </a:p>
          <a:p>
            <a:r>
              <a:rPr lang="en-US" dirty="0"/>
              <a:t>You may have already noticed that our team will reach out if an expense report has been returned more than twice for the same reason. In addition, each rejection should provide details  such as: </a:t>
            </a:r>
          </a:p>
          <a:p>
            <a:pPr marL="342900" indent="-342900">
              <a:buFont typeface="Wingdings" panose="05000000000000000000" pitchFamily="2" charset="2"/>
              <a:buChar char="Ø"/>
            </a:pPr>
            <a:r>
              <a:rPr lang="en-US" dirty="0"/>
              <a:t> Date received by AP  </a:t>
            </a:r>
          </a:p>
          <a:p>
            <a:pPr marL="342900" indent="-342900">
              <a:buFont typeface="Wingdings" panose="05000000000000000000" pitchFamily="2" charset="2"/>
              <a:buChar char="Ø"/>
            </a:pPr>
            <a:r>
              <a:rPr lang="en-US" dirty="0"/>
              <a:t>A detailed description of each error, including:</a:t>
            </a:r>
          </a:p>
          <a:p>
            <a:pPr marL="800100" lvl="1" indent="-342900">
              <a:buFont typeface="Arial" panose="020B0604020202020204" pitchFamily="34" charset="0"/>
              <a:buChar char="•"/>
            </a:pPr>
            <a:r>
              <a:rPr lang="en-US" dirty="0"/>
              <a:t>Concur field</a:t>
            </a:r>
          </a:p>
          <a:p>
            <a:pPr marL="800100" lvl="1" indent="-342900">
              <a:buFont typeface="Arial" panose="020B0604020202020204" pitchFamily="34" charset="0"/>
              <a:buChar char="•"/>
            </a:pPr>
            <a:r>
              <a:rPr lang="en-US" dirty="0"/>
              <a:t>Nature of error</a:t>
            </a:r>
          </a:p>
          <a:p>
            <a:pPr marL="800100" lvl="1" indent="-342900">
              <a:buFont typeface="Arial" panose="020B0604020202020204" pitchFamily="34" charset="0"/>
              <a:buChar char="•"/>
            </a:pPr>
            <a:r>
              <a:rPr lang="en-US" dirty="0"/>
              <a:t>Exact steps for correcting</a:t>
            </a:r>
          </a:p>
          <a:p>
            <a:pPr marL="800100" lvl="1" indent="-342900">
              <a:buFont typeface="Arial" panose="020B0604020202020204" pitchFamily="34" charset="0"/>
              <a:buChar char="•"/>
            </a:pPr>
            <a:r>
              <a:rPr lang="en-US" dirty="0"/>
              <a:t>What to do if the traveler does not have the necessary information</a:t>
            </a:r>
          </a:p>
          <a:p>
            <a:endParaRPr lang="en-US" dirty="0"/>
          </a:p>
        </p:txBody>
      </p:sp>
    </p:spTree>
    <p:extLst>
      <p:ext uri="{BB962C8B-B14F-4D97-AF65-F5344CB8AC3E}">
        <p14:creationId xmlns:p14="http://schemas.microsoft.com/office/powerpoint/2010/main" val="3655017330"/>
      </p:ext>
    </p:extLst>
  </p:cSld>
  <p:clrMapOvr>
    <a:masterClrMapping/>
  </p:clrMapOvr>
</p:sld>
</file>

<file path=ppt/theme/theme1.xml><?xml version="1.0" encoding="utf-8"?>
<a:theme xmlns:a="http://schemas.openxmlformats.org/drawingml/2006/main" name="Wisp">
  <a:themeElements>
    <a:clrScheme name="Custom 8">
      <a:dk1>
        <a:srgbClr val="141718"/>
      </a:dk1>
      <a:lt1>
        <a:srgbClr val="FFF9D9"/>
      </a:lt1>
      <a:dk2>
        <a:srgbClr val="54585A"/>
      </a:dk2>
      <a:lt2>
        <a:srgbClr val="FFFFFF"/>
      </a:lt2>
      <a:accent1>
        <a:srgbClr val="C8102E"/>
      </a:accent1>
      <a:accent2>
        <a:srgbClr val="00B388"/>
      </a:accent2>
      <a:accent3>
        <a:srgbClr val="F6BE00"/>
      </a:accent3>
      <a:accent4>
        <a:srgbClr val="FFF9D9"/>
      </a:accent4>
      <a:accent5>
        <a:srgbClr val="FFFFFF"/>
      </a:accent5>
      <a:accent6>
        <a:srgbClr val="888B8D"/>
      </a:accent6>
      <a:hlink>
        <a:srgbClr val="C8102E"/>
      </a:hlink>
      <a:folHlink>
        <a:srgbClr val="00B38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4656063150CFE4BB1FC96AF26ED087C" ma:contentTypeVersion="15" ma:contentTypeDescription="Create a new document." ma:contentTypeScope="" ma:versionID="f7bf8e028df9c5e3bdd7d645a1ae9bc1">
  <xsd:schema xmlns:xsd="http://www.w3.org/2001/XMLSchema" xmlns:xs="http://www.w3.org/2001/XMLSchema" xmlns:p="http://schemas.microsoft.com/office/2006/metadata/properties" xmlns:ns3="9d12504d-04b2-4b3e-995b-3fafd8a05eed" xmlns:ns4="3c81fdc7-8acf-4ac5-b8a3-a42f5c18f7d3" targetNamespace="http://schemas.microsoft.com/office/2006/metadata/properties" ma:root="true" ma:fieldsID="93892a11e7854a7611804aed9345a302" ns3:_="" ns4:_="">
    <xsd:import namespace="9d12504d-04b2-4b3e-995b-3fafd8a05eed"/>
    <xsd:import namespace="3c81fdc7-8acf-4ac5-b8a3-a42f5c18f7d3"/>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MediaLengthInSeconds" minOccurs="0"/>
                <xsd:element ref="ns4:SharedWithUsers" minOccurs="0"/>
                <xsd:element ref="ns4:SharedWithDetails" minOccurs="0"/>
                <xsd:element ref="ns4:SharingHintHash"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12504d-04b2-4b3e-995b-3fafd8a05ee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c81fdc7-8acf-4ac5-b8a3-a42f5c18f7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9d12504d-04b2-4b3e-995b-3fafd8a05eed" xsi:nil="true"/>
  </documentManagement>
</p:properties>
</file>

<file path=customXml/itemProps1.xml><?xml version="1.0" encoding="utf-8"?>
<ds:datastoreItem xmlns:ds="http://schemas.openxmlformats.org/officeDocument/2006/customXml" ds:itemID="{8203690E-4422-4114-9B1F-F9F5910CC0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d12504d-04b2-4b3e-995b-3fafd8a05eed"/>
    <ds:schemaRef ds:uri="3c81fdc7-8acf-4ac5-b8a3-a42f5c18f7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56FA707-1DFD-4826-99C6-941A44141003}">
  <ds:schemaRefs>
    <ds:schemaRef ds:uri="http://schemas.microsoft.com/sharepoint/v3/contenttype/forms"/>
  </ds:schemaRefs>
</ds:datastoreItem>
</file>

<file path=customXml/itemProps3.xml><?xml version="1.0" encoding="utf-8"?>
<ds:datastoreItem xmlns:ds="http://schemas.openxmlformats.org/officeDocument/2006/customXml" ds:itemID="{44CBC194-3BD2-455B-BD4B-84E8CE6FB968}">
  <ds:schemaRefs>
    <ds:schemaRef ds:uri="http://schemas.microsoft.com/office/2006/documentManagement/types"/>
    <ds:schemaRef ds:uri="3c81fdc7-8acf-4ac5-b8a3-a42f5c18f7d3"/>
    <ds:schemaRef ds:uri="http://purl.org/dc/elements/1.1/"/>
    <ds:schemaRef ds:uri="http://purl.org/dc/terms/"/>
    <ds:schemaRef ds:uri="http://purl.org/dc/dcmitype/"/>
    <ds:schemaRef ds:uri="9d12504d-04b2-4b3e-995b-3fafd8a05eed"/>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6930</TotalTime>
  <Words>1605</Words>
  <Application>Microsoft Office PowerPoint</Application>
  <PresentationFormat>Widescreen</PresentationFormat>
  <Paragraphs>109</Paragraphs>
  <Slides>21</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21</vt:i4>
      </vt:variant>
    </vt:vector>
  </HeadingPairs>
  <TitlesOfParts>
    <vt:vector size="29" baseType="lpstr">
      <vt:lpstr>Arial</vt:lpstr>
      <vt:lpstr>Calibri</vt:lpstr>
      <vt:lpstr>Calibri Light</vt:lpstr>
      <vt:lpstr>Century Gothic</vt:lpstr>
      <vt:lpstr>Wingdings</vt:lpstr>
      <vt:lpstr>Wingdings 3</vt:lpstr>
      <vt:lpstr>Wisp</vt:lpstr>
      <vt:lpstr>Retrospect</vt:lpstr>
      <vt:lpstr>Travel Policy Updates </vt:lpstr>
      <vt:lpstr>Travel Streamlining</vt:lpstr>
      <vt:lpstr>MAPP 04.02.01B Travel Paid from Local Funds</vt:lpstr>
      <vt:lpstr>Lavish/Extravagant Expenses </vt:lpstr>
      <vt:lpstr>Conference/Workshop/Convention/Training Hotels </vt:lpstr>
      <vt:lpstr>Travel Days  </vt:lpstr>
      <vt:lpstr>Airfare</vt:lpstr>
      <vt:lpstr>Rental Car </vt:lpstr>
      <vt:lpstr>Communication</vt:lpstr>
      <vt:lpstr>Review of College/Division Requirements </vt:lpstr>
      <vt:lpstr>Training</vt:lpstr>
      <vt:lpstr>Webpage Updates</vt:lpstr>
      <vt:lpstr>Questions? </vt:lpstr>
      <vt:lpstr>Tejas Office Supplies Core List items</vt:lpstr>
      <vt:lpstr>Tejas: Exclusive Contract</vt:lpstr>
      <vt:lpstr>The Tejas website identifies core items with the red star paper clip, as shown below.</vt:lpstr>
      <vt:lpstr>P-Card and Core list items</vt:lpstr>
      <vt:lpstr>Updated P-Card Tejas Violations</vt:lpstr>
      <vt:lpstr>Exceptions</vt:lpstr>
      <vt:lpstr>Questions?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dc:title>
  <dc:creator>Muscarello, Pam</dc:creator>
  <cp:lastModifiedBy>Rodriguez, Cecilia</cp:lastModifiedBy>
  <cp:revision>73</cp:revision>
  <dcterms:created xsi:type="dcterms:W3CDTF">2021-07-07T15:18:56Z</dcterms:created>
  <dcterms:modified xsi:type="dcterms:W3CDTF">2023-09-15T16:33:14Z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0x010100D4656063150CFE4BB1FC96AF26ED087C</vt:lpwstr>
  </property>
</Properties>
</file>