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354" r:id="rId2"/>
    <p:sldId id="353" r:id="rId3"/>
    <p:sldId id="350" r:id="rId4"/>
    <p:sldId id="351" r:id="rId5"/>
    <p:sldId id="279" r:id="rId6"/>
    <p:sldId id="355" r:id="rId7"/>
    <p:sldId id="356" r:id="rId8"/>
    <p:sldId id="357" r:id="rId9"/>
    <p:sldId id="358" r:id="rId10"/>
    <p:sldId id="359" r:id="rId11"/>
    <p:sldId id="360" r:id="rId12"/>
    <p:sldId id="361" r:id="rId13"/>
    <p:sldId id="36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8" autoAdjust="0"/>
    <p:restoredTop sz="94660"/>
  </p:normalViewPr>
  <p:slideViewPr>
    <p:cSldViewPr snapToGrid="0">
      <p:cViewPr varScale="1">
        <p:scale>
          <a:sx n="90" d="100"/>
          <a:sy n="90" d="100"/>
        </p:scale>
        <p:origin x="120" y="396"/>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6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33BE50-1133-4EE5-8956-FD9FC544B465}" type="datetimeFigureOut">
              <a:rPr lang="en-US" smtClean="0"/>
              <a:t>8/24/2022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C1B460-E9DA-40D7-844B-5355470E7D25}" type="slidenum">
              <a:rPr lang="en-US" smtClean="0"/>
              <a:t>‹#›</a:t>
            </a:fld>
            <a:endParaRPr lang="en-US"/>
          </a:p>
        </p:txBody>
      </p:sp>
    </p:spTree>
    <p:extLst>
      <p:ext uri="{BB962C8B-B14F-4D97-AF65-F5344CB8AC3E}">
        <p14:creationId xmlns:p14="http://schemas.microsoft.com/office/powerpoint/2010/main" val="4106395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98CD9B-B53B-4C94-B379-1A4952398B2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32771" name="Rectangle 2"/>
          <p:cNvSpPr>
            <a:spLocks noGrp="1" noRot="1" noChangeAspect="1" noChangeArrowheads="1" noTextEdit="1"/>
          </p:cNvSpPr>
          <p:nvPr>
            <p:ph type="sldImg"/>
          </p:nvPr>
        </p:nvSpPr>
        <p:spPr>
          <a:xfrm>
            <a:off x="381000" y="685800"/>
            <a:ext cx="6096000" cy="3429000"/>
          </a:xfrm>
          <a:ln/>
        </p:spPr>
      </p:sp>
      <p:sp>
        <p:nvSpPr>
          <p:cNvPr id="3277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164398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94"/>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909185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49936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1600206"/>
            <a:ext cx="109728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5156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707"/>
            <a:ext cx="27432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707"/>
            <a:ext cx="80264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112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609600" y="1600206"/>
            <a:ext cx="10972800" cy="4525963"/>
          </a:xfrm>
          <a:prstGeom prst="rect">
            <a:avLst/>
          </a:prstGeom>
        </p:spPr>
        <p:txBody>
          <a:bodyPr/>
          <a:lstStyle/>
          <a:p>
            <a:pPr lvl="0"/>
            <a:endParaRPr lang="en-US" noProof="0" dirty="0"/>
          </a:p>
        </p:txBody>
      </p:sp>
    </p:spTree>
    <p:extLst>
      <p:ext uri="{BB962C8B-B14F-4D97-AF65-F5344CB8AC3E}">
        <p14:creationId xmlns:p14="http://schemas.microsoft.com/office/powerpoint/2010/main" val="1865622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6"/>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9343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69"/>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712968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185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13"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13"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5097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243984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5897873"/>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67961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119"/>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88087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alphaModFix amt="15000"/>
            <a:lum/>
          </a:blip>
          <a:srcRect/>
          <a:stretch>
            <a:fillRect l="21000" r="2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6817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3" r:id="rId8"/>
    <p:sldLayoutId id="2147483668" r:id="rId9"/>
    <p:sldLayoutId id="2147483669" r:id="rId10"/>
    <p:sldLayoutId id="2147483670" r:id="rId11"/>
    <p:sldLayoutId id="2147483671" r:id="rId12"/>
    <p:sldLayoutId id="2147483672"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ings.holmcenter.com/"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635364" y="1426979"/>
            <a:ext cx="8686810" cy="4524315"/>
          </a:xfrm>
          <a:prstGeom prst="rect">
            <a:avLst/>
          </a:prstGeom>
          <a:noFill/>
          <a:ln w="9525">
            <a:noFill/>
            <a:miter lim="800000"/>
            <a:headEnd/>
            <a:tailEnd/>
          </a:ln>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600" b="1" i="0" u="none" strike="noStrike" kern="1200" cap="none" spc="0" normalizeH="0" baseline="0" noProof="0" dirty="0">
                <a:ln>
                  <a:noFill/>
                </a:ln>
                <a:solidFill>
                  <a:srgbClr val="000000"/>
                </a:solidFill>
                <a:effectLst/>
                <a:uLnTx/>
                <a:uFillTx/>
                <a:latin typeface="Times New Roman" pitchFamily="18" charset="0"/>
                <a:ea typeface="+mn-ea"/>
                <a:cs typeface="Times New Roman" panose="02020603050405020304" pitchFamily="18" charset="0"/>
              </a:rPr>
              <a:t>WINGS Account Creation</a:t>
            </a:r>
            <a:endParaRPr kumimoji="0" lang="en-US" sz="4400" b="1" i="0" u="none" strike="noStrike" kern="1200" cap="none" spc="0" normalizeH="0" baseline="0" noProof="0" dirty="0">
              <a:ln>
                <a:noFill/>
              </a:ln>
              <a:solidFill>
                <a:srgbClr val="000000"/>
              </a:solidFill>
              <a:effectLst/>
              <a:uLnTx/>
              <a:uFillTx/>
              <a:latin typeface="Times New Roman" pitchFamily="18" charset="0"/>
              <a:ea typeface="+mn-ea"/>
              <a:cs typeface="Times New Roman" panose="02020603050405020304" pitchFamily="18" charset="0"/>
            </a:endParaRPr>
          </a:p>
        </p:txBody>
      </p:sp>
      <p:sp>
        <p:nvSpPr>
          <p:cNvPr id="4" name="TextBox 3"/>
          <p:cNvSpPr txBox="1"/>
          <p:nvPr/>
        </p:nvSpPr>
        <p:spPr>
          <a:xfrm>
            <a:off x="0" y="6211684"/>
            <a:ext cx="8229600"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This briefing contains FOR OFFICIAL USE ONLY (FOUO) information that must be protected under the Privacy Act of 1974 (see AFI 33-332).  Do not release outside of DoD channels without the consent of the originator's office.</a:t>
            </a:r>
          </a:p>
        </p:txBody>
      </p:sp>
    </p:spTree>
    <p:extLst>
      <p:ext uri="{BB962C8B-B14F-4D97-AF65-F5344CB8AC3E}">
        <p14:creationId xmlns:p14="http://schemas.microsoft.com/office/powerpoint/2010/main" val="928284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D48DB-FDF1-4768-A5F7-E188514C170E}"/>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WINGS Account</a:t>
            </a:r>
            <a:endParaRPr lang="en-US" dirty="0"/>
          </a:p>
        </p:txBody>
      </p:sp>
      <p:sp>
        <p:nvSpPr>
          <p:cNvPr id="3" name="Content Placeholder 2">
            <a:extLst>
              <a:ext uri="{FF2B5EF4-FFF2-40B4-BE49-F238E27FC236}">
                <a16:creationId xmlns:a16="http://schemas.microsoft.com/office/drawing/2014/main" id="{6F19B3D1-0845-473D-8C25-2D97A183112F}"/>
              </a:ext>
            </a:extLst>
          </p:cNvPr>
          <p:cNvSpPr>
            <a:spLocks noGrp="1"/>
          </p:cNvSpPr>
          <p:nvPr>
            <p:ph idx="1"/>
          </p:nvPr>
        </p:nvSpPr>
        <p:spPr/>
        <p:txBody>
          <a:bodyPr/>
          <a:lstStyle/>
          <a:p>
            <a:r>
              <a:rPr lang="en-US" dirty="0"/>
              <a:t>10.  Click "My AFROTC Application”</a:t>
            </a:r>
          </a:p>
          <a:p>
            <a:endParaRPr lang="en-US" dirty="0"/>
          </a:p>
        </p:txBody>
      </p:sp>
      <p:pic>
        <p:nvPicPr>
          <p:cNvPr id="4" name="Picture 3" descr="A screenshot of a cell phone&#10;&#10;Description automatically generated">
            <a:extLst>
              <a:ext uri="{FF2B5EF4-FFF2-40B4-BE49-F238E27FC236}">
                <a16:creationId xmlns:a16="http://schemas.microsoft.com/office/drawing/2014/main" id="{AF80BBDE-AEA7-4AB8-8C04-87E518B146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9535" y="2739479"/>
            <a:ext cx="5832465" cy="4118521"/>
          </a:xfrm>
          <a:prstGeom prst="rect">
            <a:avLst/>
          </a:prstGeom>
        </p:spPr>
      </p:pic>
      <p:cxnSp>
        <p:nvCxnSpPr>
          <p:cNvPr id="5" name="Straight Arrow Connector 4">
            <a:extLst>
              <a:ext uri="{FF2B5EF4-FFF2-40B4-BE49-F238E27FC236}">
                <a16:creationId xmlns:a16="http://schemas.microsoft.com/office/drawing/2014/main" id="{2002BF41-0850-40D1-AA1D-5FEDFA4C258B}"/>
              </a:ext>
            </a:extLst>
          </p:cNvPr>
          <p:cNvCxnSpPr>
            <a:cxnSpLocks/>
          </p:cNvCxnSpPr>
          <p:nvPr/>
        </p:nvCxnSpPr>
        <p:spPr>
          <a:xfrm>
            <a:off x="4127383" y="2365695"/>
            <a:ext cx="2332140" cy="2231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268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5E1EF-0979-44AA-9324-F4F31F79D83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WINGS Account</a:t>
            </a:r>
            <a:endParaRPr lang="en-US" dirty="0"/>
          </a:p>
        </p:txBody>
      </p:sp>
      <p:sp>
        <p:nvSpPr>
          <p:cNvPr id="3" name="Content Placeholder 2">
            <a:extLst>
              <a:ext uri="{FF2B5EF4-FFF2-40B4-BE49-F238E27FC236}">
                <a16:creationId xmlns:a16="http://schemas.microsoft.com/office/drawing/2014/main" id="{37F68B58-708C-4C52-97B0-D7A900AE4A15}"/>
              </a:ext>
            </a:extLst>
          </p:cNvPr>
          <p:cNvSpPr>
            <a:spLocks noGrp="1"/>
          </p:cNvSpPr>
          <p:nvPr>
            <p:ph idx="1"/>
          </p:nvPr>
        </p:nvSpPr>
        <p:spPr>
          <a:xfrm>
            <a:off x="609600" y="1159676"/>
            <a:ext cx="10972800" cy="4525963"/>
          </a:xfrm>
        </p:spPr>
        <p:txBody>
          <a:bodyPr/>
          <a:lstStyle/>
          <a:p>
            <a:r>
              <a:rPr lang="en-US" dirty="0"/>
              <a:t>11.  Now complete the My Profile page with the requested information. Ensure that you put your Home of Record (Where you stay when you are not at Ole Miss) in the “Current Residence” section. Once you have entered all your information, click the “SUBMIT” button.</a:t>
            </a:r>
          </a:p>
          <a:p>
            <a:endParaRPr lang="en-US" dirty="0"/>
          </a:p>
        </p:txBody>
      </p:sp>
      <p:pic>
        <p:nvPicPr>
          <p:cNvPr id="4" name="Picture 3" descr="A screenshot of a social media post&#10;&#10;Description automatically generated">
            <a:extLst>
              <a:ext uri="{FF2B5EF4-FFF2-40B4-BE49-F238E27FC236}">
                <a16:creationId xmlns:a16="http://schemas.microsoft.com/office/drawing/2014/main" id="{449CE274-75D9-4319-A0A7-E408EF491F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690" y="3655188"/>
            <a:ext cx="7508147" cy="3014060"/>
          </a:xfrm>
          <a:prstGeom prst="rect">
            <a:avLst/>
          </a:prstGeom>
        </p:spPr>
      </p:pic>
    </p:spTree>
    <p:extLst>
      <p:ext uri="{BB962C8B-B14F-4D97-AF65-F5344CB8AC3E}">
        <p14:creationId xmlns:p14="http://schemas.microsoft.com/office/powerpoint/2010/main" val="500762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3620A-EC97-46DF-808C-9E1254003E8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WINGS Account</a:t>
            </a:r>
            <a:endParaRPr lang="en-US" dirty="0"/>
          </a:p>
        </p:txBody>
      </p:sp>
      <p:sp>
        <p:nvSpPr>
          <p:cNvPr id="3" name="Content Placeholder 2">
            <a:extLst>
              <a:ext uri="{FF2B5EF4-FFF2-40B4-BE49-F238E27FC236}">
                <a16:creationId xmlns:a16="http://schemas.microsoft.com/office/drawing/2014/main" id="{EE87FD44-A5A9-4966-B35A-3E3829BB6783}"/>
              </a:ext>
            </a:extLst>
          </p:cNvPr>
          <p:cNvSpPr>
            <a:spLocks noGrp="1"/>
          </p:cNvSpPr>
          <p:nvPr>
            <p:ph idx="1"/>
          </p:nvPr>
        </p:nvSpPr>
        <p:spPr>
          <a:xfrm>
            <a:off x="508932" y="1166018"/>
            <a:ext cx="10972800" cy="4525963"/>
          </a:xfrm>
        </p:spPr>
        <p:txBody>
          <a:bodyPr/>
          <a:lstStyle/>
          <a:p>
            <a:r>
              <a:rPr lang="en-US" dirty="0"/>
              <a:t>12. Click on each blue hyperlink and complete the questions for each section</a:t>
            </a:r>
          </a:p>
          <a:p>
            <a:endParaRPr lang="en-US" dirty="0"/>
          </a:p>
        </p:txBody>
      </p:sp>
      <p:pic>
        <p:nvPicPr>
          <p:cNvPr id="4" name="Picture 3">
            <a:extLst>
              <a:ext uri="{FF2B5EF4-FFF2-40B4-BE49-F238E27FC236}">
                <a16:creationId xmlns:a16="http://schemas.microsoft.com/office/drawing/2014/main" id="{7154C250-BD07-4B3E-B728-EF50BC1B62DF}"/>
              </a:ext>
            </a:extLst>
          </p:cNvPr>
          <p:cNvPicPr>
            <a:picLocks noChangeAspect="1"/>
          </p:cNvPicPr>
          <p:nvPr/>
        </p:nvPicPr>
        <p:blipFill>
          <a:blip r:embed="rId3"/>
          <a:stretch>
            <a:fillRect/>
          </a:stretch>
        </p:blipFill>
        <p:spPr>
          <a:xfrm>
            <a:off x="6300133" y="2628074"/>
            <a:ext cx="5891868" cy="4133453"/>
          </a:xfrm>
          <a:prstGeom prst="rect">
            <a:avLst/>
          </a:prstGeom>
        </p:spPr>
      </p:pic>
      <p:sp>
        <p:nvSpPr>
          <p:cNvPr id="5" name="Right Arrow 6">
            <a:extLst>
              <a:ext uri="{FF2B5EF4-FFF2-40B4-BE49-F238E27FC236}">
                <a16:creationId xmlns:a16="http://schemas.microsoft.com/office/drawing/2014/main" id="{79190052-648E-4FFE-8D83-ABBAD8B8C5B2}"/>
              </a:ext>
            </a:extLst>
          </p:cNvPr>
          <p:cNvSpPr/>
          <p:nvPr/>
        </p:nvSpPr>
        <p:spPr>
          <a:xfrm>
            <a:off x="4050693" y="4861777"/>
            <a:ext cx="1439693" cy="573932"/>
          </a:xfrm>
          <a:prstGeom prst="rightArrow">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highlight>
                <a:srgbClr val="000000"/>
              </a:highlight>
            </a:endParaRPr>
          </a:p>
        </p:txBody>
      </p:sp>
      <p:sp>
        <p:nvSpPr>
          <p:cNvPr id="6" name="Left Bracket 5">
            <a:extLst>
              <a:ext uri="{FF2B5EF4-FFF2-40B4-BE49-F238E27FC236}">
                <a16:creationId xmlns:a16="http://schemas.microsoft.com/office/drawing/2014/main" id="{13713999-C48A-4D1C-88C4-464AB8B27ECE}"/>
              </a:ext>
            </a:extLst>
          </p:cNvPr>
          <p:cNvSpPr/>
          <p:nvPr/>
        </p:nvSpPr>
        <p:spPr>
          <a:xfrm>
            <a:off x="6109982" y="4385122"/>
            <a:ext cx="457200" cy="1527242"/>
          </a:xfrm>
          <a:prstGeom prst="lef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lang="en-US"/>
          </a:p>
        </p:txBody>
      </p:sp>
    </p:spTree>
    <p:extLst>
      <p:ext uri="{BB962C8B-B14F-4D97-AF65-F5344CB8AC3E}">
        <p14:creationId xmlns:p14="http://schemas.microsoft.com/office/powerpoint/2010/main" val="3262437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D93DE-A1AC-4DCA-A258-96BEF14F475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WINGS Account</a:t>
            </a:r>
            <a:endParaRPr lang="en-US" dirty="0"/>
          </a:p>
        </p:txBody>
      </p:sp>
      <p:sp>
        <p:nvSpPr>
          <p:cNvPr id="3" name="Content Placeholder 2">
            <a:extLst>
              <a:ext uri="{FF2B5EF4-FFF2-40B4-BE49-F238E27FC236}">
                <a16:creationId xmlns:a16="http://schemas.microsoft.com/office/drawing/2014/main" id="{EDF4FF6E-CDB6-4A6D-8B36-B9E687E25B2E}"/>
              </a:ext>
            </a:extLst>
          </p:cNvPr>
          <p:cNvSpPr>
            <a:spLocks noGrp="1"/>
          </p:cNvSpPr>
          <p:nvPr>
            <p:ph idx="1"/>
          </p:nvPr>
        </p:nvSpPr>
        <p:spPr/>
        <p:txBody>
          <a:bodyPr/>
          <a:lstStyle/>
          <a:p>
            <a:r>
              <a:rPr lang="en-US" dirty="0"/>
              <a:t>13.  Now you will receive the message Account Profile Under Review. At this point you are finished with your WINGS account! </a:t>
            </a:r>
          </a:p>
        </p:txBody>
      </p:sp>
      <p:pic>
        <p:nvPicPr>
          <p:cNvPr id="4" name="Picture 3">
            <a:extLst>
              <a:ext uri="{FF2B5EF4-FFF2-40B4-BE49-F238E27FC236}">
                <a16:creationId xmlns:a16="http://schemas.microsoft.com/office/drawing/2014/main" id="{7E905373-6977-4131-AB13-EA2D519CEF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9978" y="3254928"/>
            <a:ext cx="6736360" cy="3037591"/>
          </a:xfrm>
          <a:prstGeom prst="rect">
            <a:avLst/>
          </a:prstGeom>
        </p:spPr>
      </p:pic>
    </p:spTree>
    <p:extLst>
      <p:ext uri="{BB962C8B-B14F-4D97-AF65-F5344CB8AC3E}">
        <p14:creationId xmlns:p14="http://schemas.microsoft.com/office/powerpoint/2010/main" val="453880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WINGS Account</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11170CCB-EE3D-4F7F-B2C5-D8F17B8DD0B0}"/>
              </a:ext>
            </a:extLst>
          </p:cNvPr>
          <p:cNvSpPr>
            <a:spLocks noGrp="1"/>
          </p:cNvSpPr>
          <p:nvPr>
            <p:ph idx="1"/>
          </p:nvPr>
        </p:nvSpPr>
        <p:spPr>
          <a:xfrm>
            <a:off x="609600" y="1066806"/>
            <a:ext cx="10972800" cy="4525963"/>
          </a:xfrm>
        </p:spPr>
        <p:txBody>
          <a:bodyPr/>
          <a:lstStyle/>
          <a:p>
            <a:pPr marL="0" indent="0">
              <a:buNone/>
            </a:pPr>
            <a:r>
              <a:rPr lang="en-US" sz="2800" dirty="0"/>
              <a:t>1.  Head to: </a:t>
            </a:r>
            <a:r>
              <a:rPr lang="en-US" sz="2800" dirty="0">
                <a:hlinkClick r:id="rId3"/>
              </a:rPr>
              <a:t>https://wings.holmcenter.com/</a:t>
            </a:r>
            <a:endParaRPr lang="en-US" sz="2800" dirty="0"/>
          </a:p>
          <a:p>
            <a:pPr marL="0" indent="0">
              <a:buNone/>
            </a:pPr>
            <a:r>
              <a:rPr lang="en-US" sz="2800" dirty="0"/>
              <a:t>2.  Click on “Apply for AFROTC”</a:t>
            </a:r>
          </a:p>
          <a:p>
            <a:pPr marL="0" indent="0" algn="ctr">
              <a:buNone/>
            </a:pPr>
            <a:endParaRPr lang="en-US" sz="2800" dirty="0"/>
          </a:p>
        </p:txBody>
      </p:sp>
      <p:pic>
        <p:nvPicPr>
          <p:cNvPr id="4" name="Picture 3" descr="A screenshot of a cell phone&#10;&#10;Description automatically generated">
            <a:extLst>
              <a:ext uri="{FF2B5EF4-FFF2-40B4-BE49-F238E27FC236}">
                <a16:creationId xmlns:a16="http://schemas.microsoft.com/office/drawing/2014/main" id="{DD1041FE-489F-4138-8FAE-849FB8883F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2019" y="2743446"/>
            <a:ext cx="6169981" cy="4114554"/>
          </a:xfrm>
          <a:prstGeom prst="rect">
            <a:avLst/>
          </a:prstGeom>
        </p:spPr>
      </p:pic>
      <p:cxnSp>
        <p:nvCxnSpPr>
          <p:cNvPr id="6" name="Straight Arrow Connector 5">
            <a:extLst>
              <a:ext uri="{FF2B5EF4-FFF2-40B4-BE49-F238E27FC236}">
                <a16:creationId xmlns:a16="http://schemas.microsoft.com/office/drawing/2014/main" id="{B5D6414C-54C8-46FA-8763-77A0BE768ACF}"/>
              </a:ext>
            </a:extLst>
          </p:cNvPr>
          <p:cNvCxnSpPr>
            <a:cxnSpLocks/>
          </p:cNvCxnSpPr>
          <p:nvPr/>
        </p:nvCxnSpPr>
        <p:spPr>
          <a:xfrm>
            <a:off x="3566622" y="2209806"/>
            <a:ext cx="7372622" cy="28403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42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WINGS Account</a:t>
            </a:r>
          </a:p>
        </p:txBody>
      </p:sp>
      <p:sp>
        <p:nvSpPr>
          <p:cNvPr id="4" name="Content Placeholder 3">
            <a:extLst>
              <a:ext uri="{FF2B5EF4-FFF2-40B4-BE49-F238E27FC236}">
                <a16:creationId xmlns:a16="http://schemas.microsoft.com/office/drawing/2014/main" id="{E1630651-0096-4844-84ED-7909BD74CE9D}"/>
              </a:ext>
            </a:extLst>
          </p:cNvPr>
          <p:cNvSpPr>
            <a:spLocks noGrp="1"/>
          </p:cNvSpPr>
          <p:nvPr>
            <p:ph idx="1"/>
          </p:nvPr>
        </p:nvSpPr>
        <p:spPr/>
        <p:txBody>
          <a:bodyPr/>
          <a:lstStyle/>
          <a:p>
            <a:r>
              <a:rPr lang="en-US" dirty="0"/>
              <a:t>3.  Read the Pre-Screen Information and select “Yes”</a:t>
            </a:r>
          </a:p>
          <a:p>
            <a:endParaRPr lang="en-US" dirty="0"/>
          </a:p>
        </p:txBody>
      </p:sp>
      <p:pic>
        <p:nvPicPr>
          <p:cNvPr id="6" name="Picture 5" descr="A screenshot of a social media post&#10;&#10;Description automatically generated">
            <a:extLst>
              <a:ext uri="{FF2B5EF4-FFF2-40B4-BE49-F238E27FC236}">
                <a16:creationId xmlns:a16="http://schemas.microsoft.com/office/drawing/2014/main" id="{AA06DA08-E446-47C7-90E2-B52E3BB259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5917" y="3315683"/>
            <a:ext cx="6636083" cy="3542317"/>
          </a:xfrm>
          <a:prstGeom prst="rect">
            <a:avLst/>
          </a:prstGeom>
        </p:spPr>
      </p:pic>
    </p:spTree>
    <p:extLst>
      <p:ext uri="{BB962C8B-B14F-4D97-AF65-F5344CB8AC3E}">
        <p14:creationId xmlns:p14="http://schemas.microsoft.com/office/powerpoint/2010/main" val="1684720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WINGS Account</a:t>
            </a:r>
          </a:p>
        </p:txBody>
      </p:sp>
      <p:pic>
        <p:nvPicPr>
          <p:cNvPr id="6" name="Content Placeholder 5">
            <a:extLst>
              <a:ext uri="{FF2B5EF4-FFF2-40B4-BE49-F238E27FC236}">
                <a16:creationId xmlns:a16="http://schemas.microsoft.com/office/drawing/2014/main" id="{FAE0E0B3-05D9-4F2D-A91C-CA60C5CE57E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630001"/>
            <a:ext cx="6887536" cy="3372321"/>
          </a:xfrm>
          <a:prstGeom prst="rect">
            <a:avLst/>
          </a:prstGeom>
        </p:spPr>
      </p:pic>
      <p:sp>
        <p:nvSpPr>
          <p:cNvPr id="5" name="Rectangle 4">
            <a:extLst>
              <a:ext uri="{FF2B5EF4-FFF2-40B4-BE49-F238E27FC236}">
                <a16:creationId xmlns:a16="http://schemas.microsoft.com/office/drawing/2014/main" id="{03AEA0C3-FAB7-4E88-9121-9AC17694DDC9}"/>
              </a:ext>
            </a:extLst>
          </p:cNvPr>
          <p:cNvSpPr/>
          <p:nvPr/>
        </p:nvSpPr>
        <p:spPr>
          <a:xfrm>
            <a:off x="8573723" y="3577497"/>
            <a:ext cx="3539980" cy="1477328"/>
          </a:xfrm>
          <a:prstGeom prst="rect">
            <a:avLst/>
          </a:prstGeom>
        </p:spPr>
        <p:txBody>
          <a:bodyPr wrap="square">
            <a:spAutoFit/>
          </a:bodyPr>
          <a:lstStyle/>
          <a:p>
            <a:r>
              <a:rPr lang="en-US" dirty="0"/>
              <a:t>4. It is HIGHLY recommended that you use your Ole Miss email (___@olemiss.edu) as it is where AFROTC will contact you at.</a:t>
            </a:r>
          </a:p>
        </p:txBody>
      </p:sp>
      <p:cxnSp>
        <p:nvCxnSpPr>
          <p:cNvPr id="8" name="Straight Arrow Connector 7">
            <a:extLst>
              <a:ext uri="{FF2B5EF4-FFF2-40B4-BE49-F238E27FC236}">
                <a16:creationId xmlns:a16="http://schemas.microsoft.com/office/drawing/2014/main" id="{A736BDB5-9B17-4CD1-A0B5-70EDF15CAAFD}"/>
              </a:ext>
            </a:extLst>
          </p:cNvPr>
          <p:cNvCxnSpPr>
            <a:cxnSpLocks/>
          </p:cNvCxnSpPr>
          <p:nvPr/>
        </p:nvCxnSpPr>
        <p:spPr>
          <a:xfrm flipH="1">
            <a:off x="7485778" y="4165462"/>
            <a:ext cx="489702" cy="35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723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86837" y="158728"/>
            <a:ext cx="10972800" cy="864530"/>
          </a:xfrm>
        </p:spPr>
        <p:txBody>
          <a:bodyPr/>
          <a:lstStyle/>
          <a:p>
            <a:r>
              <a:rPr lang="en-US" sz="4800" dirty="0">
                <a:latin typeface="Times New Roman" panose="02020603050405020304" pitchFamily="18" charset="0"/>
                <a:cs typeface="Times New Roman" panose="02020603050405020304" pitchFamily="18" charset="0"/>
              </a:rPr>
              <a:t>WINGS Account</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FE1B6A2E-B35D-4393-9A7B-776CD9047E39}"/>
              </a:ext>
            </a:extLst>
          </p:cNvPr>
          <p:cNvSpPr/>
          <p:nvPr/>
        </p:nvSpPr>
        <p:spPr>
          <a:xfrm>
            <a:off x="3025237" y="1193145"/>
            <a:ext cx="6096000" cy="646331"/>
          </a:xfrm>
          <a:prstGeom prst="rect">
            <a:avLst/>
          </a:prstGeom>
        </p:spPr>
        <p:txBody>
          <a:bodyPr>
            <a:spAutoFit/>
          </a:bodyPr>
          <a:lstStyle/>
          <a:p>
            <a:r>
              <a:rPr lang="en-US" dirty="0"/>
              <a:t>5.  Now you will be prompted to enter a Security Code, this will be sent to the email that you just inputted.</a:t>
            </a:r>
          </a:p>
        </p:txBody>
      </p:sp>
      <p:pic>
        <p:nvPicPr>
          <p:cNvPr id="5" name="Picture 4" descr="A screenshot of a cell phone&#10;&#10;Description automatically generated">
            <a:extLst>
              <a:ext uri="{FF2B5EF4-FFF2-40B4-BE49-F238E27FC236}">
                <a16:creationId xmlns:a16="http://schemas.microsoft.com/office/drawing/2014/main" id="{3D33C0F2-7ABA-40B8-AC97-69004B1ED5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89756"/>
            <a:ext cx="5544324" cy="2293930"/>
          </a:xfrm>
          <a:prstGeom prst="rect">
            <a:avLst/>
          </a:prstGeom>
        </p:spPr>
      </p:pic>
      <p:pic>
        <p:nvPicPr>
          <p:cNvPr id="7" name="Picture 6" descr="A screenshot of a social media post&#10;&#10;Description automatically generated">
            <a:extLst>
              <a:ext uri="{FF2B5EF4-FFF2-40B4-BE49-F238E27FC236}">
                <a16:creationId xmlns:a16="http://schemas.microsoft.com/office/drawing/2014/main" id="{BA068597-FC37-4E22-9ABE-182420B30D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28214" y="2182977"/>
            <a:ext cx="5544325" cy="2300709"/>
          </a:xfrm>
          <a:prstGeom prst="rect">
            <a:avLst/>
          </a:prstGeom>
        </p:spPr>
      </p:pic>
      <p:cxnSp>
        <p:nvCxnSpPr>
          <p:cNvPr id="8" name="Straight Arrow Connector 7">
            <a:extLst>
              <a:ext uri="{FF2B5EF4-FFF2-40B4-BE49-F238E27FC236}">
                <a16:creationId xmlns:a16="http://schemas.microsoft.com/office/drawing/2014/main" id="{7E7B2960-B7D1-4D43-BC21-5FCF656D4E56}"/>
              </a:ext>
            </a:extLst>
          </p:cNvPr>
          <p:cNvCxnSpPr>
            <a:cxnSpLocks/>
          </p:cNvCxnSpPr>
          <p:nvPr/>
        </p:nvCxnSpPr>
        <p:spPr>
          <a:xfrm>
            <a:off x="5739370" y="1836272"/>
            <a:ext cx="778876" cy="2441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526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09D0F-F855-45BE-BFEA-BDF498265D1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WINGS Account</a:t>
            </a:r>
            <a:endParaRPr lang="en-US" dirty="0"/>
          </a:p>
        </p:txBody>
      </p:sp>
      <p:sp>
        <p:nvSpPr>
          <p:cNvPr id="3" name="Content Placeholder 2">
            <a:extLst>
              <a:ext uri="{FF2B5EF4-FFF2-40B4-BE49-F238E27FC236}">
                <a16:creationId xmlns:a16="http://schemas.microsoft.com/office/drawing/2014/main" id="{1417B7C1-F83A-49DC-A7D8-7CDC5FB8C11D}"/>
              </a:ext>
            </a:extLst>
          </p:cNvPr>
          <p:cNvSpPr>
            <a:spLocks noGrp="1"/>
          </p:cNvSpPr>
          <p:nvPr>
            <p:ph idx="1"/>
          </p:nvPr>
        </p:nvSpPr>
        <p:spPr/>
        <p:txBody>
          <a:bodyPr/>
          <a:lstStyle/>
          <a:p>
            <a:r>
              <a:rPr lang="en-US" dirty="0"/>
              <a:t>6. Enter the code and click submit.</a:t>
            </a:r>
          </a:p>
          <a:p>
            <a:endParaRPr lang="en-US" dirty="0"/>
          </a:p>
        </p:txBody>
      </p:sp>
      <p:pic>
        <p:nvPicPr>
          <p:cNvPr id="4" name="Picture 3" descr="A screenshot of a cell phone&#10;&#10;Description automatically generated">
            <a:extLst>
              <a:ext uri="{FF2B5EF4-FFF2-40B4-BE49-F238E27FC236}">
                <a16:creationId xmlns:a16="http://schemas.microsoft.com/office/drawing/2014/main" id="{240AF9C7-6394-4957-81C3-6A85F0E5BC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4236" y="2943030"/>
            <a:ext cx="6764784" cy="2918186"/>
          </a:xfrm>
          <a:prstGeom prst="rect">
            <a:avLst/>
          </a:prstGeom>
        </p:spPr>
      </p:pic>
      <p:cxnSp>
        <p:nvCxnSpPr>
          <p:cNvPr id="5" name="Straight Arrow Connector 4">
            <a:extLst>
              <a:ext uri="{FF2B5EF4-FFF2-40B4-BE49-F238E27FC236}">
                <a16:creationId xmlns:a16="http://schemas.microsoft.com/office/drawing/2014/main" id="{9FF8B210-EB60-432F-8547-7A50425C7053}"/>
              </a:ext>
            </a:extLst>
          </p:cNvPr>
          <p:cNvCxnSpPr>
            <a:cxnSpLocks/>
          </p:cNvCxnSpPr>
          <p:nvPr/>
        </p:nvCxnSpPr>
        <p:spPr>
          <a:xfrm flipV="1">
            <a:off x="2980779" y="5542422"/>
            <a:ext cx="660153" cy="179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839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49D4E-815E-43AD-83ED-2C32AE77ACE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WINGS Account</a:t>
            </a:r>
            <a:endParaRPr lang="en-US" dirty="0"/>
          </a:p>
        </p:txBody>
      </p:sp>
      <p:sp>
        <p:nvSpPr>
          <p:cNvPr id="3" name="Content Placeholder 2">
            <a:extLst>
              <a:ext uri="{FF2B5EF4-FFF2-40B4-BE49-F238E27FC236}">
                <a16:creationId xmlns:a16="http://schemas.microsoft.com/office/drawing/2014/main" id="{0EE44189-5E47-4F07-BC86-9753D2727C98}"/>
              </a:ext>
            </a:extLst>
          </p:cNvPr>
          <p:cNvSpPr>
            <a:spLocks noGrp="1"/>
          </p:cNvSpPr>
          <p:nvPr>
            <p:ph idx="1"/>
          </p:nvPr>
        </p:nvSpPr>
        <p:spPr/>
        <p:txBody>
          <a:bodyPr/>
          <a:lstStyle/>
          <a:p>
            <a:r>
              <a:rPr lang="en-US" dirty="0"/>
              <a:t>7. Now, you will be prompted that your account is activated, click “continue”.</a:t>
            </a:r>
          </a:p>
          <a:p>
            <a:pPr marL="0" indent="0">
              <a:buNone/>
            </a:pPr>
            <a:endParaRPr lang="en-US" dirty="0"/>
          </a:p>
        </p:txBody>
      </p:sp>
      <p:pic>
        <p:nvPicPr>
          <p:cNvPr id="4" name="Picture 3" descr="A picture containing bird&#10;&#10;Description automatically generated">
            <a:extLst>
              <a:ext uri="{FF2B5EF4-FFF2-40B4-BE49-F238E27FC236}">
                <a16:creationId xmlns:a16="http://schemas.microsoft.com/office/drawing/2014/main" id="{4880AE29-46BC-4518-A57E-FBCC871F49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3676" y="3994911"/>
            <a:ext cx="4201111" cy="1200318"/>
          </a:xfrm>
          <a:prstGeom prst="rect">
            <a:avLst/>
          </a:prstGeom>
        </p:spPr>
      </p:pic>
      <p:cxnSp>
        <p:nvCxnSpPr>
          <p:cNvPr id="5" name="Straight Arrow Connector 4">
            <a:extLst>
              <a:ext uri="{FF2B5EF4-FFF2-40B4-BE49-F238E27FC236}">
                <a16:creationId xmlns:a16="http://schemas.microsoft.com/office/drawing/2014/main" id="{9FF8B210-EB60-432F-8547-7A50425C7053}"/>
              </a:ext>
            </a:extLst>
          </p:cNvPr>
          <p:cNvCxnSpPr>
            <a:cxnSpLocks/>
          </p:cNvCxnSpPr>
          <p:nvPr/>
        </p:nvCxnSpPr>
        <p:spPr>
          <a:xfrm>
            <a:off x="2757183" y="4576395"/>
            <a:ext cx="990268" cy="163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3673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5BD73-06EE-4D04-9AC8-EAD41126F3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WINGS Account</a:t>
            </a:r>
            <a:endParaRPr lang="en-US" dirty="0"/>
          </a:p>
        </p:txBody>
      </p:sp>
      <p:sp>
        <p:nvSpPr>
          <p:cNvPr id="3" name="Content Placeholder 2">
            <a:extLst>
              <a:ext uri="{FF2B5EF4-FFF2-40B4-BE49-F238E27FC236}">
                <a16:creationId xmlns:a16="http://schemas.microsoft.com/office/drawing/2014/main" id="{6E990F43-710F-48A5-9F04-A6BB46C0E9E6}"/>
              </a:ext>
            </a:extLst>
          </p:cNvPr>
          <p:cNvSpPr>
            <a:spLocks noGrp="1"/>
          </p:cNvSpPr>
          <p:nvPr>
            <p:ph idx="1"/>
          </p:nvPr>
        </p:nvSpPr>
        <p:spPr/>
        <p:txBody>
          <a:bodyPr/>
          <a:lstStyle/>
          <a:p>
            <a:r>
              <a:rPr lang="en-US" dirty="0"/>
              <a:t>8. You will be returned to Holm Center home portal at this time, please click “sign in”</a:t>
            </a:r>
          </a:p>
          <a:p>
            <a:endParaRPr lang="en-US" dirty="0"/>
          </a:p>
        </p:txBody>
      </p:sp>
      <p:pic>
        <p:nvPicPr>
          <p:cNvPr id="4" name="Picture 3" descr="A screenshot of a cell phone&#10;&#10;Description automatically generated">
            <a:extLst>
              <a:ext uri="{FF2B5EF4-FFF2-40B4-BE49-F238E27FC236}">
                <a16:creationId xmlns:a16="http://schemas.microsoft.com/office/drawing/2014/main" id="{5E9536F1-E658-41F0-9FB6-E3027DFC60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24395" y="3043535"/>
            <a:ext cx="6658005" cy="3874857"/>
          </a:xfrm>
          <a:prstGeom prst="rect">
            <a:avLst/>
          </a:prstGeom>
        </p:spPr>
      </p:pic>
      <p:cxnSp>
        <p:nvCxnSpPr>
          <p:cNvPr id="5" name="Straight Arrow Connector 4">
            <a:extLst>
              <a:ext uri="{FF2B5EF4-FFF2-40B4-BE49-F238E27FC236}">
                <a16:creationId xmlns:a16="http://schemas.microsoft.com/office/drawing/2014/main" id="{9FF8B210-EB60-432F-8547-7A50425C7053}"/>
              </a:ext>
            </a:extLst>
          </p:cNvPr>
          <p:cNvCxnSpPr>
            <a:cxnSpLocks/>
          </p:cNvCxnSpPr>
          <p:nvPr/>
        </p:nvCxnSpPr>
        <p:spPr>
          <a:xfrm flipH="1">
            <a:off x="6096000" y="2284968"/>
            <a:ext cx="4398822" cy="41913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2535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l="-7000" r="-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D12A5-49AA-4071-ABF8-45FDF7360E6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WINGS Account</a:t>
            </a:r>
            <a:endParaRPr lang="en-US" dirty="0"/>
          </a:p>
        </p:txBody>
      </p:sp>
      <p:sp>
        <p:nvSpPr>
          <p:cNvPr id="3" name="Content Placeholder 2">
            <a:extLst>
              <a:ext uri="{FF2B5EF4-FFF2-40B4-BE49-F238E27FC236}">
                <a16:creationId xmlns:a16="http://schemas.microsoft.com/office/drawing/2014/main" id="{F4B969D3-1709-499E-BA18-352711BC93B7}"/>
              </a:ext>
            </a:extLst>
          </p:cNvPr>
          <p:cNvSpPr>
            <a:spLocks noGrp="1"/>
          </p:cNvSpPr>
          <p:nvPr>
            <p:ph idx="1"/>
          </p:nvPr>
        </p:nvSpPr>
        <p:spPr/>
        <p:txBody>
          <a:bodyPr/>
          <a:lstStyle/>
          <a:p>
            <a:r>
              <a:rPr lang="en-US" dirty="0"/>
              <a:t>9. Now you will be prompted to sign in please enter your email in the “User ID” section and enter the password you created in the “Password” section. Once this is complete click the Sign In button.</a:t>
            </a:r>
          </a:p>
          <a:p>
            <a:endParaRPr lang="en-US" dirty="0"/>
          </a:p>
        </p:txBody>
      </p:sp>
      <p:pic>
        <p:nvPicPr>
          <p:cNvPr id="4" name="Picture 3">
            <a:extLst>
              <a:ext uri="{FF2B5EF4-FFF2-40B4-BE49-F238E27FC236}">
                <a16:creationId xmlns:a16="http://schemas.microsoft.com/office/drawing/2014/main" id="{3729CB28-C4F5-45D6-85C7-D465654B17D0}"/>
              </a:ext>
            </a:extLst>
          </p:cNvPr>
          <p:cNvPicPr>
            <a:picLocks noChangeAspect="1"/>
          </p:cNvPicPr>
          <p:nvPr/>
        </p:nvPicPr>
        <p:blipFill>
          <a:blip r:embed="rId3"/>
          <a:stretch>
            <a:fillRect/>
          </a:stretch>
        </p:blipFill>
        <p:spPr>
          <a:xfrm>
            <a:off x="6425180" y="3257968"/>
            <a:ext cx="3905250" cy="3462768"/>
          </a:xfrm>
          <a:prstGeom prst="rect">
            <a:avLst/>
          </a:prstGeom>
        </p:spPr>
      </p:pic>
      <p:cxnSp>
        <p:nvCxnSpPr>
          <p:cNvPr id="5" name="Straight Arrow Connector 4">
            <a:extLst>
              <a:ext uri="{FF2B5EF4-FFF2-40B4-BE49-F238E27FC236}">
                <a16:creationId xmlns:a16="http://schemas.microsoft.com/office/drawing/2014/main" id="{2002BF41-0850-40D1-AA1D-5FEDFA4C258B}"/>
              </a:ext>
            </a:extLst>
          </p:cNvPr>
          <p:cNvCxnSpPr>
            <a:cxnSpLocks/>
          </p:cNvCxnSpPr>
          <p:nvPr/>
        </p:nvCxnSpPr>
        <p:spPr>
          <a:xfrm flipH="1">
            <a:off x="8205971" y="3162650"/>
            <a:ext cx="1169258" cy="185682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74022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6469</TotalTime>
  <Words>350</Words>
  <Application>Microsoft Office PowerPoint</Application>
  <PresentationFormat>Widescreen</PresentationFormat>
  <Paragraphs>28</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Default Design</vt:lpstr>
      <vt:lpstr>PowerPoint Presentation</vt:lpstr>
      <vt:lpstr>WINGS Account</vt:lpstr>
      <vt:lpstr>WINGS Account</vt:lpstr>
      <vt:lpstr>WINGS Account</vt:lpstr>
      <vt:lpstr>WINGS Account </vt:lpstr>
      <vt:lpstr>WINGS Account</vt:lpstr>
      <vt:lpstr>WINGS Account</vt:lpstr>
      <vt:lpstr>WINGS Account</vt:lpstr>
      <vt:lpstr>WINGS Account</vt:lpstr>
      <vt:lpstr>WINGS Account</vt:lpstr>
      <vt:lpstr>WINGS Account</vt:lpstr>
      <vt:lpstr>WINGS Account</vt:lpstr>
      <vt:lpstr>WINGS Account</vt:lpstr>
    </vt:vector>
  </TitlesOfParts>
  <Company>Ohio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Sutton, Heather</dc:creator>
  <cp:lastModifiedBy>Robbins, Madison</cp:lastModifiedBy>
  <cp:revision>392</cp:revision>
  <dcterms:created xsi:type="dcterms:W3CDTF">2018-04-17T12:55:09Z</dcterms:created>
  <dcterms:modified xsi:type="dcterms:W3CDTF">2022-08-24T17:57:31Z</dcterms:modified>
</cp:coreProperties>
</file>