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333" r:id="rId2"/>
    <p:sldId id="334" r:id="rId3"/>
    <p:sldId id="331" r:id="rId4"/>
    <p:sldId id="285" r:id="rId5"/>
    <p:sldId id="286" r:id="rId6"/>
    <p:sldId id="287" r:id="rId7"/>
    <p:sldId id="347" r:id="rId8"/>
    <p:sldId id="294" r:id="rId9"/>
    <p:sldId id="295" r:id="rId10"/>
    <p:sldId id="291" r:id="rId11"/>
    <p:sldId id="330" r:id="rId12"/>
    <p:sldId id="298" r:id="rId13"/>
    <p:sldId id="303" r:id="rId14"/>
    <p:sldId id="299" r:id="rId15"/>
    <p:sldId id="300" r:id="rId16"/>
    <p:sldId id="317" r:id="rId17"/>
    <p:sldId id="316" r:id="rId18"/>
    <p:sldId id="343" r:id="rId19"/>
    <p:sldId id="339" r:id="rId20"/>
    <p:sldId id="344" r:id="rId21"/>
    <p:sldId id="340" r:id="rId22"/>
    <p:sldId id="341" r:id="rId23"/>
    <p:sldId id="342" r:id="rId24"/>
    <p:sldId id="319" r:id="rId25"/>
    <p:sldId id="288" r:id="rId26"/>
    <p:sldId id="292" r:id="rId27"/>
    <p:sldId id="297" r:id="rId28"/>
    <p:sldId id="293" r:id="rId29"/>
    <p:sldId id="335" r:id="rId30"/>
    <p:sldId id="301" r:id="rId31"/>
    <p:sldId id="304" r:id="rId32"/>
    <p:sldId id="302" r:id="rId33"/>
    <p:sldId id="328" r:id="rId34"/>
    <p:sldId id="337" r:id="rId35"/>
    <p:sldId id="310" r:id="rId36"/>
    <p:sldId id="311" r:id="rId37"/>
    <p:sldId id="312" r:id="rId38"/>
    <p:sldId id="313" r:id="rId39"/>
    <p:sldId id="320" r:id="rId40"/>
    <p:sldId id="315" r:id="rId41"/>
    <p:sldId id="322" r:id="rId42"/>
    <p:sldId id="323" r:id="rId43"/>
    <p:sldId id="324" r:id="rId44"/>
    <p:sldId id="325" r:id="rId45"/>
    <p:sldId id="338" r:id="rId46"/>
    <p:sldId id="305" r:id="rId47"/>
    <p:sldId id="307" r:id="rId48"/>
    <p:sldId id="306" r:id="rId49"/>
    <p:sldId id="308" r:id="rId50"/>
    <p:sldId id="309" r:id="rId51"/>
    <p:sldId id="346" r:id="rId52"/>
    <p:sldId id="34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B1D"/>
    <a:srgbClr val="D83B01"/>
    <a:srgbClr val="D7D7D7"/>
    <a:srgbClr val="C8C8C8"/>
    <a:srgbClr val="DD462F"/>
    <a:srgbClr val="0078D7"/>
    <a:srgbClr val="9BC9EF"/>
    <a:srgbClr val="898E8C"/>
    <a:srgbClr val="DFCCBE"/>
    <a:srgbClr val="D24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685F5-9D15-84D4-7E51-2FB52A4DE3EB}" v="273" dt="2019-09-11T21:44:52.312"/>
    <p1510:client id="{081EFDC4-CF15-98D6-A11E-D9F7737DA585}" v="39" dt="2019-09-11T21:25:01.093"/>
    <p1510:client id="{09BED452-C16A-CD4B-8A97-A2D184E65304}" v="20" dt="2019-09-12T14:46:18.406"/>
    <p1510:client id="{0B35D11C-7B1B-A47C-0BEA-5F394E7F1266}" v="20" dt="2019-09-13T14:07:10.061"/>
    <p1510:client id="{0EDBB098-67C2-9A15-8B3D-F10733E42C94}" v="1" dt="2019-09-11T20:50:07.357"/>
    <p1510:client id="{13A769D3-886A-6EA8-19BF-B4B4F7857AB6}" v="95" dt="2019-09-11T20:48:55.497"/>
    <p1510:client id="{1ABB5248-B029-CDAC-FA82-543EA74C2531}" v="13" dt="2019-09-10T21:14:38.477"/>
    <p1510:client id="{22AD051C-75BD-38DF-7DB6-D9DC180D7AC4}" v="558" dt="2019-09-13T14:30:43.507"/>
    <p1510:client id="{255E9051-12A5-2DE2-7742-46A0D5072ECE}" v="55" dt="2019-09-11T21:03:38.032"/>
    <p1510:client id="{2BFB4BBB-F854-6C1E-8706-1B0003074AD6}" v="756" dt="2019-09-11T22:08:59.504"/>
    <p1510:client id="{3A1AE305-6680-E14B-AC97-011BDF3FEC39}" v="50" dt="2019-09-11T21:06:53.171"/>
    <p1510:client id="{3B6270AE-9032-8AD5-2FD2-E1ACB326B9D1}" v="169" dt="2019-09-11T21:22:55.103"/>
    <p1510:client id="{5FA17540-7CCF-E0A6-A975-55C86260E737}" v="1371" dt="2019-09-12T21:34:04.704"/>
    <p1510:client id="{72A0AA3B-6252-9AF8-629D-BC5B6CAD0381}" v="14" dt="2019-09-12T18:33:49.965"/>
    <p1510:client id="{871B4E83-19A4-478C-A111-957063BCFA11}" v="46" dt="2019-09-12T16:05:26.499"/>
    <p1510:client id="{8D9BF520-90E3-2B8B-F6C3-530108ED0F7F}" v="57" dt="2019-09-13T13:36:36.329"/>
    <p1510:client id="{904923D9-89C9-4047-9D10-4394049AE417}" v="621" dt="2019-09-10T21:39:02.072"/>
    <p1510:client id="{A73DEDF7-36F8-964C-DED9-BF8D018DD9B2}" v="17" dt="2019-09-10T21:22:22.559"/>
    <p1510:client id="{B96D53B0-1AA6-7237-EB48-446944EE8E74}" v="14" dt="2019-09-11T14:37:46.098"/>
    <p1510:client id="{D9DD8C2C-7895-D4FD-4622-0C2FF7F67705}" v="10" dt="2019-09-13T14:09:22.620"/>
  </p1510:revLst>
</p1510:revInfo>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2082" y="39"/>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9/13/2019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google.com/search?q=how+to+check+colours+compliment+each+other&amp;oq=how+to+check+color+compl&amp;aqs=chrome.2.69i57j33l2.7941j0j7&amp;sourceid=chrome&amp;ie=UTF-8"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76d6d9b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76d6d9b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221742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1525943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380079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4238876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3863680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1320224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58889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1898391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19</a:t>
            </a:fld>
            <a:endParaRPr lang="en-US"/>
          </a:p>
        </p:txBody>
      </p:sp>
    </p:spTree>
    <p:extLst>
      <p:ext uri="{BB962C8B-B14F-4D97-AF65-F5344CB8AC3E}">
        <p14:creationId xmlns:p14="http://schemas.microsoft.com/office/powerpoint/2010/main" val="386881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100438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76d6d9b2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76d6d9b2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21</a:t>
            </a:fld>
            <a:endParaRPr lang="en-US"/>
          </a:p>
        </p:txBody>
      </p:sp>
    </p:spTree>
    <p:extLst>
      <p:ext uri="{BB962C8B-B14F-4D97-AF65-F5344CB8AC3E}">
        <p14:creationId xmlns:p14="http://schemas.microsoft.com/office/powerpoint/2010/main" val="327297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22</a:t>
            </a:fld>
            <a:endParaRPr lang="en-US"/>
          </a:p>
        </p:txBody>
      </p:sp>
    </p:spTree>
    <p:extLst>
      <p:ext uri="{BB962C8B-B14F-4D97-AF65-F5344CB8AC3E}">
        <p14:creationId xmlns:p14="http://schemas.microsoft.com/office/powerpoint/2010/main" val="782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23</a:t>
            </a:fld>
            <a:endParaRPr lang="en-US"/>
          </a:p>
        </p:txBody>
      </p:sp>
    </p:spTree>
    <p:extLst>
      <p:ext uri="{BB962C8B-B14F-4D97-AF65-F5344CB8AC3E}">
        <p14:creationId xmlns:p14="http://schemas.microsoft.com/office/powerpoint/2010/main" val="1095191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24</a:t>
            </a:fld>
            <a:endParaRPr lang="en-US"/>
          </a:p>
        </p:txBody>
      </p:sp>
    </p:spTree>
    <p:extLst>
      <p:ext uri="{BB962C8B-B14F-4D97-AF65-F5344CB8AC3E}">
        <p14:creationId xmlns:p14="http://schemas.microsoft.com/office/powerpoint/2010/main" val="1994635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25</a:t>
            </a:fld>
            <a:endParaRPr lang="en-US"/>
          </a:p>
        </p:txBody>
      </p:sp>
    </p:spTree>
    <p:extLst>
      <p:ext uri="{BB962C8B-B14F-4D97-AF65-F5344CB8AC3E}">
        <p14:creationId xmlns:p14="http://schemas.microsoft.com/office/powerpoint/2010/main" val="4028835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26</a:t>
            </a:fld>
            <a:endParaRPr lang="en-US"/>
          </a:p>
        </p:txBody>
      </p:sp>
    </p:spTree>
    <p:extLst>
      <p:ext uri="{BB962C8B-B14F-4D97-AF65-F5344CB8AC3E}">
        <p14:creationId xmlns:p14="http://schemas.microsoft.com/office/powerpoint/2010/main" val="463456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27</a:t>
            </a:fld>
            <a:endParaRPr lang="en-US"/>
          </a:p>
        </p:txBody>
      </p:sp>
    </p:spTree>
    <p:extLst>
      <p:ext uri="{BB962C8B-B14F-4D97-AF65-F5344CB8AC3E}">
        <p14:creationId xmlns:p14="http://schemas.microsoft.com/office/powerpoint/2010/main" val="4045366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28</a:t>
            </a:fld>
            <a:endParaRPr lang="en-US"/>
          </a:p>
        </p:txBody>
      </p:sp>
    </p:spTree>
    <p:extLst>
      <p:ext uri="{BB962C8B-B14F-4D97-AF65-F5344CB8AC3E}">
        <p14:creationId xmlns:p14="http://schemas.microsoft.com/office/powerpoint/2010/main" val="4101615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29</a:t>
            </a:fld>
            <a:endParaRPr lang="en-US"/>
          </a:p>
        </p:txBody>
      </p:sp>
    </p:spTree>
    <p:extLst>
      <p:ext uri="{BB962C8B-B14F-4D97-AF65-F5344CB8AC3E}">
        <p14:creationId xmlns:p14="http://schemas.microsoft.com/office/powerpoint/2010/main" val="3199866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30</a:t>
            </a:fld>
            <a:endParaRPr lang="en-US"/>
          </a:p>
        </p:txBody>
      </p:sp>
    </p:spTree>
    <p:extLst>
      <p:ext uri="{BB962C8B-B14F-4D97-AF65-F5344CB8AC3E}">
        <p14:creationId xmlns:p14="http://schemas.microsoft.com/office/powerpoint/2010/main" val="145294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95215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31</a:t>
            </a:fld>
            <a:endParaRPr lang="en-US"/>
          </a:p>
        </p:txBody>
      </p:sp>
    </p:spTree>
    <p:extLst>
      <p:ext uri="{BB962C8B-B14F-4D97-AF65-F5344CB8AC3E}">
        <p14:creationId xmlns:p14="http://schemas.microsoft.com/office/powerpoint/2010/main" val="1481129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32</a:t>
            </a:fld>
            <a:endParaRPr lang="en-US"/>
          </a:p>
        </p:txBody>
      </p:sp>
    </p:spTree>
    <p:extLst>
      <p:ext uri="{BB962C8B-B14F-4D97-AF65-F5344CB8AC3E}">
        <p14:creationId xmlns:p14="http://schemas.microsoft.com/office/powerpoint/2010/main" val="4254990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33</a:t>
            </a:fld>
            <a:endParaRPr lang="en-US"/>
          </a:p>
        </p:txBody>
      </p:sp>
    </p:spTree>
    <p:extLst>
      <p:ext uri="{BB962C8B-B14F-4D97-AF65-F5344CB8AC3E}">
        <p14:creationId xmlns:p14="http://schemas.microsoft.com/office/powerpoint/2010/main" val="131372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34</a:t>
            </a:fld>
            <a:endParaRPr lang="en-US"/>
          </a:p>
        </p:txBody>
      </p:sp>
    </p:spTree>
    <p:extLst>
      <p:ext uri="{BB962C8B-B14F-4D97-AF65-F5344CB8AC3E}">
        <p14:creationId xmlns:p14="http://schemas.microsoft.com/office/powerpoint/2010/main" val="907937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35</a:t>
            </a:fld>
            <a:endParaRPr lang="en-US"/>
          </a:p>
        </p:txBody>
      </p:sp>
    </p:spTree>
    <p:extLst>
      <p:ext uri="{BB962C8B-B14F-4D97-AF65-F5344CB8AC3E}">
        <p14:creationId xmlns:p14="http://schemas.microsoft.com/office/powerpoint/2010/main" val="194764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36</a:t>
            </a:fld>
            <a:endParaRPr lang="en-US"/>
          </a:p>
        </p:txBody>
      </p:sp>
    </p:spTree>
    <p:extLst>
      <p:ext uri="{BB962C8B-B14F-4D97-AF65-F5344CB8AC3E}">
        <p14:creationId xmlns:p14="http://schemas.microsoft.com/office/powerpoint/2010/main" val="3437604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37</a:t>
            </a:fld>
            <a:endParaRPr lang="en-US"/>
          </a:p>
        </p:txBody>
      </p:sp>
    </p:spTree>
    <p:extLst>
      <p:ext uri="{BB962C8B-B14F-4D97-AF65-F5344CB8AC3E}">
        <p14:creationId xmlns:p14="http://schemas.microsoft.com/office/powerpoint/2010/main" val="240024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38</a:t>
            </a:fld>
            <a:endParaRPr lang="en-US"/>
          </a:p>
        </p:txBody>
      </p:sp>
    </p:spTree>
    <p:extLst>
      <p:ext uri="{BB962C8B-B14F-4D97-AF65-F5344CB8AC3E}">
        <p14:creationId xmlns:p14="http://schemas.microsoft.com/office/powerpoint/2010/main" val="3759438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39</a:t>
            </a:fld>
            <a:endParaRPr lang="en-US"/>
          </a:p>
        </p:txBody>
      </p:sp>
    </p:spTree>
    <p:extLst>
      <p:ext uri="{BB962C8B-B14F-4D97-AF65-F5344CB8AC3E}">
        <p14:creationId xmlns:p14="http://schemas.microsoft.com/office/powerpoint/2010/main" val="1570136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40</a:t>
            </a:fld>
            <a:endParaRPr lang="en-US"/>
          </a:p>
        </p:txBody>
      </p:sp>
    </p:spTree>
    <p:extLst>
      <p:ext uri="{BB962C8B-B14F-4D97-AF65-F5344CB8AC3E}">
        <p14:creationId xmlns:p14="http://schemas.microsoft.com/office/powerpoint/2010/main" val="237968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1927090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41</a:t>
            </a:fld>
            <a:endParaRPr lang="en-US"/>
          </a:p>
        </p:txBody>
      </p:sp>
    </p:spTree>
    <p:extLst>
      <p:ext uri="{BB962C8B-B14F-4D97-AF65-F5344CB8AC3E}">
        <p14:creationId xmlns:p14="http://schemas.microsoft.com/office/powerpoint/2010/main" val="2156915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42</a:t>
            </a:fld>
            <a:endParaRPr lang="en-US"/>
          </a:p>
        </p:txBody>
      </p:sp>
    </p:spTree>
    <p:extLst>
      <p:ext uri="{BB962C8B-B14F-4D97-AF65-F5344CB8AC3E}">
        <p14:creationId xmlns:p14="http://schemas.microsoft.com/office/powerpoint/2010/main" val="4020493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61EA0F-A667-4B49-8422-0062BC55E249}" type="slidenum">
              <a:rPr lang="en-US" smtClean="0"/>
              <a:t>45</a:t>
            </a:fld>
            <a:endParaRPr lang="en-US"/>
          </a:p>
        </p:txBody>
      </p:sp>
    </p:spTree>
    <p:extLst>
      <p:ext uri="{BB962C8B-B14F-4D97-AF65-F5344CB8AC3E}">
        <p14:creationId xmlns:p14="http://schemas.microsoft.com/office/powerpoint/2010/main" val="707954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OCR (Ally explanation): </a:t>
            </a:r>
            <a:r>
              <a:rPr lang="en-US"/>
              <a:t>These documents are either entirely scanned or contain pages that are scanned. Screen readers are unable to convert an image into words, even if the image only consists of text, so people with screen readers or other assistive devices will not be able to read those pages. Scanned documents, especially those of poor quality or those containing handwriting, can be difficult to read for everyone. They also have other usability issues such as not being able to search inside the document.</a:t>
            </a:r>
          </a:p>
          <a:p>
            <a:r>
              <a:rPr lang="en-US">
                <a:cs typeface="Calibri"/>
              </a:rPr>
              <a:t>2. Tags: </a:t>
            </a:r>
            <a:r>
              <a:rPr lang="en-US"/>
              <a:t>These PDF documents are not tagged. PDF tags are hidden labels that clarify the structure of the document and define what's a heading, paragraph, table, list, etc. Without these tags, PDF documents are essentially just a bag of difficult to distinguish words that can be really hard to navigate and understand for people with screen readers or other assistive devices.</a:t>
            </a:r>
          </a:p>
          <a:p>
            <a:r>
              <a:rPr lang="en-US">
                <a:cs typeface="Calibri"/>
              </a:rPr>
              <a:t>3. </a:t>
            </a:r>
          </a:p>
        </p:txBody>
      </p:sp>
      <p:sp>
        <p:nvSpPr>
          <p:cNvPr id="4" name="Slide Number Placeholder 3"/>
          <p:cNvSpPr>
            <a:spLocks noGrp="1"/>
          </p:cNvSpPr>
          <p:nvPr>
            <p:ph type="sldNum" sz="quarter" idx="10"/>
          </p:nvPr>
        </p:nvSpPr>
        <p:spPr/>
        <p:txBody>
          <a:bodyPr/>
          <a:lstStyle/>
          <a:p>
            <a:fld id="{DF61EA0F-A667-4B49-8422-0062BC55E249}" type="slidenum">
              <a:rPr lang="en-US" smtClean="0"/>
              <a:t>46</a:t>
            </a:fld>
            <a:endParaRPr lang="en-US"/>
          </a:p>
        </p:txBody>
      </p:sp>
    </p:spTree>
    <p:extLst>
      <p:ext uri="{BB962C8B-B14F-4D97-AF65-F5344CB8AC3E}">
        <p14:creationId xmlns:p14="http://schemas.microsoft.com/office/powerpoint/2010/main" val="1378751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47</a:t>
            </a:fld>
            <a:endParaRPr lang="en-US"/>
          </a:p>
        </p:txBody>
      </p:sp>
    </p:spTree>
    <p:extLst>
      <p:ext uri="{BB962C8B-B14F-4D97-AF65-F5344CB8AC3E}">
        <p14:creationId xmlns:p14="http://schemas.microsoft.com/office/powerpoint/2010/main" val="3239277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Contrast: </a:t>
            </a:r>
            <a:r>
              <a:rPr lang="en-US"/>
              <a:t>when there’s not enough contrast between type and the background color, people with certain visual problems might have trouble reading the text.</a:t>
            </a:r>
          </a:p>
          <a:p>
            <a:r>
              <a:rPr lang="en-US"/>
              <a:t>When </a:t>
            </a:r>
            <a:r>
              <a:rPr lang="en-US" b="1"/>
              <a:t>choosing</a:t>
            </a:r>
            <a:r>
              <a:rPr lang="en-US"/>
              <a:t> more than two </a:t>
            </a:r>
            <a:r>
              <a:rPr lang="en-US" b="1"/>
              <a:t>colors</a:t>
            </a:r>
            <a:r>
              <a:rPr lang="en-US"/>
              <a:t>, try to focus on one main dominant </a:t>
            </a:r>
            <a:r>
              <a:rPr lang="en-US" b="1"/>
              <a:t>color</a:t>
            </a:r>
            <a:r>
              <a:rPr lang="en-US"/>
              <a:t> and use the other </a:t>
            </a:r>
            <a:r>
              <a:rPr lang="en-US" b="1"/>
              <a:t>colors</a:t>
            </a:r>
            <a:r>
              <a:rPr lang="en-US"/>
              <a:t> to support it. </a:t>
            </a:r>
            <a:r>
              <a:rPr lang="en-US" b="1"/>
              <a:t>Complementary colors</a:t>
            </a:r>
            <a:r>
              <a:rPr lang="en-US"/>
              <a:t> – Two </a:t>
            </a:r>
            <a:r>
              <a:rPr lang="en-US" b="1"/>
              <a:t>colors</a:t>
            </a:r>
            <a:r>
              <a:rPr lang="en-US"/>
              <a:t> that are directly opposite each other on the </a:t>
            </a:r>
            <a:r>
              <a:rPr lang="en-US" b="1"/>
              <a:t>color</a:t>
            </a:r>
            <a:r>
              <a:rPr lang="en-US"/>
              <a:t> wheel, such as yellow and purple, or blue and orange.</a:t>
            </a:r>
            <a:endParaRPr lang="en-US">
              <a:cs typeface="Calibri"/>
            </a:endParaRPr>
          </a:p>
          <a:p>
            <a:r>
              <a:rPr lang="en-US" b="1"/>
              <a:t>Complementary colors</a:t>
            </a:r>
            <a:r>
              <a:rPr lang="en-US"/>
              <a:t> – Two colors that are directly opposite each other on the color wheel, such as yellow and purple, or blue and orange.</a:t>
            </a:r>
            <a:endParaRPr lang="en-US">
              <a:cs typeface="Calibri"/>
            </a:endParaRPr>
          </a:p>
          <a:p>
            <a:r>
              <a:rPr lang="en-US" b="1"/>
              <a:t>Analogous colors</a:t>
            </a:r>
            <a:r>
              <a:rPr lang="en-US"/>
              <a:t> – Three colors that are next to each other on the color wheel, such as red, red-purple and purple or orange, orange-yellow and yellow.</a:t>
            </a:r>
            <a:endParaRPr lang="en-US">
              <a:cs typeface="Calibri"/>
            </a:endParaRPr>
          </a:p>
          <a:p>
            <a:r>
              <a:rPr lang="en-US" b="1"/>
              <a:t>Triadic colors</a:t>
            </a:r>
            <a:r>
              <a:rPr lang="en-US"/>
              <a:t> – Three colors that are evenly spaced on the color wheel (like a triangle).</a:t>
            </a:r>
            <a:endParaRPr lang="en-US">
              <a:cs typeface="Calibri"/>
            </a:endParaRPr>
          </a:p>
          <a:p>
            <a:r>
              <a:rPr lang="en-US">
                <a:hlinkClick r:id="rId3"/>
              </a:rPr>
              <a:t>https://www.google.com/search?q=how+to+check+colours+compliment+each+other&amp;oq=how+to+check+color+compl&amp;aqs=chrome.2.69i57j33l2.7941j0j7&amp;sourceid=chrome&amp;ie=UTF-8</a:t>
            </a:r>
            <a:endParaRPr lang="en-US"/>
          </a:p>
          <a:p>
            <a:r>
              <a:rPr lang="en-US"/>
              <a:t>A critical step toward creating an accessible data table is to designate row and/or column headers. In the markup, the &lt;td&gt; element is used for table data cells and the &lt;th&gt; element is used for table header cells. Going back to our original data table example, the column headers for this table are </a:t>
            </a:r>
            <a:r>
              <a:rPr lang="en-US" i="1"/>
              <a:t>Name</a:t>
            </a:r>
            <a:r>
              <a:rPr lang="en-US"/>
              <a:t>, </a:t>
            </a:r>
            <a:r>
              <a:rPr lang="en-US" i="1"/>
              <a:t>Age</a:t>
            </a:r>
            <a:r>
              <a:rPr lang="en-US"/>
              <a:t>, and </a:t>
            </a:r>
            <a:r>
              <a:rPr lang="en-US" i="1"/>
              <a:t>Birthday</a:t>
            </a:r>
            <a:r>
              <a:rPr lang="en-US"/>
              <a:t>. The row headers are </a:t>
            </a:r>
            <a:r>
              <a:rPr lang="en-US" i="1"/>
              <a:t>Jackie</a:t>
            </a:r>
            <a:r>
              <a:rPr lang="en-US"/>
              <a:t> and </a:t>
            </a:r>
            <a:r>
              <a:rPr lang="en-US" i="1"/>
              <a:t>Beth</a:t>
            </a:r>
            <a:r>
              <a:rPr lang="en-US"/>
              <a:t>. Also note the associated caption.</a:t>
            </a:r>
          </a:p>
          <a:p>
            <a:r>
              <a:rPr lang="en-US"/>
              <a:t>Shelly's Daughters</a:t>
            </a:r>
          </a:p>
          <a:p>
            <a:r>
              <a:rPr lang="en-US"/>
              <a:t>Table headers should never be empty. This is particularly of concern for the top-left cell of some tables</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DF61EA0F-A667-4B49-8422-0062BC55E249}" type="slidenum">
              <a:rPr lang="en-US" smtClean="0"/>
              <a:t>48</a:t>
            </a:fld>
            <a:endParaRPr lang="en-US"/>
          </a:p>
        </p:txBody>
      </p:sp>
    </p:spTree>
    <p:extLst>
      <p:ext uri="{BB962C8B-B14F-4D97-AF65-F5344CB8AC3E}">
        <p14:creationId xmlns:p14="http://schemas.microsoft.com/office/powerpoint/2010/main" val="320223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Headings: 6 levels, do not go beyond it.</a:t>
            </a:r>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49</a:t>
            </a:fld>
            <a:endParaRPr lang="en-US"/>
          </a:p>
        </p:txBody>
      </p:sp>
    </p:spTree>
    <p:extLst>
      <p:ext uri="{BB962C8B-B14F-4D97-AF65-F5344CB8AC3E}">
        <p14:creationId xmlns:p14="http://schemas.microsoft.com/office/powerpoint/2010/main" val="864391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50</a:t>
            </a:fld>
            <a:endParaRPr lang="en-US"/>
          </a:p>
        </p:txBody>
      </p:sp>
    </p:spTree>
    <p:extLst>
      <p:ext uri="{BB962C8B-B14F-4D97-AF65-F5344CB8AC3E}">
        <p14:creationId xmlns:p14="http://schemas.microsoft.com/office/powerpoint/2010/main" val="17552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51</a:t>
            </a:fld>
            <a:endParaRPr lang="en-US"/>
          </a:p>
        </p:txBody>
      </p:sp>
    </p:spTree>
    <p:extLst>
      <p:ext uri="{BB962C8B-B14F-4D97-AF65-F5344CB8AC3E}">
        <p14:creationId xmlns:p14="http://schemas.microsoft.com/office/powerpoint/2010/main" val="413095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252409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391685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24478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267122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3889425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descr="Office desk with laptop in the center surrounded by paper, pen, pencils, and other office items"/>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bwMode="auto">
          <a:xfrm>
            <a:off x="3096348" y="3394610"/>
            <a:ext cx="9095651" cy="2023285"/>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4539632" y="3850504"/>
            <a:ext cx="7611908" cy="1111495"/>
          </a:xfrm>
          <a:noFill/>
        </p:spPr>
        <p:txBody>
          <a:bodyPr>
            <a:normAutofit/>
          </a:bodyPr>
          <a:lstStyle>
            <a:lvl1pPr algn="l">
              <a:defRPr sz="4400">
                <a:solidFill>
                  <a:schemeClr val="bg1"/>
                </a:solidFill>
                <a:latin typeface="+mj-lt"/>
              </a:defRPr>
            </a:lvl1pPr>
          </a:lstStyle>
          <a:p>
            <a:r>
              <a:rPr lang="en-US"/>
              <a:t>Click to edit Master title style</a:t>
            </a:r>
          </a:p>
        </p:txBody>
      </p:sp>
      <p:pic>
        <p:nvPicPr>
          <p:cNvPr id="9" name="Picture 8" descr="A red and white sign&#10;&#10;Description automatically generated">
            <a:extLst>
              <a:ext uri="{FF2B5EF4-FFF2-40B4-BE49-F238E27FC236}">
                <a16:creationId xmlns:a16="http://schemas.microsoft.com/office/drawing/2014/main" id="{AC491834-DB79-42BC-B204-DC52FB9F21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775977">
            <a:off x="1977940" y="4893617"/>
            <a:ext cx="825362" cy="716439"/>
          </a:xfrm>
          <a:prstGeom prst="rect">
            <a:avLst/>
          </a:prstGeom>
        </p:spPr>
      </p:pic>
      <p:pic>
        <p:nvPicPr>
          <p:cNvPr id="7" name="Picture 6" descr="A red and white sign&#10;&#10;Description automatically generated">
            <a:extLst>
              <a:ext uri="{FF2B5EF4-FFF2-40B4-BE49-F238E27FC236}">
                <a16:creationId xmlns:a16="http://schemas.microsoft.com/office/drawing/2014/main" id="{00B548E6-0B2D-4A7B-A25A-3CD94935A0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757382">
            <a:off x="7774674" y="5276926"/>
            <a:ext cx="324796" cy="281933"/>
          </a:xfrm>
          <a:prstGeom prst="rect">
            <a:avLst/>
          </a:prstGeom>
        </p:spPr>
      </p:pic>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1" y="0"/>
            <a:ext cx="144038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a:p>
        </p:txBody>
      </p:sp>
      <p:sp>
        <p:nvSpPr>
          <p:cNvPr id="9" name="Rectangle 8"/>
          <p:cNvSpPr/>
          <p:nvPr userDrawn="1"/>
        </p:nvSpPr>
        <p:spPr>
          <a:xfrm>
            <a:off x="0" y="0"/>
            <a:ext cx="1440382"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a:p>
        </p:txBody>
      </p:sp>
      <p:sp>
        <p:nvSpPr>
          <p:cNvPr id="5" name="Title 4"/>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1752600" y="1444752"/>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8BEEBAAA-29B5-4AF5-BC5F-7E580C29002D}" type="datetimeFigureOut">
              <a:rPr lang="en-US" smtClean="0"/>
              <a:pPr/>
              <a:t>9/13/2019</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a:p>
        </p:txBody>
      </p:sp>
      <p:pic>
        <p:nvPicPr>
          <p:cNvPr id="10" name="Picture 9" descr="A red and white sign&#10;&#10;Description automatically generated">
            <a:extLst>
              <a:ext uri="{FF2B5EF4-FFF2-40B4-BE49-F238E27FC236}">
                <a16:creationId xmlns:a16="http://schemas.microsoft.com/office/drawing/2014/main" id="{A59D5250-85EE-45D3-9BAA-81020D3EC5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15253">
            <a:off x="217234" y="4848139"/>
            <a:ext cx="298508" cy="259114"/>
          </a:xfrm>
          <a:prstGeom prst="rect">
            <a:avLst/>
          </a:prstGeom>
        </p:spPr>
      </p:pic>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9/13/2019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13574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749651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44038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9/13/2019</a:t>
            </a:fld>
            <a:endParaRPr lang="en-US"/>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instruction.uh.edu/2019/07/17/accessible-course-content-ares-course-reserves-and-pdf-best-practi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cuidiz.com/web-accessibility-contrast-conundrums/" TargetMode="External"/><Relationship Id="rId4" Type="http://schemas.openxmlformats.org/officeDocument/2006/relationships/hyperlink" Target="http://colorsafe.c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giphy.com/gifs/trippy-rainbow-color-l378vg4Pm9LGnmD6M" TargetMode="Externa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hyperlink" Target="http://ncdae.org/resources/cheatsheets/youtube.ph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wikihow.com/Contribute-Subtitles-to-Someone-Else%27s-YouTube-Video" TargetMode="Externa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hyperlink" Target="https://uofh-my.sharepoint.com/:v:/g/personal/ffang_cougarnet_uh_edu/EXXMxT164c9BnwKLWQ9T_PsB52M28SVpckqzPMltmKLJBw?e=w0JPU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s://uofh-my.sharepoint.com/:v:/g/personal/ffang_cougarnet_uh_edu/EZ14esx7cHlKlPGGqNZtdy8BodpuOuoWwHrZEBkFA1Nkpw?e=70dXOW"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ncdae.org/resources/cheatsheets/#adobe1"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olorsontheweb.com/Color-Theory/Color-Contrast" TargetMode="External"/><Relationship Id="rId7"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hyperlink" Target="https://www.click2houston.com/education/things-to-know-about-ut-medical-student-whos-suing-ut-health-in-houst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uh.edu/class/oet/faculty-cafe/" TargetMode="External"/><Relationship Id="rId3" Type="http://schemas.openxmlformats.org/officeDocument/2006/relationships/hyperlink" Target="http://www.instruction.uh.edu/2019/07/17/accessible-course-content-ares-course-reserves-and-pdf-best-practices/" TargetMode="External"/><Relationship Id="rId7" Type="http://schemas.openxmlformats.org/officeDocument/2006/relationships/hyperlink" Target="http://www.uh.edu/class/oet/class-liv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colorsafe.co/" TargetMode="External"/><Relationship Id="rId5" Type="http://schemas.openxmlformats.org/officeDocument/2006/relationships/hyperlink" Target="https://www.cuidiz.com/web-accessibility-contrast-conundrums/" TargetMode="External"/><Relationship Id="rId10" Type="http://schemas.openxmlformats.org/officeDocument/2006/relationships/hyperlink" Target="https://help.blackboard.com/Ally/Ally_for_LMS/Instructor" TargetMode="External"/><Relationship Id="rId4" Type="http://schemas.openxmlformats.org/officeDocument/2006/relationships/hyperlink" Target="http://www.instruction.uh.edu/category/accessibility/" TargetMode="External"/><Relationship Id="rId9" Type="http://schemas.openxmlformats.org/officeDocument/2006/relationships/hyperlink" Target="http://ncdae.org/resources/cheatsheet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ebaim.org/projects/screenreadersurvey7/"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uh.edu/fdis/resources/instructional-designer-team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p>
            <a:endParaRPr/>
          </a:p>
        </p:txBody>
      </p:sp>
      <p:sp>
        <p:nvSpPr>
          <p:cNvPr id="55" name="Google Shape;55;p13"/>
          <p:cNvSpPr txBox="1">
            <a:spLocks noGrp="1"/>
          </p:cNvSpPr>
          <p:nvPr>
            <p:ph type="subTitle" idx="1"/>
          </p:nvPr>
        </p:nvSpPr>
        <p:spPr>
          <a:xfrm>
            <a:off x="1355268" y="3731455"/>
            <a:ext cx="11360800" cy="2902000"/>
          </a:xfrm>
          <a:prstGeom prst="rect">
            <a:avLst/>
          </a:prstGeom>
        </p:spPr>
        <p:txBody>
          <a:bodyPr spcFirstLastPara="1" wrap="square" lIns="121900" tIns="121900" rIns="121900" bIns="121900" anchor="t" anchorCtr="0">
            <a:noAutofit/>
          </a:bodyPr>
          <a:lstStyle/>
          <a:p>
            <a:pPr marL="0" indent="0" algn="l">
              <a:lnSpc>
                <a:spcPct val="150000"/>
              </a:lnSpc>
            </a:pPr>
            <a:endParaRPr sz="2400"/>
          </a:p>
          <a:p>
            <a:pPr marL="0" indent="0" algn="l"/>
            <a:endParaRPr sz="1300"/>
          </a:p>
          <a:p>
            <a:pPr marL="0" indent="0" algn="l"/>
            <a:endParaRPr sz="1300"/>
          </a:p>
          <a:p>
            <a:pPr marL="609585" indent="609585" algn="l">
              <a:buClr>
                <a:schemeClr val="dk1"/>
              </a:buClr>
              <a:buSzPts val="1100"/>
            </a:pPr>
            <a:endParaRPr sz="1300" b="1" i="1"/>
          </a:p>
          <a:p>
            <a:pPr marL="609585" indent="0" algn="l">
              <a:buClr>
                <a:schemeClr val="dk1"/>
              </a:buClr>
              <a:buSzPts val="1100"/>
            </a:pPr>
            <a:r>
              <a:rPr lang="en-US" sz="2100" b="1" i="1"/>
              <a:t>Are Your Course Materials Accessible?</a:t>
            </a:r>
            <a:endParaRPr sz="2100" b="1">
              <a:solidFill>
                <a:srgbClr val="666666"/>
              </a:solidFill>
            </a:endParaRPr>
          </a:p>
          <a:p>
            <a:pPr marL="609585" indent="609585" algn="l"/>
            <a:endParaRPr sz="1600" b="1">
              <a:solidFill>
                <a:srgbClr val="666666"/>
              </a:solidFill>
            </a:endParaRPr>
          </a:p>
          <a:p>
            <a:pPr marL="609585" indent="0" algn="l"/>
            <a:r>
              <a:rPr lang="en" sz="1600" b="1">
                <a:solidFill>
                  <a:srgbClr val="666666"/>
                </a:solidFill>
              </a:rPr>
              <a:t>Dr. Teresa Acosta				</a:t>
            </a:r>
            <a:r>
              <a:rPr lang="en-US" sz="1600" b="1">
                <a:solidFill>
                  <a:srgbClr val="666666"/>
                </a:solidFill>
              </a:rPr>
              <a:t>Fang </a:t>
            </a:r>
            <a:r>
              <a:rPr lang="en-US" sz="1600" b="1" err="1">
                <a:solidFill>
                  <a:srgbClr val="666666"/>
                </a:solidFill>
              </a:rPr>
              <a:t>Fang</a:t>
            </a:r>
            <a:r>
              <a:rPr lang="en-US" sz="1600" b="1">
                <a:solidFill>
                  <a:srgbClr val="666666"/>
                </a:solidFill>
              </a:rPr>
              <a:t> and Jingyuan Fu</a:t>
            </a:r>
            <a:endParaRPr sz="1600" b="1">
              <a:solidFill>
                <a:srgbClr val="CC0000"/>
              </a:solidFill>
            </a:endParaRPr>
          </a:p>
          <a:p>
            <a:pPr marL="609585" indent="0" algn="l">
              <a:buClr>
                <a:schemeClr val="dk1"/>
              </a:buClr>
              <a:buSzPts val="1100"/>
            </a:pPr>
            <a:r>
              <a:rPr lang="en-US" sz="1600" b="1">
                <a:solidFill>
                  <a:srgbClr val="CC0000"/>
                </a:solidFill>
              </a:rPr>
              <a:t>Faculty and Departmental Instructional Support 	CLASS Office of Educational Technology</a:t>
            </a:r>
            <a:endParaRPr>
              <a:solidFill>
                <a:srgbClr val="666666"/>
              </a:solidFill>
            </a:endParaRPr>
          </a:p>
        </p:txBody>
      </p:sp>
      <p:pic>
        <p:nvPicPr>
          <p:cNvPr id="57" name="Google Shape;57;p13" descr="uh-oneline-white.png"/>
          <p:cNvPicPr preferRelativeResize="0"/>
          <p:nvPr/>
        </p:nvPicPr>
        <p:blipFill>
          <a:blip r:embed="rId3">
            <a:alphaModFix/>
          </a:blip>
          <a:stretch>
            <a:fillRect/>
          </a:stretch>
        </p:blipFill>
        <p:spPr>
          <a:xfrm>
            <a:off x="9412530" y="287167"/>
            <a:ext cx="2363869" cy="150000"/>
          </a:xfrm>
          <a:prstGeom prst="rect">
            <a:avLst/>
          </a:prstGeom>
          <a:noFill/>
          <a:ln>
            <a:noFill/>
          </a:ln>
        </p:spPr>
      </p:pic>
      <p:pic>
        <p:nvPicPr>
          <p:cNvPr id="56" name="Google Shape;56;p13" descr="ETET-Banner-FA15-5.png"/>
          <p:cNvPicPr preferRelativeResize="0"/>
          <p:nvPr/>
        </p:nvPicPr>
        <p:blipFill>
          <a:blip r:embed="rId4">
            <a:alphaModFix/>
          </a:blip>
          <a:stretch>
            <a:fillRect/>
          </a:stretch>
        </p:blipFill>
        <p:spPr>
          <a:xfrm>
            <a:off x="0" y="0"/>
            <a:ext cx="12215584" cy="4713200"/>
          </a:xfrm>
          <a:prstGeom prst="rect">
            <a:avLst/>
          </a:prstGeom>
          <a:noFill/>
          <a:ln>
            <a:noFill/>
          </a:ln>
        </p:spPr>
      </p:pic>
    </p:spTree>
    <p:extLst>
      <p:ext uri="{BB962C8B-B14F-4D97-AF65-F5344CB8AC3E}">
        <p14:creationId xmlns:p14="http://schemas.microsoft.com/office/powerpoint/2010/main" val="87894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Ally for Bb Institutional Reports UH at a Glance (PHASE 1)</a:t>
            </a:r>
            <a:endParaRPr lang="en-US">
              <a:ea typeface="Cambria"/>
            </a:endParaRPr>
          </a:p>
        </p:txBody>
      </p:sp>
      <p:sp>
        <p:nvSpPr>
          <p:cNvPr id="2" name="Content Placeholder 1"/>
          <p:cNvSpPr>
            <a:spLocks noGrp="1"/>
          </p:cNvSpPr>
          <p:nvPr>
            <p:ph sz="half" idx="4294967295"/>
          </p:nvPr>
        </p:nvSpPr>
        <p:spPr>
          <a:xfrm>
            <a:off x="1755648" y="1294726"/>
            <a:ext cx="10074908" cy="4963698"/>
          </a:xfrm>
        </p:spPr>
        <p:txBody>
          <a:bodyPr vert="horz" lIns="91440" tIns="45720" rIns="91440" bIns="45720" rtlCol="0" anchor="t">
            <a:noAutofit/>
          </a:bodyPr>
          <a:lstStyle/>
          <a:p>
            <a:r>
              <a:rPr lang="en-US" sz="2400" b="1">
                <a:ea typeface="+mn-lt"/>
                <a:cs typeface="+mn-lt"/>
              </a:rPr>
              <a:t>Fall 2018-Summer 2019 </a:t>
            </a:r>
            <a:endParaRPr lang="en-US" sz="2400" b="1">
              <a:cs typeface="Segoe UI"/>
            </a:endParaRPr>
          </a:p>
          <a:p>
            <a:endParaRPr lang="en-US">
              <a:cs typeface="Segoe UI"/>
            </a:endParaRPr>
          </a:p>
          <a:p>
            <a:r>
              <a:rPr lang="en-US" sz="1800" b="1">
                <a:cs typeface="Segoe UI"/>
              </a:rPr>
              <a:t>52% Accessibility</a:t>
            </a:r>
          </a:p>
          <a:p>
            <a:endParaRPr lang="en-US"/>
          </a:p>
          <a:p>
            <a:endParaRPr lang="en-US"/>
          </a:p>
          <a:p>
            <a:endParaRPr lang="en-US">
              <a:cs typeface="Segoe UI"/>
            </a:endParaRPr>
          </a:p>
          <a:p>
            <a:endParaRPr lang="en-US">
              <a:cs typeface="Segoe UI"/>
            </a:endParaRPr>
          </a:p>
          <a:p>
            <a:endParaRPr lang="en-US">
              <a:cs typeface="Segoe UI"/>
            </a:endParaRPr>
          </a:p>
        </p:txBody>
      </p:sp>
      <p:pic>
        <p:nvPicPr>
          <p:cNvPr id="4" name="Picture 4" descr="Image of accessibility graphs. &#10;Total Course 8,134&#10;Total Content Created 534,985&#10;Overall Accessibility score 57%">
            <a:extLst>
              <a:ext uri="{FF2B5EF4-FFF2-40B4-BE49-F238E27FC236}">
                <a16:creationId xmlns:a16="http://schemas.microsoft.com/office/drawing/2014/main" id="{E262AAE6-5868-44CB-A4FF-492BD31ABE07}"/>
              </a:ext>
            </a:extLst>
          </p:cNvPr>
          <p:cNvPicPr>
            <a:picLocks noChangeAspect="1"/>
          </p:cNvPicPr>
          <p:nvPr/>
        </p:nvPicPr>
        <p:blipFill>
          <a:blip r:embed="rId3"/>
          <a:stretch>
            <a:fillRect/>
          </a:stretch>
        </p:blipFill>
        <p:spPr>
          <a:xfrm>
            <a:off x="1875444" y="2843985"/>
            <a:ext cx="9834880" cy="3354200"/>
          </a:xfrm>
          <a:prstGeom prst="rect">
            <a:avLst/>
          </a:prstGeom>
        </p:spPr>
      </p:pic>
    </p:spTree>
    <p:extLst>
      <p:ext uri="{BB962C8B-B14F-4D97-AF65-F5344CB8AC3E}">
        <p14:creationId xmlns:p14="http://schemas.microsoft.com/office/powerpoint/2010/main" val="274393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Ally for Bb Institutional Report Fall 2019</a:t>
            </a:r>
            <a:endParaRPr lang="en-US">
              <a:ea typeface="Cambria"/>
            </a:endParaRP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r>
              <a:rPr lang="en-US" sz="2400" b="1">
                <a:ea typeface="+mn-lt"/>
                <a:cs typeface="+mn-lt"/>
              </a:rPr>
              <a:t>Fall 2019 (most current report)</a:t>
            </a:r>
            <a:br>
              <a:rPr lang="en-US" sz="2400" b="1">
                <a:ea typeface="+mn-lt"/>
                <a:cs typeface="+mn-lt"/>
              </a:rPr>
            </a:br>
            <a:br>
              <a:rPr lang="en-US" sz="2400" b="1">
                <a:ea typeface="+mn-lt"/>
                <a:cs typeface="+mn-lt"/>
              </a:rPr>
            </a:br>
            <a:r>
              <a:rPr lang="en-US" sz="2400" b="1">
                <a:cs typeface="Segoe UI"/>
              </a:rPr>
              <a:t>72% Accessibility</a:t>
            </a:r>
          </a:p>
          <a:p>
            <a:endParaRPr lang="en-US">
              <a:cs typeface="Segoe UI"/>
            </a:endParaRPr>
          </a:p>
          <a:p>
            <a:endParaRPr lang="en-US"/>
          </a:p>
          <a:p>
            <a:endParaRPr lang="en-US"/>
          </a:p>
          <a:p>
            <a:endParaRPr lang="en-US"/>
          </a:p>
          <a:p>
            <a:endParaRPr lang="en-US">
              <a:cs typeface="Segoe UI"/>
            </a:endParaRPr>
          </a:p>
          <a:p>
            <a:endParaRPr lang="en-US">
              <a:cs typeface="Segoe UI"/>
            </a:endParaRPr>
          </a:p>
        </p:txBody>
      </p:sp>
      <p:pic>
        <p:nvPicPr>
          <p:cNvPr id="5" name="Picture 5" descr="A close up of a logo&#10;&#10;Description generated with very high confidence">
            <a:extLst>
              <a:ext uri="{FF2B5EF4-FFF2-40B4-BE49-F238E27FC236}">
                <a16:creationId xmlns:a16="http://schemas.microsoft.com/office/drawing/2014/main" id="{E74F22B8-B21E-4295-B652-0737FB04B499}"/>
              </a:ext>
            </a:extLst>
          </p:cNvPr>
          <p:cNvPicPr>
            <a:picLocks noChangeAspect="1"/>
          </p:cNvPicPr>
          <p:nvPr/>
        </p:nvPicPr>
        <p:blipFill>
          <a:blip r:embed="rId3"/>
          <a:stretch>
            <a:fillRect/>
          </a:stretch>
        </p:blipFill>
        <p:spPr>
          <a:xfrm>
            <a:off x="1780310" y="2661528"/>
            <a:ext cx="9886948" cy="3119558"/>
          </a:xfrm>
          <a:prstGeom prst="rect">
            <a:avLst/>
          </a:prstGeom>
        </p:spPr>
      </p:pic>
    </p:spTree>
    <p:extLst>
      <p:ext uri="{BB962C8B-B14F-4D97-AF65-F5344CB8AC3E}">
        <p14:creationId xmlns:p14="http://schemas.microsoft.com/office/powerpoint/2010/main" val="53258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Institutional Reports Severe Issues</a:t>
            </a:r>
            <a:endParaRPr lang="en-US"/>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r>
              <a:rPr lang="en-US" sz="2400" b="1">
                <a:latin typeface="Segoe UI"/>
                <a:ea typeface="+mn-lt"/>
                <a:cs typeface="+mn-lt"/>
              </a:rPr>
              <a:t>Most severe and prevalent: Scanned but not OCR'ed documents. Approaching 26K documents.</a:t>
            </a:r>
            <a:endParaRPr lang="en-US" sz="2400" b="1">
              <a:latin typeface="Segoe UI"/>
            </a:endParaRPr>
          </a:p>
          <a:p>
            <a:endParaRPr lang="en-US">
              <a:cs typeface="Segoe UI"/>
            </a:endParaRPr>
          </a:p>
          <a:p>
            <a:endParaRPr lang="en-US"/>
          </a:p>
          <a:p>
            <a:endParaRPr lang="en-US"/>
          </a:p>
          <a:p>
            <a:endParaRPr lang="en-US"/>
          </a:p>
          <a:p>
            <a:endParaRPr lang="en-US"/>
          </a:p>
        </p:txBody>
      </p:sp>
      <p:pic>
        <p:nvPicPr>
          <p:cNvPr id="4" name="Picture 4" descr="Number of files by Severe Accessibility categories.&#10;">
            <a:extLst>
              <a:ext uri="{FF2B5EF4-FFF2-40B4-BE49-F238E27FC236}">
                <a16:creationId xmlns:a16="http://schemas.microsoft.com/office/drawing/2014/main" id="{AD990ACA-C751-4855-9831-B2DC376D7A65}"/>
              </a:ext>
            </a:extLst>
          </p:cNvPr>
          <p:cNvPicPr>
            <a:picLocks noChangeAspect="1"/>
          </p:cNvPicPr>
          <p:nvPr/>
        </p:nvPicPr>
        <p:blipFill>
          <a:blip r:embed="rId3"/>
          <a:stretch>
            <a:fillRect/>
          </a:stretch>
        </p:blipFill>
        <p:spPr>
          <a:xfrm>
            <a:off x="2129971" y="2561609"/>
            <a:ext cx="8839200" cy="3446743"/>
          </a:xfrm>
          <a:prstGeom prst="rect">
            <a:avLst/>
          </a:prstGeom>
        </p:spPr>
      </p:pic>
    </p:spTree>
    <p:extLst>
      <p:ext uri="{BB962C8B-B14F-4D97-AF65-F5344CB8AC3E}">
        <p14:creationId xmlns:p14="http://schemas.microsoft.com/office/powerpoint/2010/main" val="175529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Scanning/OCR Practices</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pic>
        <p:nvPicPr>
          <p:cNvPr id="4" name="Picture 4" descr="A screenshot of poorly scanned, not OCR document.">
            <a:extLst>
              <a:ext uri="{FF2B5EF4-FFF2-40B4-BE49-F238E27FC236}">
                <a16:creationId xmlns:a16="http://schemas.microsoft.com/office/drawing/2014/main" id="{BB9CDF2A-84C7-426F-994B-2F135F2088F4}"/>
              </a:ext>
            </a:extLst>
          </p:cNvPr>
          <p:cNvPicPr>
            <a:picLocks noChangeAspect="1"/>
          </p:cNvPicPr>
          <p:nvPr/>
        </p:nvPicPr>
        <p:blipFill>
          <a:blip r:embed="rId3"/>
          <a:stretch>
            <a:fillRect/>
          </a:stretch>
        </p:blipFill>
        <p:spPr>
          <a:xfrm>
            <a:off x="1757680" y="1547553"/>
            <a:ext cx="6268720" cy="4413135"/>
          </a:xfrm>
          <a:prstGeom prst="rect">
            <a:avLst/>
          </a:prstGeom>
        </p:spPr>
      </p:pic>
      <p:sp>
        <p:nvSpPr>
          <p:cNvPr id="6" name="TextBox 5">
            <a:extLst>
              <a:ext uri="{FF2B5EF4-FFF2-40B4-BE49-F238E27FC236}">
                <a16:creationId xmlns:a16="http://schemas.microsoft.com/office/drawing/2014/main" id="{A1CC3299-E803-4BE4-BA65-12D21D8ECADD}"/>
              </a:ext>
            </a:extLst>
          </p:cNvPr>
          <p:cNvSpPr txBox="1"/>
          <p:nvPr/>
        </p:nvSpPr>
        <p:spPr>
          <a:xfrm>
            <a:off x="8135257" y="4081054"/>
            <a:ext cx="35763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Course Material Scanning Best Practices</a:t>
            </a:r>
            <a:r>
              <a:rPr lang="en-US"/>
              <a:t>  on Instruction@UH</a:t>
            </a:r>
            <a:endParaRPr lang="en-US">
              <a:cs typeface="Segoe UI"/>
            </a:endParaRPr>
          </a:p>
        </p:txBody>
      </p:sp>
      <p:sp>
        <p:nvSpPr>
          <p:cNvPr id="5" name="TextBox 4">
            <a:extLst>
              <a:ext uri="{FF2B5EF4-FFF2-40B4-BE49-F238E27FC236}">
                <a16:creationId xmlns:a16="http://schemas.microsoft.com/office/drawing/2014/main" id="{C4775937-AE3D-4182-862D-A5CBC65874EF}"/>
              </a:ext>
            </a:extLst>
          </p:cNvPr>
          <p:cNvSpPr txBox="1"/>
          <p:nvPr/>
        </p:nvSpPr>
        <p:spPr>
          <a:xfrm>
            <a:off x="8080829" y="1993899"/>
            <a:ext cx="32693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Optical Character Recognition (OCR) software—</a:t>
            </a:r>
            <a:br>
              <a:rPr lang="en-US"/>
            </a:br>
            <a:r>
              <a:rPr lang="en-US"/>
              <a:t>pre-processes images for the screen reader</a:t>
            </a:r>
            <a:endParaRPr lang="en-US">
              <a:cs typeface="Segoe UI"/>
            </a:endParaRPr>
          </a:p>
        </p:txBody>
      </p:sp>
      <p:sp>
        <p:nvSpPr>
          <p:cNvPr id="7" name="TextBox 6">
            <a:extLst>
              <a:ext uri="{FF2B5EF4-FFF2-40B4-BE49-F238E27FC236}">
                <a16:creationId xmlns:a16="http://schemas.microsoft.com/office/drawing/2014/main" id="{2FBEEAC7-2F99-495E-9E39-DFEC3574B0D2}"/>
              </a:ext>
            </a:extLst>
          </p:cNvPr>
          <p:cNvSpPr txBox="1"/>
          <p:nvPr/>
        </p:nvSpPr>
        <p:spPr>
          <a:xfrm>
            <a:off x="2445204" y="6110059"/>
            <a:ext cx="4902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Example of scan, not OCR'ed document</a:t>
            </a:r>
          </a:p>
        </p:txBody>
      </p:sp>
    </p:spTree>
    <p:extLst>
      <p:ext uri="{BB962C8B-B14F-4D97-AF65-F5344CB8AC3E}">
        <p14:creationId xmlns:p14="http://schemas.microsoft.com/office/powerpoint/2010/main" val="51459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Institutional Reports Major Issues</a:t>
            </a:r>
            <a:endParaRPr lang="en-US"/>
          </a:p>
        </p:txBody>
      </p:sp>
      <p:sp>
        <p:nvSpPr>
          <p:cNvPr id="2" name="Content Placeholder 1"/>
          <p:cNvSpPr>
            <a:spLocks noGrp="1"/>
          </p:cNvSpPr>
          <p:nvPr>
            <p:ph sz="half" idx="4294967295"/>
          </p:nvPr>
        </p:nvSpPr>
        <p:spPr>
          <a:xfrm>
            <a:off x="1562738" y="1294726"/>
            <a:ext cx="10267818" cy="5561833"/>
          </a:xfrm>
        </p:spPr>
        <p:txBody>
          <a:bodyPr vert="horz" lIns="91440" tIns="45720" rIns="91440" bIns="45720" rtlCol="0" anchor="t">
            <a:noAutofit/>
          </a:bodyPr>
          <a:lstStyle/>
          <a:p>
            <a:r>
              <a:rPr lang="en-US" sz="2400" b="1">
                <a:ea typeface="+mn-lt"/>
                <a:cs typeface="+mn-lt"/>
              </a:rPr>
              <a:t>Major issues around formatting/style, contrasts, and omissions.</a:t>
            </a:r>
          </a:p>
          <a:p>
            <a:endParaRPr lang="en-US">
              <a:cs typeface="Segoe UI"/>
            </a:endParaRPr>
          </a:p>
          <a:p>
            <a:endParaRPr lang="en-US"/>
          </a:p>
          <a:p>
            <a:endParaRPr lang="en-US"/>
          </a:p>
          <a:p>
            <a:endParaRPr lang="en-US"/>
          </a:p>
          <a:p>
            <a:endParaRPr lang="en-US"/>
          </a:p>
          <a:p>
            <a:endParaRPr lang="en-US">
              <a:cs typeface="Segoe UI"/>
            </a:endParaRPr>
          </a:p>
        </p:txBody>
      </p:sp>
      <p:pic>
        <p:nvPicPr>
          <p:cNvPr id="5" name="Picture 5" descr="Number of files by Major Accessibility categories.&#10; ">
            <a:extLst>
              <a:ext uri="{FF2B5EF4-FFF2-40B4-BE49-F238E27FC236}">
                <a16:creationId xmlns:a16="http://schemas.microsoft.com/office/drawing/2014/main" id="{835A657F-57DC-47FF-BF58-2DB93043CE41}"/>
              </a:ext>
            </a:extLst>
          </p:cNvPr>
          <p:cNvPicPr>
            <a:picLocks noChangeAspect="1"/>
          </p:cNvPicPr>
          <p:nvPr/>
        </p:nvPicPr>
        <p:blipFill>
          <a:blip r:embed="rId3"/>
          <a:stretch>
            <a:fillRect/>
          </a:stretch>
        </p:blipFill>
        <p:spPr>
          <a:xfrm>
            <a:off x="1738261" y="1879294"/>
            <a:ext cx="9926320" cy="5183664"/>
          </a:xfrm>
          <a:prstGeom prst="rect">
            <a:avLst/>
          </a:prstGeom>
        </p:spPr>
      </p:pic>
    </p:spTree>
    <p:extLst>
      <p:ext uri="{BB962C8B-B14F-4D97-AF65-F5344CB8AC3E}">
        <p14:creationId xmlns:p14="http://schemas.microsoft.com/office/powerpoint/2010/main" val="403146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Institutional Reports Minor Issues</a:t>
            </a:r>
            <a:endParaRPr lang="en-US"/>
          </a:p>
        </p:txBody>
      </p:sp>
      <p:sp>
        <p:nvSpPr>
          <p:cNvPr id="2" name="Content Placeholder 1"/>
          <p:cNvSpPr>
            <a:spLocks noGrp="1"/>
          </p:cNvSpPr>
          <p:nvPr>
            <p:ph sz="half" idx="4294967295"/>
          </p:nvPr>
        </p:nvSpPr>
        <p:spPr>
          <a:xfrm>
            <a:off x="1755648" y="1294726"/>
            <a:ext cx="10074908" cy="5463963"/>
          </a:xfrm>
        </p:spPr>
        <p:txBody>
          <a:bodyPr vert="horz" lIns="91440" tIns="45720" rIns="91440" bIns="45720" rtlCol="0" anchor="t">
            <a:noAutofit/>
          </a:bodyPr>
          <a:lstStyle/>
          <a:p>
            <a:r>
              <a:rPr lang="en-US" sz="2400" b="1">
                <a:ea typeface="+mn-lt"/>
                <a:cs typeface="+mn-lt"/>
              </a:rPr>
              <a:t>Minor issues around document/HTML formatting and language sets</a:t>
            </a:r>
            <a:endParaRPr lang="en-US" sz="2400" b="1"/>
          </a:p>
          <a:p>
            <a:endParaRPr lang="en-US">
              <a:cs typeface="Segoe UI"/>
            </a:endParaRPr>
          </a:p>
          <a:p>
            <a:endParaRPr lang="en-US"/>
          </a:p>
          <a:p>
            <a:endParaRPr lang="en-US"/>
          </a:p>
          <a:p>
            <a:endParaRPr lang="en-US"/>
          </a:p>
          <a:p>
            <a:endParaRPr lang="en-US"/>
          </a:p>
          <a:p>
            <a:endParaRPr lang="en-US">
              <a:cs typeface="Segoe UI"/>
            </a:endParaRPr>
          </a:p>
        </p:txBody>
      </p:sp>
      <p:pic>
        <p:nvPicPr>
          <p:cNvPr id="4" name="Picture 5" descr="Accessibility Minor issues">
            <a:extLst>
              <a:ext uri="{FF2B5EF4-FFF2-40B4-BE49-F238E27FC236}">
                <a16:creationId xmlns:a16="http://schemas.microsoft.com/office/drawing/2014/main" id="{6F92964D-A64F-4ECD-88E8-0D30D866E778}"/>
              </a:ext>
            </a:extLst>
          </p:cNvPr>
          <p:cNvPicPr>
            <a:picLocks noChangeAspect="1"/>
          </p:cNvPicPr>
          <p:nvPr/>
        </p:nvPicPr>
        <p:blipFill>
          <a:blip r:embed="rId3"/>
          <a:stretch>
            <a:fillRect/>
          </a:stretch>
        </p:blipFill>
        <p:spPr>
          <a:xfrm>
            <a:off x="2001520" y="1969113"/>
            <a:ext cx="9580880" cy="5053374"/>
          </a:xfrm>
          <a:prstGeom prst="rect">
            <a:avLst/>
          </a:prstGeom>
        </p:spPr>
      </p:pic>
    </p:spTree>
    <p:extLst>
      <p:ext uri="{BB962C8B-B14F-4D97-AF65-F5344CB8AC3E}">
        <p14:creationId xmlns:p14="http://schemas.microsoft.com/office/powerpoint/2010/main" val="53717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Instructor Feedback (PHASE 2)</a:t>
            </a:r>
            <a:endParaRPr lang="en-US"/>
          </a:p>
        </p:txBody>
      </p:sp>
      <p:sp>
        <p:nvSpPr>
          <p:cNvPr id="2" name="Content Placeholder 1"/>
          <p:cNvSpPr>
            <a:spLocks noGrp="1"/>
          </p:cNvSpPr>
          <p:nvPr>
            <p:ph sz="half" idx="4294967295"/>
          </p:nvPr>
        </p:nvSpPr>
        <p:spPr>
          <a:xfrm>
            <a:off x="1755648" y="1294726"/>
            <a:ext cx="10074908" cy="5463963"/>
          </a:xfrm>
        </p:spPr>
        <p:txBody>
          <a:bodyPr vert="horz" lIns="91440" tIns="45720" rIns="91440" bIns="45720" rtlCol="0" anchor="t">
            <a:noAutofit/>
          </a:bodyPr>
          <a:lstStyle/>
          <a:p>
            <a:endParaRPr lang="en-US" b="1">
              <a:cs typeface="Segoe UI"/>
            </a:endParaRPr>
          </a:p>
          <a:p>
            <a:endParaRPr lang="en-US">
              <a:cs typeface="Segoe UI"/>
            </a:endParaRPr>
          </a:p>
          <a:p>
            <a:endParaRPr lang="en-US"/>
          </a:p>
          <a:p>
            <a:endParaRPr lang="en-US"/>
          </a:p>
          <a:p>
            <a:endParaRPr lang="en-US"/>
          </a:p>
          <a:p>
            <a:endParaRPr lang="en-US"/>
          </a:p>
          <a:p>
            <a:endParaRPr lang="en-US">
              <a:cs typeface="Segoe UI"/>
            </a:endParaRPr>
          </a:p>
        </p:txBody>
      </p:sp>
      <p:pic>
        <p:nvPicPr>
          <p:cNvPr id="6" name="Picture 6" descr="A screenshot of a cell phone&#10;&#10;Description generated with very high confidence">
            <a:extLst>
              <a:ext uri="{FF2B5EF4-FFF2-40B4-BE49-F238E27FC236}">
                <a16:creationId xmlns:a16="http://schemas.microsoft.com/office/drawing/2014/main" id="{C93AC09B-29C9-48D8-91F1-183FAD6E0FB0}"/>
              </a:ext>
            </a:extLst>
          </p:cNvPr>
          <p:cNvPicPr>
            <a:picLocks noChangeAspect="1"/>
          </p:cNvPicPr>
          <p:nvPr/>
        </p:nvPicPr>
        <p:blipFill>
          <a:blip r:embed="rId3"/>
          <a:stretch>
            <a:fillRect/>
          </a:stretch>
        </p:blipFill>
        <p:spPr>
          <a:xfrm>
            <a:off x="4958356" y="2362331"/>
            <a:ext cx="3161433" cy="2524145"/>
          </a:xfrm>
          <a:prstGeom prst="rect">
            <a:avLst/>
          </a:prstGeom>
        </p:spPr>
      </p:pic>
      <p:sp>
        <p:nvSpPr>
          <p:cNvPr id="4" name="TextBox 3">
            <a:extLst>
              <a:ext uri="{FF2B5EF4-FFF2-40B4-BE49-F238E27FC236}">
                <a16:creationId xmlns:a16="http://schemas.microsoft.com/office/drawing/2014/main" id="{2BA04F7F-6798-48AA-8C92-92D0C86AC481}"/>
              </a:ext>
            </a:extLst>
          </p:cNvPr>
          <p:cNvSpPr txBox="1"/>
          <p:nvPr/>
        </p:nvSpPr>
        <p:spPr>
          <a:xfrm>
            <a:off x="4213513" y="5200650"/>
            <a:ext cx="520073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Instant Feedback and Re-scoring</a:t>
            </a:r>
            <a:endParaRPr lang="en-US" sz="2400" b="1">
              <a:cs typeface="Segoe UI"/>
            </a:endParaRPr>
          </a:p>
          <a:p>
            <a:pPr algn="ctr"/>
            <a:r>
              <a:rPr lang="en-US" sz="2400" b="1"/>
              <a:t>(TESTING and PILOTING)</a:t>
            </a:r>
            <a:br>
              <a:rPr lang="en-US" b="1"/>
            </a:br>
            <a:br>
              <a:rPr lang="en-US" b="1"/>
            </a:br>
            <a:endParaRPr lang="en-US" b="1">
              <a:cs typeface="Segoe UI"/>
            </a:endParaRPr>
          </a:p>
        </p:txBody>
      </p:sp>
    </p:spTree>
    <p:extLst>
      <p:ext uri="{BB962C8B-B14F-4D97-AF65-F5344CB8AC3E}">
        <p14:creationId xmlns:p14="http://schemas.microsoft.com/office/powerpoint/2010/main" val="420566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Ally  for Bb Accessibility Score—Instructor/Course Level </a:t>
            </a:r>
          </a:p>
        </p:txBody>
      </p:sp>
      <p:sp>
        <p:nvSpPr>
          <p:cNvPr id="2" name="Content Placeholder 1"/>
          <p:cNvSpPr>
            <a:spLocks noGrp="1"/>
          </p:cNvSpPr>
          <p:nvPr>
            <p:ph sz="half" idx="4294967295"/>
          </p:nvPr>
        </p:nvSpPr>
        <p:spPr>
          <a:xfrm>
            <a:off x="1755648" y="1294726"/>
            <a:ext cx="10074908" cy="5179354"/>
          </a:xfrm>
        </p:spPr>
        <p:txBody>
          <a:bodyPr vert="horz" lIns="91440" tIns="45720" rIns="91440" bIns="45720" rtlCol="0" anchor="t">
            <a:noAutofit/>
          </a:bodyPr>
          <a:lstStyle/>
          <a:p>
            <a:endParaRPr lang="en-US" sz="1800" b="1">
              <a:cs typeface="Segoe UI"/>
            </a:endParaRPr>
          </a:p>
          <a:p>
            <a:pPr marL="342900" indent="-342900">
              <a:buAutoNum type="arabicPeriod"/>
            </a:pPr>
            <a:endParaRPr lang="en-US" b="1">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p:txBody>
      </p:sp>
      <p:pic>
        <p:nvPicPr>
          <p:cNvPr id="12" name="Picture 12" descr="A close up of a logo&#10;&#10;Description generated with very high confidence">
            <a:extLst>
              <a:ext uri="{FF2B5EF4-FFF2-40B4-BE49-F238E27FC236}">
                <a16:creationId xmlns:a16="http://schemas.microsoft.com/office/drawing/2014/main" id="{D5A4384D-E404-4120-A7AE-6884582D0AA6}"/>
              </a:ext>
            </a:extLst>
          </p:cNvPr>
          <p:cNvPicPr>
            <a:picLocks noChangeAspect="1"/>
          </p:cNvPicPr>
          <p:nvPr/>
        </p:nvPicPr>
        <p:blipFill>
          <a:blip r:embed="rId3"/>
          <a:stretch>
            <a:fillRect/>
          </a:stretch>
        </p:blipFill>
        <p:spPr>
          <a:xfrm>
            <a:off x="1811437" y="2190081"/>
            <a:ext cx="8154364" cy="992419"/>
          </a:xfrm>
          <a:prstGeom prst="rect">
            <a:avLst/>
          </a:prstGeom>
        </p:spPr>
      </p:pic>
      <p:sp>
        <p:nvSpPr>
          <p:cNvPr id="16" name="TextBox 15">
            <a:extLst>
              <a:ext uri="{FF2B5EF4-FFF2-40B4-BE49-F238E27FC236}">
                <a16:creationId xmlns:a16="http://schemas.microsoft.com/office/drawing/2014/main" id="{EA292599-981B-4DC1-B965-07785BBB11D2}"/>
              </a:ext>
            </a:extLst>
          </p:cNvPr>
          <p:cNvSpPr txBox="1"/>
          <p:nvPr/>
        </p:nvSpPr>
        <p:spPr>
          <a:xfrm>
            <a:off x="1753565" y="1608880"/>
            <a:ext cx="55371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Content Collection or Content Area</a:t>
            </a:r>
          </a:p>
        </p:txBody>
      </p:sp>
      <p:pic>
        <p:nvPicPr>
          <p:cNvPr id="21" name="Picture 21" descr="A close up of a logo&#10;&#10;Description generated with very high confidence">
            <a:extLst>
              <a:ext uri="{FF2B5EF4-FFF2-40B4-BE49-F238E27FC236}">
                <a16:creationId xmlns:a16="http://schemas.microsoft.com/office/drawing/2014/main" id="{F7581C35-B698-45BE-A284-3971DA900BAF}"/>
              </a:ext>
            </a:extLst>
          </p:cNvPr>
          <p:cNvPicPr>
            <a:picLocks noChangeAspect="1"/>
          </p:cNvPicPr>
          <p:nvPr/>
        </p:nvPicPr>
        <p:blipFill>
          <a:blip r:embed="rId4"/>
          <a:stretch>
            <a:fillRect/>
          </a:stretch>
        </p:blipFill>
        <p:spPr>
          <a:xfrm>
            <a:off x="1909521" y="3457273"/>
            <a:ext cx="714375" cy="657225"/>
          </a:xfrm>
          <a:prstGeom prst="rect">
            <a:avLst/>
          </a:prstGeom>
        </p:spPr>
      </p:pic>
      <p:pic>
        <p:nvPicPr>
          <p:cNvPr id="23" name="Picture 23">
            <a:extLst>
              <a:ext uri="{FF2B5EF4-FFF2-40B4-BE49-F238E27FC236}">
                <a16:creationId xmlns:a16="http://schemas.microsoft.com/office/drawing/2014/main" id="{7A54E308-8B26-43A3-828D-C395EEE5C902}"/>
              </a:ext>
            </a:extLst>
          </p:cNvPr>
          <p:cNvPicPr>
            <a:picLocks noChangeAspect="1"/>
          </p:cNvPicPr>
          <p:nvPr/>
        </p:nvPicPr>
        <p:blipFill>
          <a:blip r:embed="rId5"/>
          <a:stretch>
            <a:fillRect/>
          </a:stretch>
        </p:blipFill>
        <p:spPr>
          <a:xfrm>
            <a:off x="1852371" y="4170322"/>
            <a:ext cx="828675" cy="542925"/>
          </a:xfrm>
          <a:prstGeom prst="rect">
            <a:avLst/>
          </a:prstGeom>
        </p:spPr>
      </p:pic>
      <p:pic>
        <p:nvPicPr>
          <p:cNvPr id="25" name="Picture 25" descr="A close up of a piece of paper&#10;&#10;Description generated with high confidence">
            <a:extLst>
              <a:ext uri="{FF2B5EF4-FFF2-40B4-BE49-F238E27FC236}">
                <a16:creationId xmlns:a16="http://schemas.microsoft.com/office/drawing/2014/main" id="{D5B81518-AC2E-48A8-80FE-55004D99018F}"/>
              </a:ext>
            </a:extLst>
          </p:cNvPr>
          <p:cNvPicPr>
            <a:picLocks noChangeAspect="1"/>
          </p:cNvPicPr>
          <p:nvPr/>
        </p:nvPicPr>
        <p:blipFill>
          <a:blip r:embed="rId6"/>
          <a:stretch>
            <a:fillRect/>
          </a:stretch>
        </p:blipFill>
        <p:spPr>
          <a:xfrm>
            <a:off x="1847851" y="5651219"/>
            <a:ext cx="876300" cy="590550"/>
          </a:xfrm>
          <a:prstGeom prst="rect">
            <a:avLst/>
          </a:prstGeom>
        </p:spPr>
      </p:pic>
      <p:sp>
        <p:nvSpPr>
          <p:cNvPr id="27" name="TextBox 26">
            <a:extLst>
              <a:ext uri="{FF2B5EF4-FFF2-40B4-BE49-F238E27FC236}">
                <a16:creationId xmlns:a16="http://schemas.microsoft.com/office/drawing/2014/main" id="{C5B39D5D-F27B-414A-B76C-9E8150D33CF6}"/>
              </a:ext>
            </a:extLst>
          </p:cNvPr>
          <p:cNvSpPr txBox="1"/>
          <p:nvPr/>
        </p:nvSpPr>
        <p:spPr>
          <a:xfrm>
            <a:off x="3316148" y="3537995"/>
            <a:ext cx="63120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Symbol"/>
                <a:ea typeface="Source Sans Pro"/>
              </a:rPr>
              <a:t>Low</a:t>
            </a:r>
            <a:r>
              <a:rPr lang="en-US">
                <a:latin typeface="Segoe UI Symbol"/>
                <a:ea typeface="Source Sans Pro"/>
              </a:rPr>
              <a:t> (0-33%): There are severe accessibility issues.</a:t>
            </a:r>
            <a:endParaRPr lang="en-US">
              <a:latin typeface="Segoe UI Symbol"/>
            </a:endParaRPr>
          </a:p>
        </p:txBody>
      </p:sp>
      <p:sp>
        <p:nvSpPr>
          <p:cNvPr id="28" name="TextBox 27">
            <a:extLst>
              <a:ext uri="{FF2B5EF4-FFF2-40B4-BE49-F238E27FC236}">
                <a16:creationId xmlns:a16="http://schemas.microsoft.com/office/drawing/2014/main" id="{E9C68835-3F56-484E-AD66-B24DA7F76F9B}"/>
              </a:ext>
            </a:extLst>
          </p:cNvPr>
          <p:cNvSpPr txBox="1"/>
          <p:nvPr/>
        </p:nvSpPr>
        <p:spPr>
          <a:xfrm>
            <a:off x="3316147" y="4126374"/>
            <a:ext cx="77010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Symbol"/>
                <a:ea typeface="Source Sans Pro"/>
              </a:rPr>
              <a:t>Medium </a:t>
            </a:r>
            <a:r>
              <a:rPr lang="en-US">
                <a:latin typeface="Segoe UI Symbol"/>
                <a:ea typeface="Source Sans Pro"/>
              </a:rPr>
              <a:t>(34-66%): The file is somewhat accessible and needs improvement.</a:t>
            </a:r>
            <a:endParaRPr lang="en-US">
              <a:latin typeface="Segoe UI"/>
              <a:cs typeface="Segoe UI"/>
            </a:endParaRPr>
          </a:p>
        </p:txBody>
      </p:sp>
      <p:sp>
        <p:nvSpPr>
          <p:cNvPr id="30" name="TextBox 29">
            <a:extLst>
              <a:ext uri="{FF2B5EF4-FFF2-40B4-BE49-F238E27FC236}">
                <a16:creationId xmlns:a16="http://schemas.microsoft.com/office/drawing/2014/main" id="{A539C0C4-9F5B-4E4D-BBA2-0A93771CA4CB}"/>
              </a:ext>
            </a:extLst>
          </p:cNvPr>
          <p:cNvSpPr txBox="1"/>
          <p:nvPr/>
        </p:nvSpPr>
        <p:spPr>
          <a:xfrm>
            <a:off x="3316147" y="4955893"/>
            <a:ext cx="77492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Symbol"/>
                <a:ea typeface="Source Sans Pro"/>
              </a:rPr>
              <a:t>High </a:t>
            </a:r>
            <a:r>
              <a:rPr lang="en-US">
                <a:latin typeface="Segoe UI Symbol"/>
                <a:ea typeface="Source Sans Pro"/>
              </a:rPr>
              <a:t>(67-99%): The file is accessible, but more improvements are possible.</a:t>
            </a:r>
            <a:endParaRPr lang="en-US">
              <a:latin typeface="Segoe UI Symbol"/>
            </a:endParaRPr>
          </a:p>
        </p:txBody>
      </p:sp>
      <p:pic>
        <p:nvPicPr>
          <p:cNvPr id="31" name="Picture 31">
            <a:extLst>
              <a:ext uri="{FF2B5EF4-FFF2-40B4-BE49-F238E27FC236}">
                <a16:creationId xmlns:a16="http://schemas.microsoft.com/office/drawing/2014/main" id="{11460D18-7D8F-496B-9578-BB1770AAB4BD}"/>
              </a:ext>
            </a:extLst>
          </p:cNvPr>
          <p:cNvPicPr>
            <a:picLocks noChangeAspect="1"/>
          </p:cNvPicPr>
          <p:nvPr/>
        </p:nvPicPr>
        <p:blipFill>
          <a:blip r:embed="rId7"/>
          <a:stretch>
            <a:fillRect/>
          </a:stretch>
        </p:blipFill>
        <p:spPr>
          <a:xfrm>
            <a:off x="1852371" y="4999841"/>
            <a:ext cx="828675" cy="542925"/>
          </a:xfrm>
          <a:prstGeom prst="rect">
            <a:avLst/>
          </a:prstGeom>
        </p:spPr>
      </p:pic>
      <p:sp>
        <p:nvSpPr>
          <p:cNvPr id="33" name="TextBox 32">
            <a:extLst>
              <a:ext uri="{FF2B5EF4-FFF2-40B4-BE49-F238E27FC236}">
                <a16:creationId xmlns:a16="http://schemas.microsoft.com/office/drawing/2014/main" id="{D3D415C9-ACCA-4A10-99D1-E210E18A63C5}"/>
              </a:ext>
            </a:extLst>
          </p:cNvPr>
          <p:cNvSpPr txBox="1"/>
          <p:nvPr/>
        </p:nvSpPr>
        <p:spPr>
          <a:xfrm>
            <a:off x="3316147" y="5621438"/>
            <a:ext cx="75081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Symbol"/>
                <a:ea typeface="Source Sans Pro"/>
              </a:rPr>
              <a:t>Perfect </a:t>
            </a:r>
            <a:r>
              <a:rPr lang="en-US">
                <a:latin typeface="Segoe UI Symbol"/>
                <a:ea typeface="Source Sans Pro"/>
              </a:rPr>
              <a:t>(100%): Ally didn't identify any accessibility issues, but further improvements may still be possible.</a:t>
            </a:r>
            <a:endParaRPr lang="en-US">
              <a:latin typeface="Segoe UI Symbol"/>
            </a:endParaRPr>
          </a:p>
        </p:txBody>
      </p:sp>
    </p:spTree>
    <p:extLst>
      <p:ext uri="{BB962C8B-B14F-4D97-AF65-F5344CB8AC3E}">
        <p14:creationId xmlns:p14="http://schemas.microsoft.com/office/powerpoint/2010/main" val="35577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Instructor Workflow</a:t>
            </a:r>
            <a:endParaRPr lang="en-US"/>
          </a:p>
        </p:txBody>
      </p:sp>
      <p:sp>
        <p:nvSpPr>
          <p:cNvPr id="2" name="Content Placeholder 1"/>
          <p:cNvSpPr>
            <a:spLocks noGrp="1"/>
          </p:cNvSpPr>
          <p:nvPr>
            <p:ph sz="half" idx="4294967295"/>
          </p:nvPr>
        </p:nvSpPr>
        <p:spPr>
          <a:xfrm>
            <a:off x="1755648" y="1294726"/>
            <a:ext cx="10074908" cy="5463963"/>
          </a:xfrm>
        </p:spPr>
        <p:txBody>
          <a:bodyPr vert="horz" lIns="91440" tIns="45720" rIns="91440" bIns="45720" rtlCol="0" anchor="t">
            <a:noAutofit/>
          </a:bodyPr>
          <a:lstStyle/>
          <a:p>
            <a:endParaRPr lang="en-US" b="1">
              <a:cs typeface="Segoe UI"/>
            </a:endParaRPr>
          </a:p>
          <a:p>
            <a:endParaRPr lang="en-US">
              <a:cs typeface="Segoe UI"/>
            </a:endParaRPr>
          </a:p>
          <a:p>
            <a:endParaRPr lang="en-US"/>
          </a:p>
          <a:p>
            <a:endParaRPr lang="en-US"/>
          </a:p>
          <a:p>
            <a:endParaRPr lang="en-US"/>
          </a:p>
          <a:p>
            <a:endParaRPr lang="en-US"/>
          </a:p>
          <a:p>
            <a:endParaRPr lang="en-US">
              <a:cs typeface="Segoe UI"/>
            </a:endParaRPr>
          </a:p>
        </p:txBody>
      </p:sp>
      <p:pic>
        <p:nvPicPr>
          <p:cNvPr id="8" name="Picture 8" descr="Ally score in Content Collection">
            <a:extLst>
              <a:ext uri="{FF2B5EF4-FFF2-40B4-BE49-F238E27FC236}">
                <a16:creationId xmlns:a16="http://schemas.microsoft.com/office/drawing/2014/main" id="{30715505-8644-4B72-B045-E651B557133C}"/>
              </a:ext>
            </a:extLst>
          </p:cNvPr>
          <p:cNvPicPr>
            <a:picLocks noChangeAspect="1"/>
          </p:cNvPicPr>
          <p:nvPr/>
        </p:nvPicPr>
        <p:blipFill>
          <a:blip r:embed="rId3"/>
          <a:stretch>
            <a:fillRect/>
          </a:stretch>
        </p:blipFill>
        <p:spPr>
          <a:xfrm>
            <a:off x="1603829" y="2485470"/>
            <a:ext cx="10227128" cy="1415346"/>
          </a:xfrm>
          <a:prstGeom prst="rect">
            <a:avLst/>
          </a:prstGeom>
        </p:spPr>
      </p:pic>
      <p:sp>
        <p:nvSpPr>
          <p:cNvPr id="10" name="TextBox 9">
            <a:extLst>
              <a:ext uri="{FF2B5EF4-FFF2-40B4-BE49-F238E27FC236}">
                <a16:creationId xmlns:a16="http://schemas.microsoft.com/office/drawing/2014/main" id="{C328E5D7-B484-4C78-81BA-341945DA0AEF}"/>
              </a:ext>
            </a:extLst>
          </p:cNvPr>
          <p:cNvSpPr txBox="1"/>
          <p:nvPr/>
        </p:nvSpPr>
        <p:spPr>
          <a:xfrm>
            <a:off x="2501900" y="4461328"/>
            <a:ext cx="751476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Upload a file to the content area of the course or Content Collection</a:t>
            </a:r>
            <a:br>
              <a:rPr lang="en-US"/>
            </a:br>
            <a:br>
              <a:rPr lang="en-US"/>
            </a:br>
            <a:r>
              <a:rPr lang="en-US">
                <a:cs typeface="Segoe UI"/>
              </a:rPr>
              <a:t>2. Look for a document with a colored gauge (displayed to students)</a:t>
            </a:r>
          </a:p>
          <a:p>
            <a:br>
              <a:rPr lang="en-US">
                <a:cs typeface="Segoe UI"/>
              </a:rPr>
            </a:br>
            <a:r>
              <a:rPr lang="en-US">
                <a:cs typeface="Segoe UI"/>
              </a:rPr>
              <a:t>3. Click to open Feedback report</a:t>
            </a:r>
          </a:p>
        </p:txBody>
      </p:sp>
      <p:sp>
        <p:nvSpPr>
          <p:cNvPr id="4" name="TextBox 3">
            <a:extLst>
              <a:ext uri="{FF2B5EF4-FFF2-40B4-BE49-F238E27FC236}">
                <a16:creationId xmlns:a16="http://schemas.microsoft.com/office/drawing/2014/main" id="{2139824E-6049-467C-B9BA-95D9EA39342A}"/>
              </a:ext>
            </a:extLst>
          </p:cNvPr>
          <p:cNvSpPr txBox="1"/>
          <p:nvPr/>
        </p:nvSpPr>
        <p:spPr>
          <a:xfrm>
            <a:off x="2184400" y="1531256"/>
            <a:ext cx="83039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Segoe UI"/>
              </a:rPr>
              <a:t>IMPORTANT: Ally scores materials displayed to students</a:t>
            </a:r>
          </a:p>
        </p:txBody>
      </p:sp>
    </p:spTree>
    <p:extLst>
      <p:ext uri="{BB962C8B-B14F-4D97-AF65-F5344CB8AC3E}">
        <p14:creationId xmlns:p14="http://schemas.microsoft.com/office/powerpoint/2010/main" val="287420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Feedback Report Per Item</a:t>
            </a:r>
            <a:endParaRPr lang="en-US"/>
          </a:p>
        </p:txBody>
      </p:sp>
      <p:sp>
        <p:nvSpPr>
          <p:cNvPr id="2" name="Content Placeholder 1"/>
          <p:cNvSpPr>
            <a:spLocks noGrp="1"/>
          </p:cNvSpPr>
          <p:nvPr>
            <p:ph sz="half" idx="4294967295"/>
          </p:nvPr>
        </p:nvSpPr>
        <p:spPr>
          <a:xfrm>
            <a:off x="1755648" y="1294726"/>
            <a:ext cx="10074908" cy="5463963"/>
          </a:xfrm>
        </p:spPr>
        <p:txBody>
          <a:bodyPr vert="horz" lIns="91440" tIns="45720" rIns="91440" bIns="45720" rtlCol="0" anchor="t">
            <a:noAutofit/>
          </a:bodyPr>
          <a:lstStyle/>
          <a:p>
            <a:endParaRPr lang="en-US" b="1">
              <a:cs typeface="Segoe UI"/>
            </a:endParaRPr>
          </a:p>
          <a:p>
            <a:endParaRPr lang="en-US">
              <a:cs typeface="Segoe UI"/>
            </a:endParaRPr>
          </a:p>
          <a:p>
            <a:endParaRPr lang="en-US"/>
          </a:p>
          <a:p>
            <a:endParaRPr lang="en-US"/>
          </a:p>
          <a:p>
            <a:endParaRPr lang="en-US"/>
          </a:p>
          <a:p>
            <a:endParaRPr lang="en-US"/>
          </a:p>
          <a:p>
            <a:endParaRPr lang="en-US">
              <a:cs typeface="Segoe UI"/>
            </a:endParaRPr>
          </a:p>
        </p:txBody>
      </p:sp>
      <p:pic>
        <p:nvPicPr>
          <p:cNvPr id="5" name="Picture 6" descr="Ally content report per item">
            <a:extLst>
              <a:ext uri="{FF2B5EF4-FFF2-40B4-BE49-F238E27FC236}">
                <a16:creationId xmlns:a16="http://schemas.microsoft.com/office/drawing/2014/main" id="{2815AF78-4227-4860-A10E-C8536DD1EC53}"/>
              </a:ext>
            </a:extLst>
          </p:cNvPr>
          <p:cNvPicPr>
            <a:picLocks noChangeAspect="1"/>
          </p:cNvPicPr>
          <p:nvPr/>
        </p:nvPicPr>
        <p:blipFill>
          <a:blip r:embed="rId3"/>
          <a:stretch>
            <a:fillRect/>
          </a:stretch>
        </p:blipFill>
        <p:spPr>
          <a:xfrm>
            <a:off x="1885042" y="1294931"/>
            <a:ext cx="9855197" cy="5220634"/>
          </a:xfrm>
          <a:prstGeom prst="rect">
            <a:avLst/>
          </a:prstGeom>
        </p:spPr>
      </p:pic>
    </p:spTree>
    <p:extLst>
      <p:ext uri="{BB962C8B-B14F-4D97-AF65-F5344CB8AC3E}">
        <p14:creationId xmlns:p14="http://schemas.microsoft.com/office/powerpoint/2010/main" val="63711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3" name="Google Shape;63;p14" descr="ETET-Banner-blacklines.png"/>
          <p:cNvPicPr preferRelativeResize="0"/>
          <p:nvPr/>
        </p:nvPicPr>
        <p:blipFill>
          <a:blip r:embed="rId3">
            <a:alphaModFix/>
          </a:blip>
          <a:stretch>
            <a:fillRect/>
          </a:stretch>
        </p:blipFill>
        <p:spPr>
          <a:xfrm>
            <a:off x="3491600" y="3770433"/>
            <a:ext cx="5132997" cy="1909800"/>
          </a:xfrm>
          <a:prstGeom prst="rect">
            <a:avLst/>
          </a:prstGeom>
          <a:noFill/>
          <a:ln>
            <a:noFill/>
          </a:ln>
        </p:spPr>
      </p:pic>
      <p:pic>
        <p:nvPicPr>
          <p:cNvPr id="64" name="Google Shape;64;p14" descr="Office of Educational Technology_secondary.jpg"/>
          <p:cNvPicPr preferRelativeResize="0"/>
          <p:nvPr/>
        </p:nvPicPr>
        <p:blipFill>
          <a:blip r:embed="rId4">
            <a:alphaModFix/>
          </a:blip>
          <a:stretch>
            <a:fillRect/>
          </a:stretch>
        </p:blipFill>
        <p:spPr>
          <a:xfrm>
            <a:off x="3492551" y="1032501"/>
            <a:ext cx="5206900" cy="1038100"/>
          </a:xfrm>
          <a:prstGeom prst="rect">
            <a:avLst/>
          </a:prstGeom>
          <a:noFill/>
          <a:ln>
            <a:noFill/>
          </a:ln>
        </p:spPr>
      </p:pic>
      <p:sp>
        <p:nvSpPr>
          <p:cNvPr id="65" name="Google Shape;65;p14"/>
          <p:cNvSpPr txBox="1"/>
          <p:nvPr/>
        </p:nvSpPr>
        <p:spPr>
          <a:xfrm>
            <a:off x="2709300" y="2311467"/>
            <a:ext cx="6697600" cy="461200"/>
          </a:xfrm>
          <a:prstGeom prst="rect">
            <a:avLst/>
          </a:prstGeom>
          <a:noFill/>
          <a:ln>
            <a:noFill/>
          </a:ln>
        </p:spPr>
        <p:txBody>
          <a:bodyPr spcFirstLastPara="1" wrap="square" lIns="121900" tIns="121900" rIns="121900" bIns="121900" anchor="t" anchorCtr="0">
            <a:noAutofit/>
          </a:bodyPr>
          <a:lstStyle/>
          <a:p>
            <a:pPr algn="ctr"/>
            <a:r>
              <a:rPr lang="en" sz="2400" i="1">
                <a:solidFill>
                  <a:srgbClr val="828282"/>
                </a:solidFill>
                <a:latin typeface="Calibri"/>
                <a:ea typeface="Calibri"/>
                <a:cs typeface="Calibri"/>
                <a:sym typeface="Calibri"/>
              </a:rPr>
              <a:t>in partnership with the </a:t>
            </a:r>
            <a:r>
              <a:rPr lang="en" sz="2400" b="1" i="1">
                <a:solidFill>
                  <a:srgbClr val="828282"/>
                </a:solidFill>
                <a:latin typeface="Calibri"/>
                <a:ea typeface="Calibri"/>
                <a:cs typeface="Calibri"/>
                <a:sym typeface="Calibri"/>
              </a:rPr>
              <a:t>OFFICE OF THE PROVOST</a:t>
            </a:r>
            <a:endParaRPr sz="2400" b="1" i="1">
              <a:solidFill>
                <a:srgbClr val="828282"/>
              </a:solidFill>
              <a:latin typeface="Calibri"/>
              <a:ea typeface="Calibri"/>
              <a:cs typeface="Calibri"/>
              <a:sym typeface="Calibri"/>
            </a:endParaRPr>
          </a:p>
        </p:txBody>
      </p:sp>
    </p:spTree>
    <p:extLst>
      <p:ext uri="{BB962C8B-B14F-4D97-AF65-F5344CB8AC3E}">
        <p14:creationId xmlns:p14="http://schemas.microsoft.com/office/powerpoint/2010/main" val="198541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What Needs to Corrected by Item</a:t>
            </a:r>
            <a:endParaRPr lang="en-US"/>
          </a:p>
        </p:txBody>
      </p:sp>
      <p:sp>
        <p:nvSpPr>
          <p:cNvPr id="2" name="Content Placeholder 1"/>
          <p:cNvSpPr>
            <a:spLocks noGrp="1"/>
          </p:cNvSpPr>
          <p:nvPr>
            <p:ph sz="half" idx="4294967295"/>
          </p:nvPr>
        </p:nvSpPr>
        <p:spPr>
          <a:xfrm>
            <a:off x="1755648" y="1294726"/>
            <a:ext cx="10074908" cy="5463963"/>
          </a:xfrm>
        </p:spPr>
        <p:txBody>
          <a:bodyPr vert="horz" lIns="91440" tIns="45720" rIns="91440" bIns="45720" rtlCol="0" anchor="t">
            <a:noAutofit/>
          </a:bodyPr>
          <a:lstStyle/>
          <a:p>
            <a:endParaRPr lang="en-US" b="1">
              <a:cs typeface="Segoe UI"/>
            </a:endParaRPr>
          </a:p>
          <a:p>
            <a:endParaRPr lang="en-US">
              <a:cs typeface="Segoe UI"/>
            </a:endParaRPr>
          </a:p>
          <a:p>
            <a:endParaRPr lang="en-US"/>
          </a:p>
          <a:p>
            <a:endParaRPr lang="en-US"/>
          </a:p>
          <a:p>
            <a:endParaRPr lang="en-US"/>
          </a:p>
          <a:p>
            <a:endParaRPr lang="en-US"/>
          </a:p>
          <a:p>
            <a:endParaRPr lang="en-US">
              <a:cs typeface="Segoe UI"/>
            </a:endParaRPr>
          </a:p>
        </p:txBody>
      </p:sp>
      <p:pic>
        <p:nvPicPr>
          <p:cNvPr id="9" name="Picture 9" descr="Ally tells you all of the things that need to be corrected on the document and what the new score could be.">
            <a:extLst>
              <a:ext uri="{FF2B5EF4-FFF2-40B4-BE49-F238E27FC236}">
                <a16:creationId xmlns:a16="http://schemas.microsoft.com/office/drawing/2014/main" id="{5A5B382F-16A4-4AF3-84C8-A4EF26981FC9}"/>
              </a:ext>
            </a:extLst>
          </p:cNvPr>
          <p:cNvPicPr>
            <a:picLocks noChangeAspect="1"/>
          </p:cNvPicPr>
          <p:nvPr/>
        </p:nvPicPr>
        <p:blipFill>
          <a:blip r:embed="rId3"/>
          <a:stretch>
            <a:fillRect/>
          </a:stretch>
        </p:blipFill>
        <p:spPr>
          <a:xfrm>
            <a:off x="3506289" y="1580243"/>
            <a:ext cx="2965993" cy="4650013"/>
          </a:xfrm>
          <a:prstGeom prst="rect">
            <a:avLst/>
          </a:prstGeom>
        </p:spPr>
      </p:pic>
      <p:sp>
        <p:nvSpPr>
          <p:cNvPr id="4" name="TextBox 3">
            <a:extLst>
              <a:ext uri="{FF2B5EF4-FFF2-40B4-BE49-F238E27FC236}">
                <a16:creationId xmlns:a16="http://schemas.microsoft.com/office/drawing/2014/main" id="{E26EAB98-07D3-4D92-8478-F07B432060C6}"/>
              </a:ext>
            </a:extLst>
          </p:cNvPr>
          <p:cNvSpPr txBox="1"/>
          <p:nvPr/>
        </p:nvSpPr>
        <p:spPr>
          <a:xfrm>
            <a:off x="7073900" y="3263899"/>
            <a:ext cx="35505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Just tagging would bring this document up to 93%</a:t>
            </a:r>
          </a:p>
        </p:txBody>
      </p:sp>
    </p:spTree>
    <p:extLst>
      <p:ext uri="{BB962C8B-B14F-4D97-AF65-F5344CB8AC3E}">
        <p14:creationId xmlns:p14="http://schemas.microsoft.com/office/powerpoint/2010/main" val="984625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Explanation of the Issue</a:t>
            </a:r>
            <a:endParaRPr lang="en-US"/>
          </a:p>
        </p:txBody>
      </p:sp>
      <p:sp>
        <p:nvSpPr>
          <p:cNvPr id="2" name="Content Placeholder 1"/>
          <p:cNvSpPr>
            <a:spLocks noGrp="1"/>
          </p:cNvSpPr>
          <p:nvPr>
            <p:ph sz="half" idx="4294967295"/>
          </p:nvPr>
        </p:nvSpPr>
        <p:spPr>
          <a:xfrm>
            <a:off x="1755648" y="1294726"/>
            <a:ext cx="10074908" cy="5463963"/>
          </a:xfrm>
        </p:spPr>
        <p:txBody>
          <a:bodyPr vert="horz" lIns="91440" tIns="45720" rIns="91440" bIns="45720" rtlCol="0" anchor="t">
            <a:noAutofit/>
          </a:bodyPr>
          <a:lstStyle/>
          <a:p>
            <a:endParaRPr lang="en-US" b="1">
              <a:cs typeface="Segoe UI"/>
            </a:endParaRPr>
          </a:p>
          <a:p>
            <a:endParaRPr lang="en-US">
              <a:cs typeface="Segoe UI"/>
            </a:endParaRPr>
          </a:p>
          <a:p>
            <a:endParaRPr lang="en-US"/>
          </a:p>
          <a:p>
            <a:endParaRPr lang="en-US"/>
          </a:p>
          <a:p>
            <a:endParaRPr lang="en-US"/>
          </a:p>
          <a:p>
            <a:endParaRPr lang="en-US"/>
          </a:p>
          <a:p>
            <a:endParaRPr lang="en-US">
              <a:cs typeface="Segoe UI"/>
            </a:endParaRPr>
          </a:p>
        </p:txBody>
      </p:sp>
      <p:pic>
        <p:nvPicPr>
          <p:cNvPr id="4" name="Picture 5" descr="Ally provides explanation of what is wrong with document">
            <a:extLst>
              <a:ext uri="{FF2B5EF4-FFF2-40B4-BE49-F238E27FC236}">
                <a16:creationId xmlns:a16="http://schemas.microsoft.com/office/drawing/2014/main" id="{380370EF-9189-4F51-AEDC-1387224460D2}"/>
              </a:ext>
            </a:extLst>
          </p:cNvPr>
          <p:cNvPicPr>
            <a:picLocks noChangeAspect="1"/>
          </p:cNvPicPr>
          <p:nvPr/>
        </p:nvPicPr>
        <p:blipFill>
          <a:blip r:embed="rId3"/>
          <a:stretch>
            <a:fillRect/>
          </a:stretch>
        </p:blipFill>
        <p:spPr>
          <a:xfrm>
            <a:off x="1658257" y="1449615"/>
            <a:ext cx="9800770" cy="4802413"/>
          </a:xfrm>
          <a:prstGeom prst="rect">
            <a:avLst/>
          </a:prstGeom>
        </p:spPr>
      </p:pic>
    </p:spTree>
    <p:extLst>
      <p:ext uri="{BB962C8B-B14F-4D97-AF65-F5344CB8AC3E}">
        <p14:creationId xmlns:p14="http://schemas.microsoft.com/office/powerpoint/2010/main" val="3543895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Options to Correct the File</a:t>
            </a:r>
            <a:endParaRPr lang="en-US"/>
          </a:p>
        </p:txBody>
      </p:sp>
      <p:sp>
        <p:nvSpPr>
          <p:cNvPr id="2" name="Content Placeholder 1"/>
          <p:cNvSpPr>
            <a:spLocks noGrp="1"/>
          </p:cNvSpPr>
          <p:nvPr>
            <p:ph sz="half" idx="4294967295"/>
          </p:nvPr>
        </p:nvSpPr>
        <p:spPr>
          <a:xfrm>
            <a:off x="1755648" y="1294726"/>
            <a:ext cx="10074908" cy="5463963"/>
          </a:xfrm>
        </p:spPr>
        <p:txBody>
          <a:bodyPr vert="horz" lIns="91440" tIns="45720" rIns="91440" bIns="45720" rtlCol="0" anchor="t">
            <a:noAutofit/>
          </a:bodyPr>
          <a:lstStyle/>
          <a:p>
            <a:endParaRPr lang="en-US" b="1">
              <a:cs typeface="Segoe UI"/>
            </a:endParaRPr>
          </a:p>
          <a:p>
            <a:endParaRPr lang="en-US">
              <a:cs typeface="Segoe UI"/>
            </a:endParaRPr>
          </a:p>
          <a:p>
            <a:endParaRPr lang="en-US"/>
          </a:p>
          <a:p>
            <a:endParaRPr lang="en-US"/>
          </a:p>
          <a:p>
            <a:endParaRPr lang="en-US"/>
          </a:p>
          <a:p>
            <a:endParaRPr lang="en-US"/>
          </a:p>
          <a:p>
            <a:endParaRPr lang="en-US">
              <a:cs typeface="Segoe UI"/>
            </a:endParaRPr>
          </a:p>
        </p:txBody>
      </p:sp>
      <p:pic>
        <p:nvPicPr>
          <p:cNvPr id="7" name="Picture 7" descr="Ally tells the instructor how to correct">
            <a:extLst>
              <a:ext uri="{FF2B5EF4-FFF2-40B4-BE49-F238E27FC236}">
                <a16:creationId xmlns:a16="http://schemas.microsoft.com/office/drawing/2014/main" id="{E5D0D3A8-E566-42CE-8543-17F09CC78B6C}"/>
              </a:ext>
            </a:extLst>
          </p:cNvPr>
          <p:cNvPicPr>
            <a:picLocks noChangeAspect="1"/>
          </p:cNvPicPr>
          <p:nvPr/>
        </p:nvPicPr>
        <p:blipFill>
          <a:blip r:embed="rId3"/>
          <a:stretch>
            <a:fillRect/>
          </a:stretch>
        </p:blipFill>
        <p:spPr>
          <a:xfrm>
            <a:off x="1576614" y="1260507"/>
            <a:ext cx="9728199" cy="4445844"/>
          </a:xfrm>
          <a:prstGeom prst="rect">
            <a:avLst/>
          </a:prstGeom>
        </p:spPr>
      </p:pic>
    </p:spTree>
    <p:extLst>
      <p:ext uri="{BB962C8B-B14F-4D97-AF65-F5344CB8AC3E}">
        <p14:creationId xmlns:p14="http://schemas.microsoft.com/office/powerpoint/2010/main" val="1836045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Re-Upload and Re-Score</a:t>
            </a:r>
            <a:endParaRPr lang="en-US"/>
          </a:p>
        </p:txBody>
      </p:sp>
      <p:sp>
        <p:nvSpPr>
          <p:cNvPr id="2" name="Content Placeholder 1"/>
          <p:cNvSpPr>
            <a:spLocks noGrp="1"/>
          </p:cNvSpPr>
          <p:nvPr>
            <p:ph sz="half" idx="4294967295"/>
          </p:nvPr>
        </p:nvSpPr>
        <p:spPr>
          <a:xfrm>
            <a:off x="1755648" y="1294726"/>
            <a:ext cx="10074908" cy="5463963"/>
          </a:xfrm>
        </p:spPr>
        <p:txBody>
          <a:bodyPr vert="horz" lIns="91440" tIns="45720" rIns="91440" bIns="45720" rtlCol="0" anchor="t">
            <a:noAutofit/>
          </a:bodyPr>
          <a:lstStyle/>
          <a:p>
            <a:endParaRPr lang="en-US" b="1">
              <a:cs typeface="Segoe UI"/>
            </a:endParaRPr>
          </a:p>
          <a:p>
            <a:endParaRPr lang="en-US">
              <a:cs typeface="Segoe UI"/>
            </a:endParaRPr>
          </a:p>
          <a:p>
            <a:endParaRPr lang="en-US"/>
          </a:p>
          <a:p>
            <a:endParaRPr lang="en-US"/>
          </a:p>
          <a:p>
            <a:endParaRPr lang="en-US"/>
          </a:p>
          <a:p>
            <a:endParaRPr lang="en-US"/>
          </a:p>
          <a:p>
            <a:endParaRPr lang="en-US">
              <a:cs typeface="Segoe UI"/>
            </a:endParaRPr>
          </a:p>
        </p:txBody>
      </p:sp>
      <p:pic>
        <p:nvPicPr>
          <p:cNvPr id="4" name="Picture 4" descr="You can re-upload your document through Ally and it will rescore">
            <a:extLst>
              <a:ext uri="{FF2B5EF4-FFF2-40B4-BE49-F238E27FC236}">
                <a16:creationId xmlns:a16="http://schemas.microsoft.com/office/drawing/2014/main" id="{91069A0C-DA69-41DE-A5BC-1C21BD895FFB}"/>
              </a:ext>
            </a:extLst>
          </p:cNvPr>
          <p:cNvPicPr>
            <a:picLocks noChangeAspect="1"/>
          </p:cNvPicPr>
          <p:nvPr/>
        </p:nvPicPr>
        <p:blipFill>
          <a:blip r:embed="rId3"/>
          <a:stretch>
            <a:fillRect/>
          </a:stretch>
        </p:blipFill>
        <p:spPr>
          <a:xfrm>
            <a:off x="2120900" y="1640903"/>
            <a:ext cx="9093199" cy="3975337"/>
          </a:xfrm>
          <a:prstGeom prst="rect">
            <a:avLst/>
          </a:prstGeom>
        </p:spPr>
      </p:pic>
    </p:spTree>
    <p:extLst>
      <p:ext uri="{BB962C8B-B14F-4D97-AF65-F5344CB8AC3E}">
        <p14:creationId xmlns:p14="http://schemas.microsoft.com/office/powerpoint/2010/main" val="522718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Ally for Bb Student Features (Phase 3)</a:t>
            </a:r>
            <a:endParaRPr lang="en-US"/>
          </a:p>
        </p:txBody>
      </p:sp>
      <p:sp>
        <p:nvSpPr>
          <p:cNvPr id="2" name="Content Placeholder 1"/>
          <p:cNvSpPr>
            <a:spLocks noGrp="1"/>
          </p:cNvSpPr>
          <p:nvPr>
            <p:ph sz="half" idx="4294967295"/>
          </p:nvPr>
        </p:nvSpPr>
        <p:spPr>
          <a:xfrm>
            <a:off x="1755648" y="1294726"/>
            <a:ext cx="10074908" cy="5463963"/>
          </a:xfrm>
        </p:spPr>
        <p:txBody>
          <a:bodyPr vert="horz" lIns="91440" tIns="45720" rIns="91440" bIns="45720" rtlCol="0" anchor="t">
            <a:noAutofit/>
          </a:bodyPr>
          <a:lstStyle/>
          <a:p>
            <a:endParaRPr lang="en-US" b="1">
              <a:cs typeface="Segoe UI"/>
            </a:endParaRPr>
          </a:p>
          <a:p>
            <a:endParaRPr lang="en-US">
              <a:cs typeface="Segoe UI"/>
            </a:endParaRPr>
          </a:p>
          <a:p>
            <a:endParaRPr lang="en-US"/>
          </a:p>
          <a:p>
            <a:endParaRPr lang="en-US"/>
          </a:p>
          <a:p>
            <a:endParaRPr lang="en-US"/>
          </a:p>
          <a:p>
            <a:endParaRPr lang="en-US"/>
          </a:p>
          <a:p>
            <a:endParaRPr lang="en-US">
              <a:cs typeface="Segoe UI"/>
            </a:endParaRPr>
          </a:p>
        </p:txBody>
      </p:sp>
      <p:sp>
        <p:nvSpPr>
          <p:cNvPr id="4" name="TextBox 3">
            <a:extLst>
              <a:ext uri="{FF2B5EF4-FFF2-40B4-BE49-F238E27FC236}">
                <a16:creationId xmlns:a16="http://schemas.microsoft.com/office/drawing/2014/main" id="{AD765CA1-6DBF-46FA-90B1-86B691E53CB5}"/>
              </a:ext>
            </a:extLst>
          </p:cNvPr>
          <p:cNvSpPr txBox="1"/>
          <p:nvPr/>
        </p:nvSpPr>
        <p:spPr>
          <a:xfrm>
            <a:off x="4084039" y="5089733"/>
            <a:ext cx="47261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404040"/>
                </a:solidFill>
              </a:rPr>
              <a:t>Alternatives for Students </a:t>
            </a:r>
            <a:endParaRPr lang="en-US">
              <a:cs typeface="Segoe UI"/>
            </a:endParaRPr>
          </a:p>
        </p:txBody>
      </p:sp>
      <p:pic>
        <p:nvPicPr>
          <p:cNvPr id="6" name="Picture 6" descr="A screenshot of a social media post&#10;&#10;Description generated with very high confidence">
            <a:extLst>
              <a:ext uri="{FF2B5EF4-FFF2-40B4-BE49-F238E27FC236}">
                <a16:creationId xmlns:a16="http://schemas.microsoft.com/office/drawing/2014/main" id="{970BDD98-725E-447E-9F99-DAA7F96D056A}"/>
              </a:ext>
            </a:extLst>
          </p:cNvPr>
          <p:cNvPicPr>
            <a:picLocks noChangeAspect="1"/>
          </p:cNvPicPr>
          <p:nvPr/>
        </p:nvPicPr>
        <p:blipFill rotWithShape="1">
          <a:blip r:embed="rId3"/>
          <a:srcRect t="78" r="3865" b="21203"/>
          <a:stretch/>
        </p:blipFill>
        <p:spPr>
          <a:xfrm>
            <a:off x="4080328" y="1714253"/>
            <a:ext cx="4339982" cy="2997308"/>
          </a:xfrm>
          <a:prstGeom prst="rect">
            <a:avLst/>
          </a:prstGeom>
        </p:spPr>
      </p:pic>
    </p:spTree>
    <p:extLst>
      <p:ext uri="{BB962C8B-B14F-4D97-AF65-F5344CB8AC3E}">
        <p14:creationId xmlns:p14="http://schemas.microsoft.com/office/powerpoint/2010/main" val="362490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Ally  for Bb Alternative Versions</a:t>
            </a:r>
          </a:p>
        </p:txBody>
      </p:sp>
      <p:sp>
        <p:nvSpPr>
          <p:cNvPr id="2" name="Content Placeholder 1"/>
          <p:cNvSpPr>
            <a:spLocks noGrp="1"/>
          </p:cNvSpPr>
          <p:nvPr>
            <p:ph sz="half" idx="4294967295"/>
          </p:nvPr>
        </p:nvSpPr>
        <p:spPr>
          <a:xfrm>
            <a:off x="1755648" y="1294726"/>
            <a:ext cx="10074908" cy="5237556"/>
          </a:xfrm>
        </p:spPr>
        <p:txBody>
          <a:bodyPr vert="horz" lIns="91440" tIns="45720" rIns="91440" bIns="45720" rtlCol="0" anchor="t">
            <a:noAutofit/>
          </a:bodyPr>
          <a:lstStyle/>
          <a:p>
            <a:r>
              <a:rPr lang="en-US" sz="2400" b="1">
                <a:ea typeface="+mn-lt"/>
                <a:cs typeface="+mn-lt"/>
              </a:rPr>
              <a:t>Students will be offered:</a:t>
            </a:r>
            <a:endParaRPr lang="en-US" sz="2400" b="1"/>
          </a:p>
          <a:p>
            <a:pPr marL="342900" indent="-342900">
              <a:buAutoNum type="arabicPeriod"/>
            </a:pPr>
            <a:endParaRPr lang="en-US">
              <a:cs typeface="Segoe UI"/>
            </a:endParaRPr>
          </a:p>
          <a:p>
            <a:pPr marL="342900" indent="-342900">
              <a:buAutoNum type="arabicPeriod"/>
            </a:pPr>
            <a:r>
              <a:rPr lang="en-US" sz="1800">
                <a:cs typeface="Segoe UI"/>
              </a:rPr>
              <a:t>Tagged PDF—improves the document to use with assistive reader technology</a:t>
            </a:r>
          </a:p>
          <a:p>
            <a:pPr marL="342900" indent="-342900">
              <a:buAutoNum type="arabicPeriod"/>
            </a:pPr>
            <a:endParaRPr lang="en-US" sz="1800">
              <a:cs typeface="Segoe UI"/>
            </a:endParaRPr>
          </a:p>
          <a:p>
            <a:pPr marL="342900" indent="-342900">
              <a:buAutoNum type="arabicPeriod"/>
            </a:pPr>
            <a:r>
              <a:rPr lang="en-US" sz="1800">
                <a:cs typeface="Segoe UI"/>
              </a:rPr>
              <a:t>HTML—to view in a browser or mobile device</a:t>
            </a:r>
          </a:p>
          <a:p>
            <a:pPr marL="342900" indent="-342900">
              <a:buAutoNum type="arabicPeriod"/>
            </a:pPr>
            <a:endParaRPr lang="en-US" sz="1800">
              <a:cs typeface="Segoe UI"/>
            </a:endParaRPr>
          </a:p>
          <a:p>
            <a:pPr marL="342900" indent="-342900">
              <a:buAutoNum type="arabicPeriod"/>
            </a:pPr>
            <a:r>
              <a:rPr lang="en-US" sz="1800">
                <a:cs typeface="Segoe UI"/>
              </a:rPr>
              <a:t>Epub—e-book for iPad, Kindle, etc</a:t>
            </a:r>
          </a:p>
          <a:p>
            <a:pPr marL="342900" indent="-342900">
              <a:buAutoNum type="arabicPeriod"/>
            </a:pPr>
            <a:endParaRPr lang="en-US" sz="1800">
              <a:cs typeface="Segoe UI"/>
            </a:endParaRPr>
          </a:p>
          <a:p>
            <a:pPr marL="342900" indent="-342900">
              <a:buAutoNum type="arabicPeriod"/>
            </a:pPr>
            <a:r>
              <a:rPr lang="en-US" sz="1800">
                <a:ea typeface="+mn-lt"/>
                <a:cs typeface="+mn-lt"/>
              </a:rPr>
              <a:t>Electronic braille—for electronic braille displays</a:t>
            </a:r>
          </a:p>
          <a:p>
            <a:pPr marL="342900" indent="-342900">
              <a:buAutoNum type="arabicPeriod"/>
            </a:pPr>
            <a:endParaRPr lang="en-US" sz="1800">
              <a:ea typeface="+mn-lt"/>
              <a:cs typeface="+mn-lt"/>
            </a:endParaRPr>
          </a:p>
          <a:p>
            <a:pPr marL="342900" indent="-342900">
              <a:buAutoNum type="arabicPeriod"/>
            </a:pPr>
            <a:r>
              <a:rPr lang="en-US" sz="1800">
                <a:ea typeface="+mn-lt"/>
                <a:cs typeface="+mn-lt"/>
              </a:rPr>
              <a:t>Mp3—audio files</a:t>
            </a:r>
            <a:endParaRPr lang="en-US" sz="1800">
              <a:cs typeface="Segoe UI"/>
            </a:endParaRPr>
          </a:p>
          <a:p>
            <a:endParaRPr lang="en-US" sz="1800">
              <a:cs typeface="Segoe UI"/>
            </a:endParaRPr>
          </a:p>
          <a:p>
            <a:endParaRPr lang="en-US" sz="1800">
              <a:cs typeface="Segoe UI"/>
            </a:endParaRPr>
          </a:p>
          <a:p>
            <a:endParaRPr lang="en-US" sz="1800">
              <a:cs typeface="Segoe UI"/>
            </a:endParaRPr>
          </a:p>
          <a:p>
            <a:pPr marL="342900" indent="-342900">
              <a:buAutoNum type="arabicPeriod"/>
            </a:pPr>
            <a:endParaRPr lang="en-US" b="1">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p:txBody>
      </p:sp>
    </p:spTree>
    <p:extLst>
      <p:ext uri="{BB962C8B-B14F-4D97-AF65-F5344CB8AC3E}">
        <p14:creationId xmlns:p14="http://schemas.microsoft.com/office/powerpoint/2010/main" val="458248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Ally for Bb Limitations from Initial Testing</a:t>
            </a:r>
          </a:p>
        </p:txBody>
      </p:sp>
      <p:sp>
        <p:nvSpPr>
          <p:cNvPr id="2" name="Content Placeholder 1"/>
          <p:cNvSpPr>
            <a:spLocks noGrp="1"/>
          </p:cNvSpPr>
          <p:nvPr>
            <p:ph sz="half" idx="4294967295"/>
          </p:nvPr>
        </p:nvSpPr>
        <p:spPr>
          <a:xfrm>
            <a:off x="1755648" y="1294726"/>
            <a:ext cx="10074908" cy="5024311"/>
          </a:xfrm>
        </p:spPr>
        <p:txBody>
          <a:bodyPr vert="horz" lIns="91440" tIns="45720" rIns="91440" bIns="45720" rtlCol="0" anchor="t">
            <a:noAutofit/>
          </a:bodyPr>
          <a:lstStyle/>
          <a:p>
            <a:endParaRPr lang="en-US"/>
          </a:p>
          <a:p>
            <a:r>
              <a:rPr lang="en-US" sz="2400" b="1">
                <a:cs typeface="Segoe UI"/>
              </a:rPr>
              <a:t>Ally Bugs/Issues</a:t>
            </a:r>
          </a:p>
          <a:p>
            <a:pPr marL="285750" indent="-285750">
              <a:buFont typeface="Arial"/>
              <a:buChar char="•"/>
            </a:pPr>
            <a:r>
              <a:rPr lang="en-US" sz="1800">
                <a:cs typeface="Segoe UI"/>
              </a:rPr>
              <a:t>Corrected items in individual courses slow to update. </a:t>
            </a:r>
          </a:p>
          <a:p>
            <a:pPr marL="285750" indent="-285750">
              <a:buFont typeface="Arial"/>
              <a:buChar char="•"/>
            </a:pPr>
            <a:r>
              <a:rPr lang="en-US" sz="1800">
                <a:cs typeface="Segoe UI"/>
              </a:rPr>
              <a:t>Ally reports do not generate in Microsoft Edge</a:t>
            </a:r>
          </a:p>
          <a:p>
            <a:pPr marL="285750" indent="-285750">
              <a:buFont typeface="Arial"/>
              <a:buChar char="•"/>
            </a:pPr>
            <a:r>
              <a:rPr lang="en-US" sz="1800">
                <a:cs typeface="Segoe UI"/>
              </a:rPr>
              <a:t>Some Ally reports are difficult to interpret </a:t>
            </a:r>
          </a:p>
          <a:p>
            <a:pPr marL="285750" indent="-285750">
              <a:buFont typeface="Arial"/>
              <a:buChar char="•"/>
            </a:pPr>
            <a:endParaRPr lang="en-US" sz="1800">
              <a:cs typeface="Segoe UI"/>
            </a:endParaRPr>
          </a:p>
          <a:p>
            <a:r>
              <a:rPr lang="en-US" sz="2400" b="1">
                <a:cs typeface="Segoe UI"/>
              </a:rPr>
              <a:t>Special concerns for STEM and special content </a:t>
            </a:r>
          </a:p>
          <a:p>
            <a:pPr marL="285750" indent="-285750">
              <a:buFont typeface="Arial"/>
              <a:buChar char="•"/>
            </a:pPr>
            <a:r>
              <a:rPr lang="en-US" sz="1800">
                <a:cs typeface="Segoe UI"/>
              </a:rPr>
              <a:t>Alternative version may not be accurate--notation</a:t>
            </a:r>
            <a:r>
              <a:rPr lang="en-US" sz="1800">
                <a:ea typeface="+mn-lt"/>
                <a:cs typeface="+mn-lt"/>
              </a:rPr>
              <a:t>, symbols and hand-written materials, music compositions, some language content (e.g. Middle English), etc. </a:t>
            </a:r>
          </a:p>
          <a:p>
            <a:pPr marL="285750" indent="-285750">
              <a:buFont typeface="Arial"/>
              <a:buChar char="•"/>
            </a:pPr>
            <a:r>
              <a:rPr lang="en-US" sz="1800">
                <a:cs typeface="Segoe UI"/>
              </a:rPr>
              <a:t>If faculty make an alternative available to students, they will need to check the accuracy</a:t>
            </a:r>
          </a:p>
          <a:p>
            <a:endParaRPr lang="en-US"/>
          </a:p>
          <a:p>
            <a:endParaRPr lang="en-US">
              <a:cs typeface="Segoe UI"/>
            </a:endParaRPr>
          </a:p>
          <a:p>
            <a:endParaRPr lang="en-US">
              <a:cs typeface="Segoe UI"/>
            </a:endParaRPr>
          </a:p>
          <a:p>
            <a:endParaRPr lang="en-US">
              <a:cs typeface="Segoe UI"/>
            </a:endParaRPr>
          </a:p>
        </p:txBody>
      </p:sp>
    </p:spTree>
    <p:extLst>
      <p:ext uri="{BB962C8B-B14F-4D97-AF65-F5344CB8AC3E}">
        <p14:creationId xmlns:p14="http://schemas.microsoft.com/office/powerpoint/2010/main" val="276043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Ally for Bb Opportunities</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endParaRPr lang="en-US"/>
          </a:p>
          <a:p>
            <a:pPr marL="342900" indent="-342900">
              <a:buFont typeface="Arial"/>
              <a:buChar char="•"/>
            </a:pPr>
            <a:r>
              <a:rPr lang="en-US" sz="1800">
                <a:cs typeface="Segoe UI"/>
              </a:rPr>
              <a:t>Cutting-edge, pioneering technology—room to grow</a:t>
            </a:r>
          </a:p>
          <a:p>
            <a:pPr marL="342900" indent="-342900">
              <a:buFont typeface="Arial"/>
              <a:buChar char="•"/>
            </a:pPr>
            <a:r>
              <a:rPr lang="en-US" sz="1800">
                <a:cs typeface="Segoe UI"/>
              </a:rPr>
              <a:t>Committed Bb team on this. They want the feedback from all users.</a:t>
            </a:r>
          </a:p>
          <a:p>
            <a:pPr marL="342900" indent="-342900">
              <a:buFont typeface="Arial"/>
              <a:buChar char="•"/>
            </a:pPr>
            <a:r>
              <a:rPr lang="en-US" sz="1800">
                <a:cs typeface="Segoe UI"/>
              </a:rPr>
              <a:t>Raises awareness for ALL content creators </a:t>
            </a:r>
          </a:p>
          <a:p>
            <a:pPr marL="342900" indent="-342900">
              <a:buFont typeface="Arial"/>
              <a:buChar char="•"/>
            </a:pPr>
            <a:r>
              <a:rPr lang="en-US" sz="1800">
                <a:cs typeface="Segoe UI"/>
              </a:rPr>
              <a:t>Reach more of our students</a:t>
            </a:r>
          </a:p>
          <a:p>
            <a:pPr marL="285750" indent="-285750">
              <a:buFont typeface="Arial"/>
              <a:buChar char="•"/>
            </a:pPr>
            <a:r>
              <a:rPr lang="en-US" sz="1800">
                <a:cs typeface="Segoe UI"/>
              </a:rPr>
              <a:t> Provides more options for our students regardless of physical or cognitive abilities</a:t>
            </a:r>
          </a:p>
          <a:p>
            <a:pPr marL="285750" indent="-285750">
              <a:buFont typeface="Arial"/>
              <a:buChar char="•"/>
            </a:pPr>
            <a:endParaRPr lang="en-US" sz="1800">
              <a:cs typeface="Segoe UI"/>
            </a:endParaRPr>
          </a:p>
          <a:p>
            <a:pPr marL="285750" indent="-285750">
              <a:buFont typeface="Arial"/>
              <a:buChar char="•"/>
            </a:pPr>
            <a:endParaRPr lang="en-US" sz="1800">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p:txBody>
      </p:sp>
    </p:spTree>
    <p:extLst>
      <p:ext uri="{BB962C8B-B14F-4D97-AF65-F5344CB8AC3E}">
        <p14:creationId xmlns:p14="http://schemas.microsoft.com/office/powerpoint/2010/main" val="2042904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UH Accessibility Goals for Course Materials</a:t>
            </a:r>
          </a:p>
        </p:txBody>
      </p:sp>
      <p:sp>
        <p:nvSpPr>
          <p:cNvPr id="2" name="Content Placeholder 1"/>
          <p:cNvSpPr>
            <a:spLocks noGrp="1"/>
          </p:cNvSpPr>
          <p:nvPr>
            <p:ph sz="half" idx="4294967295"/>
          </p:nvPr>
        </p:nvSpPr>
        <p:spPr>
          <a:xfrm>
            <a:off x="1755648" y="1294726"/>
            <a:ext cx="10083979" cy="5138117"/>
          </a:xfrm>
        </p:spPr>
        <p:txBody>
          <a:bodyPr vert="horz" lIns="91440" tIns="45720" rIns="91440" bIns="45720" rtlCol="0" anchor="t">
            <a:noAutofit/>
          </a:bodyPr>
          <a:lstStyle/>
          <a:p>
            <a:endParaRPr lang="en-US"/>
          </a:p>
          <a:p>
            <a:r>
              <a:rPr lang="en-US" sz="2400" b="1">
                <a:cs typeface="Segoe UI"/>
              </a:rPr>
              <a:t>Goal end of Summer 2020</a:t>
            </a:r>
          </a:p>
          <a:p>
            <a:pPr marL="285750" indent="-285750">
              <a:buFont typeface="Arial"/>
              <a:buChar char="•"/>
            </a:pPr>
            <a:r>
              <a:rPr lang="en-US" sz="1800">
                <a:cs typeface="Segoe UI"/>
              </a:rPr>
              <a:t>Move the needle—Bb content will </a:t>
            </a:r>
            <a:r>
              <a:rPr lang="en-US" sz="1800" b="1">
                <a:cs typeface="Segoe UI"/>
              </a:rPr>
              <a:t>INCREASE</a:t>
            </a:r>
            <a:r>
              <a:rPr lang="en-US" sz="1800">
                <a:cs typeface="Segoe UI"/>
              </a:rPr>
              <a:t> from 52% accessibility. </a:t>
            </a:r>
            <a:r>
              <a:rPr lang="en-US" sz="1800" b="1">
                <a:cs typeface="Segoe UI"/>
              </a:rPr>
              <a:t>TREND UP</a:t>
            </a:r>
            <a:br>
              <a:rPr lang="en-US" sz="1800">
                <a:cs typeface="Segoe UI"/>
              </a:rPr>
            </a:br>
            <a:endParaRPr lang="en-US" sz="1800">
              <a:cs typeface="Segoe UI"/>
            </a:endParaRPr>
          </a:p>
          <a:p>
            <a:r>
              <a:rPr lang="en-US" sz="2400" b="1">
                <a:cs typeface="Segoe UI"/>
              </a:rPr>
              <a:t>Great place to start: Your Syllabus</a:t>
            </a:r>
          </a:p>
          <a:p>
            <a:pPr marL="285750" indent="-285750">
              <a:buFont typeface="Arial"/>
              <a:buChar char="•"/>
            </a:pPr>
            <a:r>
              <a:rPr lang="en-US" sz="1800">
                <a:cs typeface="Segoe UI"/>
              </a:rPr>
              <a:t>A syllabus will have several elements to practice with, especially, headings, tables, and other formatting, as well as image tagging and html linking. </a:t>
            </a:r>
          </a:p>
          <a:p>
            <a:pPr marL="285750" indent="-285750">
              <a:buFont typeface="Arial"/>
              <a:buChar char="•"/>
            </a:pPr>
            <a:r>
              <a:rPr lang="en-US" sz="1800">
                <a:cs typeface="Segoe UI"/>
              </a:rPr>
              <a:t>Use the Accessibility checker in Word, Ppt, Pdf maker, etc.</a:t>
            </a:r>
          </a:p>
          <a:p>
            <a:pPr marL="285750" indent="-285750">
              <a:buFont typeface="Arial"/>
              <a:buChar char="•"/>
            </a:pPr>
            <a:r>
              <a:rPr lang="en-US" sz="1800">
                <a:cs typeface="Segoe UI"/>
              </a:rPr>
              <a:t>Learn more about accessibility. Many resources.</a:t>
            </a:r>
          </a:p>
          <a:p>
            <a:pPr marL="285750" indent="-285750">
              <a:buFont typeface="Arial"/>
              <a:buChar char="•"/>
            </a:pPr>
            <a:r>
              <a:rPr lang="en-US" sz="1800">
                <a:cs typeface="Segoe UI"/>
              </a:rPr>
              <a:t>Talk to an Instructional Designer </a:t>
            </a:r>
          </a:p>
          <a:p>
            <a:endParaRPr lang="en-US" sz="2400" b="1">
              <a:cs typeface="Segoe UI"/>
            </a:endParaRPr>
          </a:p>
          <a:p>
            <a:endParaRPr lang="en-US">
              <a:cs typeface="Segoe UI"/>
            </a:endParaRPr>
          </a:p>
          <a:p>
            <a:endParaRPr lang="en-US">
              <a:cs typeface="Segoe UI"/>
            </a:endParaRPr>
          </a:p>
          <a:p>
            <a:endParaRPr lang="en-US">
              <a:cs typeface="Segoe UI"/>
            </a:endParaRPr>
          </a:p>
        </p:txBody>
      </p:sp>
    </p:spTree>
    <p:extLst>
      <p:ext uri="{BB962C8B-B14F-4D97-AF65-F5344CB8AC3E}">
        <p14:creationId xmlns:p14="http://schemas.microsoft.com/office/powerpoint/2010/main" val="2651426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UH Accessibility Goals for Course Materials</a:t>
            </a:r>
          </a:p>
        </p:txBody>
      </p:sp>
      <p:sp>
        <p:nvSpPr>
          <p:cNvPr id="2" name="Content Placeholder 1"/>
          <p:cNvSpPr>
            <a:spLocks noGrp="1"/>
          </p:cNvSpPr>
          <p:nvPr>
            <p:ph sz="half" idx="4294967295"/>
          </p:nvPr>
        </p:nvSpPr>
        <p:spPr>
          <a:xfrm>
            <a:off x="1755648" y="1294726"/>
            <a:ext cx="10083979" cy="5138117"/>
          </a:xfrm>
        </p:spPr>
        <p:txBody>
          <a:bodyPr vert="horz" lIns="91440" tIns="45720" rIns="91440" bIns="45720" rtlCol="0" anchor="t">
            <a:noAutofit/>
          </a:bodyPr>
          <a:lstStyle/>
          <a:p>
            <a:endParaRPr lang="en-US"/>
          </a:p>
          <a:p>
            <a:r>
              <a:rPr lang="en-US" sz="2400" b="1">
                <a:cs typeface="Segoe UI"/>
              </a:rPr>
              <a:t>Instructional Designers + Bb Admins are working behind the scenes</a:t>
            </a:r>
          </a:p>
          <a:p>
            <a:pPr marL="285750" indent="-285750">
              <a:buFont typeface="Arial"/>
              <a:buChar char="•"/>
            </a:pPr>
            <a:r>
              <a:rPr lang="en-US" sz="1800">
                <a:cs typeface="Segoe UI"/>
              </a:rPr>
              <a:t>Template creation</a:t>
            </a:r>
            <a:endParaRPr lang="en-US">
              <a:cs typeface="Segoe UI"/>
            </a:endParaRPr>
          </a:p>
          <a:p>
            <a:pPr marL="342900" indent="-342900">
              <a:buFont typeface="Arial"/>
              <a:buChar char="•"/>
            </a:pPr>
            <a:r>
              <a:rPr lang="en-US" sz="1800">
                <a:cs typeface="Segoe UI"/>
              </a:rPr>
              <a:t>.</a:t>
            </a:r>
            <a:r>
              <a:rPr lang="en-US" sz="1800" err="1">
                <a:cs typeface="Segoe UI"/>
              </a:rPr>
              <a:t>css</a:t>
            </a:r>
            <a:r>
              <a:rPr lang="en-US" sz="1800">
                <a:cs typeface="Segoe UI"/>
              </a:rPr>
              <a:t> updates last spring</a:t>
            </a:r>
          </a:p>
          <a:p>
            <a:pPr marL="342900" indent="-342900">
              <a:buFont typeface="Arial"/>
              <a:buChar char="•"/>
            </a:pPr>
            <a:r>
              <a:rPr lang="en-US" sz="1800">
                <a:cs typeface="Segoe UI"/>
              </a:rPr>
              <a:t>Upgrades to the theme from Original to "2016 Theme"</a:t>
            </a:r>
          </a:p>
          <a:p>
            <a:pPr marL="342900" indent="-342900">
              <a:buFont typeface="Arial"/>
              <a:buChar char="•"/>
            </a:pPr>
            <a:r>
              <a:rPr lang="en-US" sz="1800">
                <a:cs typeface="Segoe UI"/>
              </a:rPr>
              <a:t>Learning the new Ally functionalities</a:t>
            </a:r>
          </a:p>
          <a:p>
            <a:pPr marL="342900" indent="-342900">
              <a:buFont typeface="Arial"/>
              <a:buChar char="•"/>
            </a:pPr>
            <a:r>
              <a:rPr lang="en-US" sz="1800">
                <a:cs typeface="Segoe UI"/>
              </a:rPr>
              <a:t>Learning about accessibility in general</a:t>
            </a:r>
          </a:p>
          <a:p>
            <a:pPr marL="342900" indent="-342900">
              <a:buFont typeface="Arial"/>
              <a:buChar char="•"/>
            </a:pPr>
            <a:r>
              <a:rPr lang="en-US" sz="1800">
                <a:cs typeface="Segoe UI"/>
              </a:rPr>
              <a:t>Creating tutorials and articles in </a:t>
            </a:r>
            <a:r>
              <a:rPr lang="en-US" sz="1800" err="1">
                <a:cs typeface="Segoe UI"/>
              </a:rPr>
              <a:t>Instruction@UH</a:t>
            </a:r>
            <a:r>
              <a:rPr lang="en-US" sz="1800">
                <a:cs typeface="Segoe UI"/>
              </a:rPr>
              <a:t> blog</a:t>
            </a:r>
          </a:p>
          <a:p>
            <a:pPr marL="342900" indent="-342900">
              <a:buFont typeface="Arial"/>
              <a:buChar char="•"/>
            </a:pPr>
            <a:r>
              <a:rPr lang="en-US" sz="1800">
                <a:cs typeface="Segoe UI"/>
              </a:rPr>
              <a:t>TESTING, TESTING, TESTING</a:t>
            </a:r>
            <a:endParaRPr lang="en-US" sz="1800" b="1">
              <a:cs typeface="Segoe UI"/>
            </a:endParaRPr>
          </a:p>
          <a:p>
            <a:pPr marL="342900" indent="-342900">
              <a:buFont typeface="Arial"/>
              <a:buChar char="•"/>
            </a:pPr>
            <a:r>
              <a:rPr lang="en-US" sz="1800">
                <a:cs typeface="Segoe UI"/>
              </a:rPr>
              <a:t>Some things we are focusing on...</a:t>
            </a:r>
          </a:p>
          <a:p>
            <a:endParaRPr lang="en-US">
              <a:cs typeface="Segoe UI"/>
            </a:endParaRPr>
          </a:p>
          <a:p>
            <a:endParaRPr lang="en-US">
              <a:cs typeface="Segoe UI"/>
            </a:endParaRPr>
          </a:p>
          <a:p>
            <a:endParaRPr lang="en-US">
              <a:cs typeface="Segoe UI"/>
            </a:endParaRPr>
          </a:p>
        </p:txBody>
      </p:sp>
    </p:spTree>
    <p:extLst>
      <p:ext uri="{BB962C8B-B14F-4D97-AF65-F5344CB8AC3E}">
        <p14:creationId xmlns:p14="http://schemas.microsoft.com/office/powerpoint/2010/main" val="230000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103336" y="3381511"/>
            <a:ext cx="8909411" cy="1800923"/>
          </a:xfrm>
        </p:spPr>
        <p:txBody>
          <a:bodyPr>
            <a:normAutofit fontScale="90000"/>
          </a:bodyPr>
          <a:lstStyle/>
          <a:p>
            <a:pPr algn="ctr"/>
            <a:br>
              <a:rPr lang="en-US" sz="3900" b="1"/>
            </a:br>
            <a:br>
              <a:rPr lang="en-US" sz="3900" b="1"/>
            </a:br>
            <a:r>
              <a:rPr lang="en-US" sz="3900" b="1"/>
              <a:t>Are Your Course Materials Accessible?</a:t>
            </a:r>
            <a:br>
              <a:rPr lang="en-US" sz="3900" b="1"/>
            </a:br>
            <a:br>
              <a:rPr lang="en-US" sz="3900" b="1"/>
            </a:br>
            <a:endParaRPr lang="en-US" sz="3900">
              <a:solidFill>
                <a:schemeClr val="bg1"/>
              </a:solidFill>
            </a:endParaRPr>
          </a:p>
        </p:txBody>
      </p:sp>
    </p:spTree>
    <p:extLst>
      <p:ext uri="{BB962C8B-B14F-4D97-AF65-F5344CB8AC3E}">
        <p14:creationId xmlns:p14="http://schemas.microsoft.com/office/powerpoint/2010/main" val="657827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Bb Menu Contrast issues</a:t>
            </a:r>
          </a:p>
        </p:txBody>
      </p:sp>
      <p:sp>
        <p:nvSpPr>
          <p:cNvPr id="2" name="Content Placeholder 1"/>
          <p:cNvSpPr>
            <a:spLocks noGrp="1"/>
          </p:cNvSpPr>
          <p:nvPr>
            <p:ph sz="half" idx="4294967295"/>
          </p:nvPr>
        </p:nvSpPr>
        <p:spPr>
          <a:xfrm>
            <a:off x="1755648" y="1294726"/>
            <a:ext cx="10074908" cy="543348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pic>
        <p:nvPicPr>
          <p:cNvPr id="14" name="Picture 14" descr="Menu selection for better contrast">
            <a:extLst>
              <a:ext uri="{FF2B5EF4-FFF2-40B4-BE49-F238E27FC236}">
                <a16:creationId xmlns:a16="http://schemas.microsoft.com/office/drawing/2014/main" id="{229E3209-F498-47D6-89E5-429C01B19B5E}"/>
              </a:ext>
            </a:extLst>
          </p:cNvPr>
          <p:cNvPicPr>
            <a:picLocks noChangeAspect="1"/>
          </p:cNvPicPr>
          <p:nvPr/>
        </p:nvPicPr>
        <p:blipFill>
          <a:blip r:embed="rId3"/>
          <a:stretch>
            <a:fillRect/>
          </a:stretch>
        </p:blipFill>
        <p:spPr>
          <a:xfrm>
            <a:off x="8056880" y="2325472"/>
            <a:ext cx="3637280" cy="2176576"/>
          </a:xfrm>
          <a:prstGeom prst="rect">
            <a:avLst/>
          </a:prstGeom>
        </p:spPr>
      </p:pic>
      <p:pic>
        <p:nvPicPr>
          <p:cNvPr id="16" name="Picture 16" descr="Menu with little contrast">
            <a:extLst>
              <a:ext uri="{FF2B5EF4-FFF2-40B4-BE49-F238E27FC236}">
                <a16:creationId xmlns:a16="http://schemas.microsoft.com/office/drawing/2014/main" id="{6084831C-2DA0-4DFB-838D-428197039A79}"/>
              </a:ext>
            </a:extLst>
          </p:cNvPr>
          <p:cNvPicPr>
            <a:picLocks noChangeAspect="1"/>
          </p:cNvPicPr>
          <p:nvPr/>
        </p:nvPicPr>
        <p:blipFill>
          <a:blip r:embed="rId4"/>
          <a:stretch>
            <a:fillRect/>
          </a:stretch>
        </p:blipFill>
        <p:spPr>
          <a:xfrm>
            <a:off x="2072640" y="1292786"/>
            <a:ext cx="3566160" cy="1996588"/>
          </a:xfrm>
          <a:prstGeom prst="rect">
            <a:avLst/>
          </a:prstGeom>
        </p:spPr>
      </p:pic>
      <p:sp>
        <p:nvSpPr>
          <p:cNvPr id="18" name="TextBox 17">
            <a:extLst>
              <a:ext uri="{FF2B5EF4-FFF2-40B4-BE49-F238E27FC236}">
                <a16:creationId xmlns:a16="http://schemas.microsoft.com/office/drawing/2014/main" id="{F83D5206-3EDD-4055-A40C-8162BD5E8C8A}"/>
              </a:ext>
            </a:extLst>
          </p:cNvPr>
          <p:cNvSpPr txBox="1"/>
          <p:nvPr/>
        </p:nvSpPr>
        <p:spPr>
          <a:xfrm>
            <a:off x="5567680" y="17170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Not enough contrast</a:t>
            </a:r>
          </a:p>
        </p:txBody>
      </p:sp>
      <p:sp>
        <p:nvSpPr>
          <p:cNvPr id="19" name="TextBox 18">
            <a:extLst>
              <a:ext uri="{FF2B5EF4-FFF2-40B4-BE49-F238E27FC236}">
                <a16:creationId xmlns:a16="http://schemas.microsoft.com/office/drawing/2014/main" id="{14EBE599-3536-44D2-A09E-66B2BA92651B}"/>
              </a:ext>
            </a:extLst>
          </p:cNvPr>
          <p:cNvSpPr txBox="1"/>
          <p:nvPr/>
        </p:nvSpPr>
        <p:spPr>
          <a:xfrm>
            <a:off x="9540875" y="4582795"/>
            <a:ext cx="1107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Better</a:t>
            </a:r>
          </a:p>
        </p:txBody>
      </p:sp>
      <p:pic>
        <p:nvPicPr>
          <p:cNvPr id="20" name="Picture 20" descr="Menu selection for best menu contrast. Select Background FFFFFF and Text Black">
            <a:extLst>
              <a:ext uri="{FF2B5EF4-FFF2-40B4-BE49-F238E27FC236}">
                <a16:creationId xmlns:a16="http://schemas.microsoft.com/office/drawing/2014/main" id="{65036C6F-B892-4D87-A8E9-96E282D707BF}"/>
              </a:ext>
            </a:extLst>
          </p:cNvPr>
          <p:cNvPicPr>
            <a:picLocks noChangeAspect="1"/>
          </p:cNvPicPr>
          <p:nvPr/>
        </p:nvPicPr>
        <p:blipFill>
          <a:blip r:embed="rId5"/>
          <a:stretch>
            <a:fillRect/>
          </a:stretch>
        </p:blipFill>
        <p:spPr>
          <a:xfrm>
            <a:off x="2139142" y="4068272"/>
            <a:ext cx="3611418" cy="2190865"/>
          </a:xfrm>
          <a:prstGeom prst="rect">
            <a:avLst/>
          </a:prstGeom>
        </p:spPr>
      </p:pic>
      <p:sp>
        <p:nvSpPr>
          <p:cNvPr id="22" name="TextBox 21">
            <a:extLst>
              <a:ext uri="{FF2B5EF4-FFF2-40B4-BE49-F238E27FC236}">
                <a16:creationId xmlns:a16="http://schemas.microsoft.com/office/drawing/2014/main" id="{1B914760-DAA0-443B-9C8E-AC498AD6D8EE}"/>
              </a:ext>
            </a:extLst>
          </p:cNvPr>
          <p:cNvSpPr txBox="1"/>
          <p:nvPr/>
        </p:nvSpPr>
        <p:spPr>
          <a:xfrm>
            <a:off x="5779044" y="5169807"/>
            <a:ext cx="550672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Preferred:  Background select: FFFFFF; </a:t>
            </a:r>
          </a:p>
          <a:p>
            <a:r>
              <a:rPr lang="en-US"/>
              <a:t>                  Text select: Black</a:t>
            </a:r>
            <a:endParaRPr lang="en-US">
              <a:cs typeface="Segoe UI"/>
            </a:endParaRPr>
          </a:p>
          <a:p>
            <a:br>
              <a:rPr lang="en-US">
                <a:cs typeface="Segoe UI"/>
              </a:rPr>
            </a:br>
            <a:r>
              <a:rPr lang="en-US">
                <a:cs typeface="Segoe UI"/>
              </a:rPr>
              <a:t>Customization&gt;Teaching Styles</a:t>
            </a:r>
          </a:p>
          <a:p>
            <a:endParaRPr lang="en-US">
              <a:cs typeface="Segoe UI"/>
            </a:endParaRPr>
          </a:p>
        </p:txBody>
      </p:sp>
      <p:sp>
        <p:nvSpPr>
          <p:cNvPr id="23" name="Star: 5 Points 22">
            <a:extLst>
              <a:ext uri="{FF2B5EF4-FFF2-40B4-BE49-F238E27FC236}">
                <a16:creationId xmlns:a16="http://schemas.microsoft.com/office/drawing/2014/main" id="{E37BE449-D6EA-42E8-8B23-BD0F36FEFB3B}"/>
              </a:ext>
            </a:extLst>
          </p:cNvPr>
          <p:cNvSpPr/>
          <p:nvPr/>
        </p:nvSpPr>
        <p:spPr>
          <a:xfrm>
            <a:off x="5320145" y="3738649"/>
            <a:ext cx="772160" cy="711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343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Bb HTML Color Contrast Preferred Ratios </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pic>
        <p:nvPicPr>
          <p:cNvPr id="4" name="Picture 4" descr="A screenshot of a Color Safe websiet&#10;&#10;&#10;">
            <a:extLst>
              <a:ext uri="{FF2B5EF4-FFF2-40B4-BE49-F238E27FC236}">
                <a16:creationId xmlns:a16="http://schemas.microsoft.com/office/drawing/2014/main" id="{1D2B6A2C-3A18-49C5-BD82-27C928FAEF6E}"/>
              </a:ext>
            </a:extLst>
          </p:cNvPr>
          <p:cNvPicPr>
            <a:picLocks noChangeAspect="1"/>
          </p:cNvPicPr>
          <p:nvPr/>
        </p:nvPicPr>
        <p:blipFill>
          <a:blip r:embed="rId3"/>
          <a:stretch>
            <a:fillRect/>
          </a:stretch>
        </p:blipFill>
        <p:spPr>
          <a:xfrm>
            <a:off x="3789218" y="1324672"/>
            <a:ext cx="4977245" cy="3143587"/>
          </a:xfrm>
          <a:prstGeom prst="rect">
            <a:avLst/>
          </a:prstGeom>
        </p:spPr>
      </p:pic>
      <p:sp>
        <p:nvSpPr>
          <p:cNvPr id="6" name="TextBox 5">
            <a:extLst>
              <a:ext uri="{FF2B5EF4-FFF2-40B4-BE49-F238E27FC236}">
                <a16:creationId xmlns:a16="http://schemas.microsoft.com/office/drawing/2014/main" id="{1037C275-9CBE-42C2-9724-2471CFBC2949}"/>
              </a:ext>
            </a:extLst>
          </p:cNvPr>
          <p:cNvSpPr txBox="1"/>
          <p:nvPr/>
        </p:nvSpPr>
        <p:spPr>
          <a:xfrm>
            <a:off x="4984172" y="46464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http://colorsafe.co/</a:t>
            </a:r>
            <a:endParaRPr lang="en-US"/>
          </a:p>
        </p:txBody>
      </p:sp>
      <p:sp>
        <p:nvSpPr>
          <p:cNvPr id="7" name="TextBox 6">
            <a:extLst>
              <a:ext uri="{FF2B5EF4-FFF2-40B4-BE49-F238E27FC236}">
                <a16:creationId xmlns:a16="http://schemas.microsoft.com/office/drawing/2014/main" id="{98B1DA0A-8814-438B-BD0B-30056B77EEFB}"/>
              </a:ext>
            </a:extLst>
          </p:cNvPr>
          <p:cNvSpPr txBox="1"/>
          <p:nvPr/>
        </p:nvSpPr>
        <p:spPr>
          <a:xfrm>
            <a:off x="3044537" y="5235286"/>
            <a:ext cx="75489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https://www.cuidiz.com/web-accessibility-contrast-conundrums/</a:t>
            </a:r>
            <a:endParaRPr lang="en-US"/>
          </a:p>
        </p:txBody>
      </p:sp>
    </p:spTree>
    <p:extLst>
      <p:ext uri="{BB962C8B-B14F-4D97-AF65-F5344CB8AC3E}">
        <p14:creationId xmlns:p14="http://schemas.microsoft.com/office/powerpoint/2010/main" val="119224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Image Tagging</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pic>
        <p:nvPicPr>
          <p:cNvPr id="4" name="Picture 4" descr="A picture containing screenshot&#10;&#10;Description generated with very high confidence">
            <a:extLst>
              <a:ext uri="{FF2B5EF4-FFF2-40B4-BE49-F238E27FC236}">
                <a16:creationId xmlns:a16="http://schemas.microsoft.com/office/drawing/2014/main" id="{83531370-5E26-4ADC-90DB-5C45309D8CED}"/>
              </a:ext>
            </a:extLst>
          </p:cNvPr>
          <p:cNvPicPr>
            <a:picLocks noChangeAspect="1"/>
          </p:cNvPicPr>
          <p:nvPr/>
        </p:nvPicPr>
        <p:blipFill>
          <a:blip r:embed="rId3"/>
          <a:stretch>
            <a:fillRect/>
          </a:stretch>
        </p:blipFill>
        <p:spPr>
          <a:xfrm>
            <a:off x="3891280" y="1715842"/>
            <a:ext cx="5709920" cy="3578717"/>
          </a:xfrm>
          <a:prstGeom prst="rect">
            <a:avLst/>
          </a:prstGeom>
        </p:spPr>
      </p:pic>
    </p:spTree>
    <p:extLst>
      <p:ext uri="{BB962C8B-B14F-4D97-AF65-F5344CB8AC3E}">
        <p14:creationId xmlns:p14="http://schemas.microsoft.com/office/powerpoint/2010/main" val="2727516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Bb 2016 Theme coming 2020</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pic>
        <p:nvPicPr>
          <p:cNvPr id="4" name="Picture 4" descr="A screenshot of a desk top and mobile view of 2016 Blackboard Theme&#10;&#10;">
            <a:extLst>
              <a:ext uri="{FF2B5EF4-FFF2-40B4-BE49-F238E27FC236}">
                <a16:creationId xmlns:a16="http://schemas.microsoft.com/office/drawing/2014/main" id="{F463FB4F-C43C-486C-9F69-D706432ED829}"/>
              </a:ext>
            </a:extLst>
          </p:cNvPr>
          <p:cNvPicPr>
            <a:picLocks noChangeAspect="1"/>
          </p:cNvPicPr>
          <p:nvPr/>
        </p:nvPicPr>
        <p:blipFill>
          <a:blip r:embed="rId3"/>
          <a:stretch>
            <a:fillRect/>
          </a:stretch>
        </p:blipFill>
        <p:spPr>
          <a:xfrm>
            <a:off x="2239240" y="1392139"/>
            <a:ext cx="5020540" cy="5017561"/>
          </a:xfrm>
          <a:prstGeom prst="rect">
            <a:avLst/>
          </a:prstGeom>
        </p:spPr>
      </p:pic>
      <p:sp>
        <p:nvSpPr>
          <p:cNvPr id="8" name="TextBox 7">
            <a:extLst>
              <a:ext uri="{FF2B5EF4-FFF2-40B4-BE49-F238E27FC236}">
                <a16:creationId xmlns:a16="http://schemas.microsoft.com/office/drawing/2014/main" id="{125F31AA-1717-44FE-8702-65CD1F42D240}"/>
              </a:ext>
            </a:extLst>
          </p:cNvPr>
          <p:cNvSpPr txBox="1"/>
          <p:nvPr/>
        </p:nvSpPr>
        <p:spPr>
          <a:xfrm>
            <a:off x="7850332" y="1433946"/>
            <a:ext cx="3219449"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Learn 2016 theme, follows WCAG 2.1 principles and accessibility guidelines for </a:t>
            </a:r>
            <a:r>
              <a:rPr lang="en-US" sz="1600" b="1">
                <a:ea typeface="+mn-lt"/>
                <a:cs typeface="+mn-lt"/>
              </a:rPr>
              <a:t>structure, color contrast, and navigation.</a:t>
            </a:r>
            <a:r>
              <a:rPr lang="en-US" sz="1600">
                <a:ea typeface="+mn-lt"/>
                <a:cs typeface="+mn-lt"/>
              </a:rPr>
              <a:t> </a:t>
            </a:r>
            <a:br>
              <a:rPr lang="en-US" sz="1600">
                <a:ea typeface="+mn-lt"/>
                <a:cs typeface="+mn-lt"/>
              </a:rPr>
            </a:br>
            <a:br>
              <a:rPr lang="en-US" sz="1600">
                <a:ea typeface="+mn-lt"/>
                <a:cs typeface="+mn-lt"/>
              </a:rPr>
            </a:br>
            <a:r>
              <a:rPr lang="en-US" sz="1600" b="1">
                <a:ea typeface="+mn-lt"/>
                <a:cs typeface="+mn-lt"/>
              </a:rPr>
              <a:t>Fully visible keyboard focus</a:t>
            </a:r>
            <a:r>
              <a:rPr lang="en-US" sz="1600">
                <a:ea typeface="+mn-lt"/>
                <a:cs typeface="+mn-lt"/>
              </a:rPr>
              <a:t> has been built directly into this theme as well as best practices for the definition of buttons and menus used for navigation. </a:t>
            </a:r>
            <a:br>
              <a:rPr lang="en-US" sz="1600">
                <a:ea typeface="+mn-lt"/>
                <a:cs typeface="+mn-lt"/>
              </a:rPr>
            </a:br>
            <a:br>
              <a:rPr lang="en-US" sz="1600">
                <a:ea typeface="+mn-lt"/>
                <a:cs typeface="+mn-lt"/>
              </a:rPr>
            </a:br>
            <a:r>
              <a:rPr lang="en-US" sz="1600" b="1">
                <a:ea typeface="+mn-lt"/>
                <a:cs typeface="+mn-lt"/>
              </a:rPr>
              <a:t>ARIA landmarks</a:t>
            </a:r>
            <a:r>
              <a:rPr lang="en-US" sz="1600">
                <a:ea typeface="+mn-lt"/>
                <a:cs typeface="+mn-lt"/>
              </a:rPr>
              <a:t> have been added in courses to the </a:t>
            </a:r>
            <a:r>
              <a:rPr lang="en-US" sz="1600" b="1">
                <a:ea typeface="+mn-lt"/>
                <a:cs typeface="+mn-lt"/>
              </a:rPr>
              <a:t>course menu</a:t>
            </a:r>
            <a:r>
              <a:rPr lang="en-US" sz="1600">
                <a:ea typeface="+mn-lt"/>
                <a:cs typeface="+mn-lt"/>
              </a:rPr>
              <a:t> and the </a:t>
            </a:r>
            <a:r>
              <a:rPr lang="en-US" sz="1600" b="1">
                <a:ea typeface="+mn-lt"/>
                <a:cs typeface="+mn-lt"/>
              </a:rPr>
              <a:t>content area</a:t>
            </a:r>
            <a:r>
              <a:rPr lang="en-US" sz="1600">
                <a:ea typeface="+mn-lt"/>
                <a:cs typeface="+mn-lt"/>
              </a:rPr>
              <a:t> to define the page structure and assist users with screen readers in navigating page elements.</a:t>
            </a:r>
            <a:endParaRPr lang="en-US" sz="1600">
              <a:cs typeface="Segoe UI"/>
            </a:endParaRPr>
          </a:p>
        </p:txBody>
      </p:sp>
      <p:sp>
        <p:nvSpPr>
          <p:cNvPr id="5" name="TextBox 4">
            <a:extLst>
              <a:ext uri="{FF2B5EF4-FFF2-40B4-BE49-F238E27FC236}">
                <a16:creationId xmlns:a16="http://schemas.microsoft.com/office/drawing/2014/main" id="{5EF2CC36-D967-4DA4-BB38-09401D723E5F}"/>
              </a:ext>
            </a:extLst>
          </p:cNvPr>
          <p:cNvSpPr txBox="1"/>
          <p:nvPr/>
        </p:nvSpPr>
        <p:spPr>
          <a:xfrm>
            <a:off x="7893628" y="5971309"/>
            <a:ext cx="38169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2016 Theme moves the needle!</a:t>
            </a:r>
          </a:p>
        </p:txBody>
      </p:sp>
    </p:spTree>
    <p:extLst>
      <p:ext uri="{BB962C8B-B14F-4D97-AF65-F5344CB8AC3E}">
        <p14:creationId xmlns:p14="http://schemas.microsoft.com/office/powerpoint/2010/main" val="2747303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UH Course Content Accessibility Wrap-Up </a:t>
            </a:r>
          </a:p>
        </p:txBody>
      </p:sp>
      <p:sp>
        <p:nvSpPr>
          <p:cNvPr id="2" name="Content Placeholder 1"/>
          <p:cNvSpPr>
            <a:spLocks noGrp="1"/>
          </p:cNvSpPr>
          <p:nvPr>
            <p:ph sz="half" idx="4294967295"/>
          </p:nvPr>
        </p:nvSpPr>
        <p:spPr>
          <a:xfrm>
            <a:off x="1755648" y="1294726"/>
            <a:ext cx="10083979" cy="5138117"/>
          </a:xfrm>
        </p:spPr>
        <p:txBody>
          <a:bodyPr vert="horz" lIns="91440" tIns="45720" rIns="91440" bIns="45720" rtlCol="0" anchor="t">
            <a:noAutofit/>
          </a:bodyPr>
          <a:lstStyle/>
          <a:p>
            <a:r>
              <a:rPr lang="en-US" sz="2400" b="1">
                <a:ea typeface="+mn-lt"/>
                <a:cs typeface="+mn-lt"/>
              </a:rPr>
              <a:t>HELP MOVE THE NEEDLE</a:t>
            </a:r>
            <a:endParaRPr lang="en-US" sz="2400" b="1"/>
          </a:p>
          <a:p>
            <a:endParaRPr lang="en-US" sz="2400" b="1">
              <a:cs typeface="Segoe UI"/>
            </a:endParaRPr>
          </a:p>
          <a:p>
            <a:pPr marL="285750" indent="-285750">
              <a:buFont typeface="Arial"/>
              <a:buChar char="•"/>
            </a:pPr>
            <a:r>
              <a:rPr lang="en-US" sz="1800">
                <a:cs typeface="Segoe UI"/>
              </a:rPr>
              <a:t>Bb content will increase from 52% accessibility by end of summer 2020</a:t>
            </a:r>
          </a:p>
          <a:p>
            <a:pPr marL="285750" indent="-285750">
              <a:buFont typeface="Arial"/>
              <a:buChar char="•"/>
            </a:pPr>
            <a:r>
              <a:rPr lang="en-US" sz="1800">
                <a:cs typeface="Segoe UI"/>
              </a:rPr>
              <a:t>Run an accessibility review and update your Syllabus as needed</a:t>
            </a:r>
          </a:p>
          <a:p>
            <a:pPr marL="285750" indent="-285750">
              <a:buFont typeface="Arial"/>
              <a:buChar char="•"/>
            </a:pPr>
            <a:r>
              <a:rPr lang="en-US" sz="1800">
                <a:cs typeface="Segoe UI"/>
              </a:rPr>
              <a:t>Use the Accessibility Checker in Word, Ppt, Pdf maker, etc.</a:t>
            </a:r>
          </a:p>
          <a:p>
            <a:pPr marL="285750" indent="-285750">
              <a:buFont typeface="Arial"/>
              <a:buChar char="•"/>
            </a:pPr>
            <a:r>
              <a:rPr lang="en-US" sz="1800">
                <a:cs typeface="Segoe UI"/>
              </a:rPr>
              <a:t>Start tagging your images</a:t>
            </a:r>
          </a:p>
          <a:p>
            <a:pPr marL="285750" indent="-285750">
              <a:buFont typeface="Arial"/>
              <a:buChar char="•"/>
            </a:pPr>
            <a:r>
              <a:rPr lang="en-US" sz="1800">
                <a:cs typeface="Segoe UI"/>
              </a:rPr>
              <a:t>Make sure your scanned documents are </a:t>
            </a:r>
            <a:r>
              <a:rPr lang="en-US" sz="1800" err="1">
                <a:cs typeface="Segoe UI"/>
              </a:rPr>
              <a:t>OCR'ed</a:t>
            </a:r>
          </a:p>
          <a:p>
            <a:pPr marL="285750" indent="-285750">
              <a:buFont typeface="Arial"/>
              <a:buChar char="•"/>
            </a:pPr>
            <a:r>
              <a:rPr lang="en-US" sz="1800">
                <a:ea typeface="+mn-lt"/>
                <a:cs typeface="+mn-lt"/>
              </a:rPr>
              <a:t>Work with your Instructional Designer and Librarians</a:t>
            </a:r>
            <a:endParaRPr lang="en-US" sz="1800">
              <a:cs typeface="Segoe UI"/>
            </a:endParaRPr>
          </a:p>
          <a:p>
            <a:pPr marL="285750" indent="-285750">
              <a:buFont typeface="Arial"/>
              <a:buChar char="•"/>
            </a:pPr>
            <a:r>
              <a:rPr lang="en-US" sz="1800">
                <a:cs typeface="Segoe UI"/>
              </a:rPr>
              <a:t>Learn more about accessibility</a:t>
            </a:r>
          </a:p>
          <a:p>
            <a:pPr marL="285750" indent="-285750">
              <a:buFont typeface="Arial"/>
              <a:buChar char="•"/>
            </a:pPr>
            <a:endParaRPr lang="en-US" sz="1800">
              <a:cs typeface="Segoe UI"/>
            </a:endParaRPr>
          </a:p>
          <a:p>
            <a:endParaRPr lang="en-US" sz="2400" b="1">
              <a:cs typeface="Segoe UI"/>
            </a:endParaRPr>
          </a:p>
          <a:p>
            <a:endParaRPr lang="en-US">
              <a:cs typeface="Segoe UI"/>
            </a:endParaRPr>
          </a:p>
          <a:p>
            <a:endParaRPr lang="en-US">
              <a:cs typeface="Segoe UI"/>
            </a:endParaRPr>
          </a:p>
          <a:p>
            <a:endParaRPr lang="en-US">
              <a:cs typeface="Segoe UI"/>
            </a:endParaRPr>
          </a:p>
        </p:txBody>
      </p:sp>
    </p:spTree>
    <p:extLst>
      <p:ext uri="{BB962C8B-B14F-4D97-AF65-F5344CB8AC3E}">
        <p14:creationId xmlns:p14="http://schemas.microsoft.com/office/powerpoint/2010/main" val="232582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Examples of using Ally in real courses</a:t>
            </a:r>
            <a:endParaRPr lang="en-US"/>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sp>
        <p:nvSpPr>
          <p:cNvPr id="8" name="TextBox 7">
            <a:extLst>
              <a:ext uri="{FF2B5EF4-FFF2-40B4-BE49-F238E27FC236}">
                <a16:creationId xmlns:a16="http://schemas.microsoft.com/office/drawing/2014/main" id="{46D2CAFE-5716-4FF4-803C-7973C90FB58A}"/>
              </a:ext>
            </a:extLst>
          </p:cNvPr>
          <p:cNvSpPr txBox="1"/>
          <p:nvPr/>
        </p:nvSpPr>
        <p:spPr>
          <a:xfrm>
            <a:off x="4842846" y="5320575"/>
            <a:ext cx="47804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pic>
        <p:nvPicPr>
          <p:cNvPr id="7" name="Picture 8" descr="A close up of a sign&#10;&#10;Description generated with very high confidence">
            <a:extLst>
              <a:ext uri="{FF2B5EF4-FFF2-40B4-BE49-F238E27FC236}">
                <a16:creationId xmlns:a16="http://schemas.microsoft.com/office/drawing/2014/main" id="{FC3CAC48-F502-41CD-97C9-330802B45D3A}"/>
              </a:ext>
            </a:extLst>
          </p:cNvPr>
          <p:cNvPicPr>
            <a:picLocks noChangeAspect="1"/>
          </p:cNvPicPr>
          <p:nvPr/>
        </p:nvPicPr>
        <p:blipFill>
          <a:blip r:embed="rId3"/>
          <a:stretch>
            <a:fillRect/>
          </a:stretch>
        </p:blipFill>
        <p:spPr>
          <a:xfrm>
            <a:off x="2549203" y="1808476"/>
            <a:ext cx="5735924" cy="1921188"/>
          </a:xfrm>
          <a:prstGeom prst="rect">
            <a:avLst/>
          </a:prstGeom>
        </p:spPr>
      </p:pic>
      <p:pic>
        <p:nvPicPr>
          <p:cNvPr id="10" name="Picture 10" descr="A screenshot of a computer screen&#10;&#10;Description generated with very high confidence">
            <a:extLst>
              <a:ext uri="{FF2B5EF4-FFF2-40B4-BE49-F238E27FC236}">
                <a16:creationId xmlns:a16="http://schemas.microsoft.com/office/drawing/2014/main" id="{54B6E663-AE17-4281-90BA-993188F96BA2}"/>
              </a:ext>
            </a:extLst>
          </p:cNvPr>
          <p:cNvPicPr>
            <a:picLocks noChangeAspect="1"/>
          </p:cNvPicPr>
          <p:nvPr/>
        </p:nvPicPr>
        <p:blipFill>
          <a:blip r:embed="rId4"/>
          <a:stretch>
            <a:fillRect/>
          </a:stretch>
        </p:blipFill>
        <p:spPr>
          <a:xfrm>
            <a:off x="5555751" y="4104489"/>
            <a:ext cx="5392431" cy="2080996"/>
          </a:xfrm>
          <a:prstGeom prst="rect">
            <a:avLst/>
          </a:prstGeom>
        </p:spPr>
      </p:pic>
    </p:spTree>
    <p:extLst>
      <p:ext uri="{BB962C8B-B14F-4D97-AF65-F5344CB8AC3E}">
        <p14:creationId xmlns:p14="http://schemas.microsoft.com/office/powerpoint/2010/main" val="1818266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mj-lt"/>
                <a:cs typeface="+mj-lt"/>
              </a:rPr>
              <a:t>Examples of using Ally in real courses</a:t>
            </a:r>
            <a:endParaRPr lang="en-US"/>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sp>
        <p:nvSpPr>
          <p:cNvPr id="5" name="TextBox 4">
            <a:extLst>
              <a:ext uri="{FF2B5EF4-FFF2-40B4-BE49-F238E27FC236}">
                <a16:creationId xmlns:a16="http://schemas.microsoft.com/office/drawing/2014/main" id="{BE8B8572-81E2-40B6-B040-014EAEBD7004}"/>
              </a:ext>
            </a:extLst>
          </p:cNvPr>
          <p:cNvSpPr txBox="1"/>
          <p:nvPr/>
        </p:nvSpPr>
        <p:spPr>
          <a:xfrm>
            <a:off x="4483562" y="4941550"/>
            <a:ext cx="54042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CHNS3396-Chinese Popular Culture​</a:t>
            </a:r>
          </a:p>
          <a:p>
            <a:r>
              <a:rPr lang="en-US">
                <a:cs typeface="Segoe UI"/>
              </a:rPr>
              <a:t>Dr. Melody Yunzi Li</a:t>
            </a:r>
          </a:p>
        </p:txBody>
      </p:sp>
      <p:pic>
        <p:nvPicPr>
          <p:cNvPr id="7" name="Picture 7">
            <a:extLst>
              <a:ext uri="{FF2B5EF4-FFF2-40B4-BE49-F238E27FC236}">
                <a16:creationId xmlns:a16="http://schemas.microsoft.com/office/drawing/2014/main" id="{00441456-E40A-4F13-920C-80ECE55B33A2}"/>
              </a:ext>
            </a:extLst>
          </p:cNvPr>
          <p:cNvPicPr>
            <a:picLocks noChangeAspect="1"/>
          </p:cNvPicPr>
          <p:nvPr/>
        </p:nvPicPr>
        <p:blipFill>
          <a:blip r:embed="rId3"/>
          <a:stretch>
            <a:fillRect/>
          </a:stretch>
        </p:blipFill>
        <p:spPr>
          <a:xfrm>
            <a:off x="1597437" y="1744756"/>
            <a:ext cx="10280286" cy="2949980"/>
          </a:xfrm>
          <a:prstGeom prst="rect">
            <a:avLst/>
          </a:prstGeom>
        </p:spPr>
      </p:pic>
    </p:spTree>
    <p:extLst>
      <p:ext uri="{BB962C8B-B14F-4D97-AF65-F5344CB8AC3E}">
        <p14:creationId xmlns:p14="http://schemas.microsoft.com/office/powerpoint/2010/main" val="435391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Images</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sp>
        <p:nvSpPr>
          <p:cNvPr id="6" name="TextBox 5">
            <a:extLst>
              <a:ext uri="{FF2B5EF4-FFF2-40B4-BE49-F238E27FC236}">
                <a16:creationId xmlns:a16="http://schemas.microsoft.com/office/drawing/2014/main" id="{A7FCDA25-C315-4749-96BC-2D3695128513}"/>
              </a:ext>
            </a:extLst>
          </p:cNvPr>
          <p:cNvSpPr txBox="1"/>
          <p:nvPr/>
        </p:nvSpPr>
        <p:spPr>
          <a:xfrm>
            <a:off x="2791269" y="1512057"/>
            <a:ext cx="83022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Issue One</a:t>
            </a:r>
            <a:r>
              <a:rPr lang="en-US">
                <a:cs typeface="Segoe UI"/>
              </a:rPr>
              <a:t>: </a:t>
            </a:r>
            <a:r>
              <a:rPr lang="en-US" b="1"/>
              <a:t>The image does not have a description.</a:t>
            </a:r>
            <a:r>
              <a:rPr lang="en-US"/>
              <a:t>/The description is not descriptive enough. </a:t>
            </a:r>
            <a:endParaRPr lang="en-US">
              <a:cs typeface="Segoe UI"/>
            </a:endParaRPr>
          </a:p>
        </p:txBody>
      </p:sp>
      <p:sp>
        <p:nvSpPr>
          <p:cNvPr id="7" name="TextBox 6">
            <a:extLst>
              <a:ext uri="{FF2B5EF4-FFF2-40B4-BE49-F238E27FC236}">
                <a16:creationId xmlns:a16="http://schemas.microsoft.com/office/drawing/2014/main" id="{608581DA-32E7-4911-88DC-D9F653AC29A6}"/>
              </a:ext>
            </a:extLst>
          </p:cNvPr>
          <p:cNvSpPr txBox="1"/>
          <p:nvPr/>
        </p:nvSpPr>
        <p:spPr>
          <a:xfrm>
            <a:off x="2789789" y="2825322"/>
            <a:ext cx="8712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333333"/>
              </a:solidFill>
              <a:latin typeface="Helvetica Neue"/>
            </a:endParaRPr>
          </a:p>
        </p:txBody>
      </p:sp>
      <p:pic>
        <p:nvPicPr>
          <p:cNvPr id="10" name="Picture 10" descr="A picture containing animal&#10;&#10;Description generated with high confidence">
            <a:extLst>
              <a:ext uri="{FF2B5EF4-FFF2-40B4-BE49-F238E27FC236}">
                <a16:creationId xmlns:a16="http://schemas.microsoft.com/office/drawing/2014/main" id="{3B34DC6D-7EF1-4BB7-955E-2D18A058CD2F}"/>
              </a:ext>
            </a:extLst>
          </p:cNvPr>
          <p:cNvPicPr>
            <a:picLocks noChangeAspect="1"/>
          </p:cNvPicPr>
          <p:nvPr/>
        </p:nvPicPr>
        <p:blipFill>
          <a:blip r:embed="rId3"/>
          <a:stretch>
            <a:fillRect/>
          </a:stretch>
        </p:blipFill>
        <p:spPr>
          <a:xfrm>
            <a:off x="2698980" y="2405425"/>
            <a:ext cx="8620288" cy="2046044"/>
          </a:xfrm>
          <a:prstGeom prst="rect">
            <a:avLst/>
          </a:prstGeom>
        </p:spPr>
      </p:pic>
      <p:sp>
        <p:nvSpPr>
          <p:cNvPr id="14" name="TextBox 13">
            <a:extLst>
              <a:ext uri="{FF2B5EF4-FFF2-40B4-BE49-F238E27FC236}">
                <a16:creationId xmlns:a16="http://schemas.microsoft.com/office/drawing/2014/main" id="{C935FA3A-4758-4FF8-87C7-1E0BBE25F6B7}"/>
              </a:ext>
            </a:extLst>
          </p:cNvPr>
          <p:cNvSpPr txBox="1"/>
          <p:nvPr/>
        </p:nvSpPr>
        <p:spPr>
          <a:xfrm>
            <a:off x="2789789" y="4787572"/>
            <a:ext cx="86417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D3B45"/>
                </a:solidFill>
                <a:latin typeface="Lato"/>
              </a:rPr>
              <a:t>How we fixed it:</a:t>
            </a:r>
            <a:r>
              <a:rPr lang="en-US">
                <a:solidFill>
                  <a:srgbClr val="2D3B45"/>
                </a:solidFill>
                <a:latin typeface="Lato"/>
              </a:rPr>
              <a:t> </a:t>
            </a:r>
          </a:p>
          <a:p>
            <a:r>
              <a:rPr lang="en-US">
                <a:solidFill>
                  <a:srgbClr val="2D3B45"/>
                </a:solidFill>
                <a:latin typeface="Lato"/>
              </a:rPr>
              <a:t>Added alt text in Image Editing. </a:t>
            </a:r>
          </a:p>
          <a:p>
            <a:pPr marL="285750" indent="-285750">
              <a:buFont typeface="Arial"/>
              <a:buChar char="•"/>
            </a:pPr>
            <a:r>
              <a:rPr lang="en-US">
                <a:solidFill>
                  <a:srgbClr val="2D3B45"/>
                </a:solidFill>
                <a:latin typeface="Lato"/>
              </a:rPr>
              <a:t>E</a:t>
            </a:r>
            <a:r>
              <a:rPr lang="en-US">
                <a:ea typeface="+mn-lt"/>
                <a:cs typeface="+mn-lt"/>
              </a:rPr>
              <a:t>nter text in the </a:t>
            </a:r>
            <a:r>
              <a:rPr lang="en-US" b="1">
                <a:ea typeface="+mn-lt"/>
                <a:cs typeface="+mn-lt"/>
              </a:rPr>
              <a:t>Description field</a:t>
            </a:r>
            <a:r>
              <a:rPr lang="en-US">
                <a:ea typeface="+mn-lt"/>
                <a:cs typeface="+mn-lt"/>
              </a:rPr>
              <a:t> (not the Title field). </a:t>
            </a:r>
            <a:endParaRPr lang="en-US">
              <a:cs typeface="Segoe UI"/>
            </a:endParaRPr>
          </a:p>
          <a:p>
            <a:pPr marL="285750" indent="-285750">
              <a:buFont typeface="Arial"/>
              <a:buChar char="•"/>
            </a:pPr>
            <a:r>
              <a:rPr lang="en-US">
                <a:solidFill>
                  <a:srgbClr val="000000"/>
                </a:solidFill>
                <a:latin typeface="Segoe UI"/>
                <a:cs typeface="Segoe UI"/>
              </a:rPr>
              <a:t>Alt text for image Description and the Title should be different. </a:t>
            </a:r>
          </a:p>
        </p:txBody>
      </p:sp>
      <p:pic>
        <p:nvPicPr>
          <p:cNvPr id="4" name="Picture 4" descr="A screenshot of a cell phone&#10;&#10;Description generated with high confidence">
            <a:extLst>
              <a:ext uri="{FF2B5EF4-FFF2-40B4-BE49-F238E27FC236}">
                <a16:creationId xmlns:a16="http://schemas.microsoft.com/office/drawing/2014/main" id="{0EE53E4B-BCEC-4693-BCEE-D5F3BFF1CC53}"/>
              </a:ext>
            </a:extLst>
          </p:cNvPr>
          <p:cNvPicPr>
            <a:picLocks noChangeAspect="1"/>
          </p:cNvPicPr>
          <p:nvPr/>
        </p:nvPicPr>
        <p:blipFill>
          <a:blip r:embed="rId4"/>
          <a:stretch>
            <a:fillRect/>
          </a:stretch>
        </p:blipFill>
        <p:spPr>
          <a:xfrm>
            <a:off x="5360528" y="3146387"/>
            <a:ext cx="5901749" cy="898847"/>
          </a:xfrm>
          <a:prstGeom prst="rect">
            <a:avLst/>
          </a:prstGeom>
        </p:spPr>
      </p:pic>
      <p:sp>
        <p:nvSpPr>
          <p:cNvPr id="13" name="Arrow: Left 12">
            <a:extLst>
              <a:ext uri="{FF2B5EF4-FFF2-40B4-BE49-F238E27FC236}">
                <a16:creationId xmlns:a16="http://schemas.microsoft.com/office/drawing/2014/main" id="{F92D80BC-0EF1-4F39-9167-464F7D4DB8DE}"/>
              </a:ext>
            </a:extLst>
          </p:cNvPr>
          <p:cNvSpPr/>
          <p:nvPr/>
        </p:nvSpPr>
        <p:spPr>
          <a:xfrm>
            <a:off x="9596499" y="3406844"/>
            <a:ext cx="430352" cy="12634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2FFD55-0C1E-4624-8277-4ECD8A85175D}"/>
              </a:ext>
            </a:extLst>
          </p:cNvPr>
          <p:cNvSpPr txBox="1"/>
          <p:nvPr/>
        </p:nvSpPr>
        <p:spPr>
          <a:xfrm>
            <a:off x="10026815" y="328725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rPr>
              <a:t>Missing!</a:t>
            </a:r>
          </a:p>
        </p:txBody>
      </p:sp>
    </p:spTree>
    <p:extLst>
      <p:ext uri="{BB962C8B-B14F-4D97-AF65-F5344CB8AC3E}">
        <p14:creationId xmlns:p14="http://schemas.microsoft.com/office/powerpoint/2010/main" val="3179936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Images </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sp>
        <p:nvSpPr>
          <p:cNvPr id="6" name="TextBox 5">
            <a:extLst>
              <a:ext uri="{FF2B5EF4-FFF2-40B4-BE49-F238E27FC236}">
                <a16:creationId xmlns:a16="http://schemas.microsoft.com/office/drawing/2014/main" id="{A7FCDA25-C315-4749-96BC-2D3695128513}"/>
              </a:ext>
            </a:extLst>
          </p:cNvPr>
          <p:cNvSpPr txBox="1"/>
          <p:nvPr/>
        </p:nvSpPr>
        <p:spPr>
          <a:xfrm>
            <a:off x="2680720" y="1666035"/>
            <a:ext cx="80100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Issue One</a:t>
            </a:r>
            <a:r>
              <a:rPr lang="en-US">
                <a:ea typeface="+mn-lt"/>
                <a:cs typeface="+mn-lt"/>
              </a:rPr>
              <a:t>: The image does not have a description./</a:t>
            </a:r>
            <a:r>
              <a:rPr lang="en-US" b="1">
                <a:ea typeface="+mn-lt"/>
                <a:cs typeface="+mn-lt"/>
              </a:rPr>
              <a:t>The description is not descriptive enough. </a:t>
            </a:r>
          </a:p>
        </p:txBody>
      </p:sp>
      <p:sp>
        <p:nvSpPr>
          <p:cNvPr id="7" name="TextBox 6">
            <a:extLst>
              <a:ext uri="{FF2B5EF4-FFF2-40B4-BE49-F238E27FC236}">
                <a16:creationId xmlns:a16="http://schemas.microsoft.com/office/drawing/2014/main" id="{608581DA-32E7-4911-88DC-D9F653AC29A6}"/>
              </a:ext>
            </a:extLst>
          </p:cNvPr>
          <p:cNvSpPr txBox="1"/>
          <p:nvPr/>
        </p:nvSpPr>
        <p:spPr>
          <a:xfrm>
            <a:off x="2789789" y="2825322"/>
            <a:ext cx="8712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333333"/>
              </a:solidFill>
              <a:latin typeface="Helvetica Neue"/>
            </a:endParaRPr>
          </a:p>
        </p:txBody>
      </p:sp>
      <p:sp>
        <p:nvSpPr>
          <p:cNvPr id="12" name="TextBox 11">
            <a:extLst>
              <a:ext uri="{FF2B5EF4-FFF2-40B4-BE49-F238E27FC236}">
                <a16:creationId xmlns:a16="http://schemas.microsoft.com/office/drawing/2014/main" id="{F02FFD55-0C1E-4624-8277-4ECD8A85175D}"/>
              </a:ext>
            </a:extLst>
          </p:cNvPr>
          <p:cNvSpPr txBox="1"/>
          <p:nvPr/>
        </p:nvSpPr>
        <p:spPr>
          <a:xfrm>
            <a:off x="4258515" y="367023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sp>
        <p:nvSpPr>
          <p:cNvPr id="14" name="TextBox 13">
            <a:extLst>
              <a:ext uri="{FF2B5EF4-FFF2-40B4-BE49-F238E27FC236}">
                <a16:creationId xmlns:a16="http://schemas.microsoft.com/office/drawing/2014/main" id="{C935FA3A-4758-4FF8-87C7-1E0BBE25F6B7}"/>
              </a:ext>
            </a:extLst>
          </p:cNvPr>
          <p:cNvSpPr txBox="1"/>
          <p:nvPr/>
        </p:nvSpPr>
        <p:spPr>
          <a:xfrm>
            <a:off x="2825321" y="5466660"/>
            <a:ext cx="8515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2D3B45"/>
              </a:solidFill>
              <a:latin typeface="Lato"/>
            </a:endParaRPr>
          </a:p>
        </p:txBody>
      </p:sp>
      <p:pic>
        <p:nvPicPr>
          <p:cNvPr id="4" name="Picture 4">
            <a:extLst>
              <a:ext uri="{FF2B5EF4-FFF2-40B4-BE49-F238E27FC236}">
                <a16:creationId xmlns:a16="http://schemas.microsoft.com/office/drawing/2014/main" id="{B4225E50-B3A0-43C1-AAAB-4EC78A0500BE}"/>
              </a:ext>
            </a:extLst>
          </p:cNvPr>
          <p:cNvPicPr>
            <a:picLocks noChangeAspect="1"/>
          </p:cNvPicPr>
          <p:nvPr/>
        </p:nvPicPr>
        <p:blipFill>
          <a:blip r:embed="rId3"/>
          <a:stretch>
            <a:fillRect/>
          </a:stretch>
        </p:blipFill>
        <p:spPr>
          <a:xfrm>
            <a:off x="2000434" y="2448424"/>
            <a:ext cx="4097427" cy="3764247"/>
          </a:xfrm>
          <a:prstGeom prst="rect">
            <a:avLst/>
          </a:prstGeom>
        </p:spPr>
      </p:pic>
      <p:sp>
        <p:nvSpPr>
          <p:cNvPr id="8" name="TextBox 7">
            <a:extLst>
              <a:ext uri="{FF2B5EF4-FFF2-40B4-BE49-F238E27FC236}">
                <a16:creationId xmlns:a16="http://schemas.microsoft.com/office/drawing/2014/main" id="{7666BF0E-3F6E-483A-B24B-EEFE2E0263E3}"/>
              </a:ext>
            </a:extLst>
          </p:cNvPr>
          <p:cNvSpPr txBox="1"/>
          <p:nvPr/>
        </p:nvSpPr>
        <p:spPr>
          <a:xfrm>
            <a:off x="2331800" y="3382016"/>
            <a:ext cx="36039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sp>
        <p:nvSpPr>
          <p:cNvPr id="5" name="TextBox 4">
            <a:extLst>
              <a:ext uri="{FF2B5EF4-FFF2-40B4-BE49-F238E27FC236}">
                <a16:creationId xmlns:a16="http://schemas.microsoft.com/office/drawing/2014/main" id="{D3FB9DA0-B630-48F9-A219-10E6E4639E8A}"/>
              </a:ext>
            </a:extLst>
          </p:cNvPr>
          <p:cNvSpPr txBox="1"/>
          <p:nvPr/>
        </p:nvSpPr>
        <p:spPr>
          <a:xfrm>
            <a:off x="6126005" y="3532047"/>
            <a:ext cx="589385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D3B45"/>
                </a:solidFill>
                <a:latin typeface="Lato"/>
                <a:cs typeface="Segoe UI"/>
              </a:rPr>
              <a:t>How we fixed it</a:t>
            </a:r>
            <a:r>
              <a:rPr lang="en-US">
                <a:solidFill>
                  <a:srgbClr val="2D3B45"/>
                </a:solidFill>
                <a:latin typeface="Lato"/>
                <a:cs typeface="Segoe UI"/>
              </a:rPr>
              <a:t>: </a:t>
            </a:r>
            <a:r>
              <a:rPr lang="en-US">
                <a:latin typeface="Lato"/>
                <a:cs typeface="Segoe UI"/>
              </a:rPr>
              <a:t>​</a:t>
            </a:r>
          </a:p>
          <a:p>
            <a:pPr marL="285750" indent="-285750">
              <a:buFont typeface="Arial"/>
              <a:buChar char="•"/>
            </a:pPr>
            <a:r>
              <a:rPr lang="en-US">
                <a:solidFill>
                  <a:srgbClr val="2D3B45"/>
                </a:solidFill>
                <a:latin typeface="Lato"/>
                <a:cs typeface="Segoe UI"/>
              </a:rPr>
              <a:t>Included the exact same text in alt text</a:t>
            </a:r>
            <a:r>
              <a:rPr lang="en-US">
                <a:latin typeface="Lato"/>
                <a:cs typeface="Segoe UI"/>
              </a:rPr>
              <a:t>​.</a:t>
            </a:r>
          </a:p>
          <a:p>
            <a:pPr marL="285750" indent="-285750">
              <a:buFont typeface="Arial"/>
              <a:buChar char="•"/>
            </a:pPr>
            <a:endParaRPr lang="en-US">
              <a:solidFill>
                <a:srgbClr val="000000"/>
              </a:solidFill>
              <a:latin typeface="Lato"/>
              <a:cs typeface="Segoe UI"/>
            </a:endParaRPr>
          </a:p>
          <a:p>
            <a:pPr marL="285750" indent="-285750">
              <a:buFont typeface="Arial"/>
              <a:buChar char="•"/>
            </a:pPr>
            <a:r>
              <a:rPr lang="en-US">
                <a:cs typeface="Segoe UI"/>
              </a:rPr>
              <a:t>Described the image in the content and provided a short alt text.​</a:t>
            </a:r>
          </a:p>
        </p:txBody>
      </p:sp>
    </p:spTree>
    <p:extLst>
      <p:ext uri="{BB962C8B-B14F-4D97-AF65-F5344CB8AC3E}">
        <p14:creationId xmlns:p14="http://schemas.microsoft.com/office/powerpoint/2010/main" val="4236864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Images </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sp>
        <p:nvSpPr>
          <p:cNvPr id="6" name="TextBox 5">
            <a:extLst>
              <a:ext uri="{FF2B5EF4-FFF2-40B4-BE49-F238E27FC236}">
                <a16:creationId xmlns:a16="http://schemas.microsoft.com/office/drawing/2014/main" id="{A7FCDA25-C315-4749-96BC-2D3695128513}"/>
              </a:ext>
            </a:extLst>
          </p:cNvPr>
          <p:cNvSpPr txBox="1"/>
          <p:nvPr/>
        </p:nvSpPr>
        <p:spPr>
          <a:xfrm>
            <a:off x="2720202" y="1614709"/>
            <a:ext cx="61860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rPr>
              <a:t>Issue One</a:t>
            </a:r>
            <a:r>
              <a:rPr lang="en-US">
                <a:latin typeface="Segoe UI"/>
              </a:rPr>
              <a:t>: The image does not have a description./The description is not descriptive enough. </a:t>
            </a:r>
            <a:endParaRPr lang="en-US">
              <a:solidFill>
                <a:srgbClr val="2D3B45"/>
              </a:solidFill>
              <a:ea typeface="+mn-lt"/>
              <a:cs typeface="+mn-lt"/>
            </a:endParaRPr>
          </a:p>
        </p:txBody>
      </p:sp>
      <p:sp>
        <p:nvSpPr>
          <p:cNvPr id="7" name="TextBox 6">
            <a:extLst>
              <a:ext uri="{FF2B5EF4-FFF2-40B4-BE49-F238E27FC236}">
                <a16:creationId xmlns:a16="http://schemas.microsoft.com/office/drawing/2014/main" id="{608581DA-32E7-4911-88DC-D9F653AC29A6}"/>
              </a:ext>
            </a:extLst>
          </p:cNvPr>
          <p:cNvSpPr txBox="1"/>
          <p:nvPr/>
        </p:nvSpPr>
        <p:spPr>
          <a:xfrm>
            <a:off x="2789789" y="2825322"/>
            <a:ext cx="8712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sp>
        <p:nvSpPr>
          <p:cNvPr id="12" name="TextBox 11">
            <a:extLst>
              <a:ext uri="{FF2B5EF4-FFF2-40B4-BE49-F238E27FC236}">
                <a16:creationId xmlns:a16="http://schemas.microsoft.com/office/drawing/2014/main" id="{F02FFD55-0C1E-4624-8277-4ECD8A85175D}"/>
              </a:ext>
            </a:extLst>
          </p:cNvPr>
          <p:cNvSpPr txBox="1"/>
          <p:nvPr/>
        </p:nvSpPr>
        <p:spPr>
          <a:xfrm>
            <a:off x="4266411" y="327936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accent2"/>
              </a:solidFill>
              <a:cs typeface="Segoe UI"/>
            </a:endParaRPr>
          </a:p>
        </p:txBody>
      </p:sp>
      <p:sp>
        <p:nvSpPr>
          <p:cNvPr id="14" name="TextBox 13">
            <a:extLst>
              <a:ext uri="{FF2B5EF4-FFF2-40B4-BE49-F238E27FC236}">
                <a16:creationId xmlns:a16="http://schemas.microsoft.com/office/drawing/2014/main" id="{C935FA3A-4758-4FF8-87C7-1E0BBE25F6B7}"/>
              </a:ext>
            </a:extLst>
          </p:cNvPr>
          <p:cNvSpPr txBox="1"/>
          <p:nvPr/>
        </p:nvSpPr>
        <p:spPr>
          <a:xfrm>
            <a:off x="2495799" y="3237105"/>
            <a:ext cx="921427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ü"/>
            </a:pPr>
            <a:r>
              <a:rPr lang="en-US" sz="2000">
                <a:solidFill>
                  <a:srgbClr val="000000"/>
                </a:solidFill>
                <a:latin typeface="Segoe UI"/>
                <a:cs typeface="Segoe UI"/>
              </a:rPr>
              <a:t>1. Image alt text should not include "picture of/image of...</a:t>
            </a:r>
            <a:endParaRPr lang="en-US">
              <a:cs typeface="Segoe UI"/>
            </a:endParaRPr>
          </a:p>
          <a:p>
            <a:pPr marL="342900" indent="-342900">
              <a:buFont typeface="Wingdings"/>
              <a:buChar char="ü"/>
            </a:pPr>
            <a:endParaRPr lang="en-US" sz="2000">
              <a:solidFill>
                <a:srgbClr val="000000"/>
              </a:solidFill>
              <a:latin typeface="Segoe UI"/>
              <a:cs typeface="Segoe UI"/>
            </a:endParaRPr>
          </a:p>
          <a:p>
            <a:pPr marL="342900" indent="-342900">
              <a:buFont typeface="Wingdings"/>
              <a:buChar char="ü"/>
            </a:pPr>
            <a:r>
              <a:rPr lang="en-US" sz="2000">
                <a:solidFill>
                  <a:srgbClr val="000000"/>
                </a:solidFill>
                <a:latin typeface="Segoe UI"/>
                <a:cs typeface="Segoe UI"/>
              </a:rPr>
              <a:t>2. Make sure to delete all the images that you are no longer using for the course in Course Content Collection. </a:t>
            </a:r>
          </a:p>
          <a:p>
            <a:pPr marL="342900" indent="-342900">
              <a:buFont typeface="Wingdings"/>
              <a:buChar char="ü"/>
            </a:pPr>
            <a:endParaRPr lang="en-US" sz="2000">
              <a:ea typeface="+mn-lt"/>
              <a:cs typeface="+mn-lt"/>
            </a:endParaRPr>
          </a:p>
          <a:p>
            <a:pPr marL="342900" indent="-342900">
              <a:buFont typeface="Wingdings"/>
              <a:buChar char="ü"/>
            </a:pPr>
            <a:r>
              <a:rPr lang="en-US" sz="2000">
                <a:ea typeface="+mn-lt"/>
                <a:cs typeface="+mn-lt"/>
              </a:rPr>
              <a:t>3. Try to avoid using images of text. Instead, replace the image with actual text.                   </a:t>
            </a:r>
            <a:endParaRPr lang="en-US">
              <a:cs typeface="Segoe UI"/>
            </a:endParaRPr>
          </a:p>
        </p:txBody>
      </p:sp>
      <p:pic>
        <p:nvPicPr>
          <p:cNvPr id="4" name="Picture 4" descr="A close up of a sign&#10;&#10;Description generated with high confidence">
            <a:extLst>
              <a:ext uri="{FF2B5EF4-FFF2-40B4-BE49-F238E27FC236}">
                <a16:creationId xmlns:a16="http://schemas.microsoft.com/office/drawing/2014/main" id="{CC6026DE-4C19-4EC4-9FE7-7290526116C4}"/>
              </a:ext>
            </a:extLst>
          </p:cNvPr>
          <p:cNvPicPr>
            <a:picLocks noChangeAspect="1"/>
          </p:cNvPicPr>
          <p:nvPr/>
        </p:nvPicPr>
        <p:blipFill>
          <a:blip r:embed="rId3"/>
          <a:stretch>
            <a:fillRect/>
          </a:stretch>
        </p:blipFill>
        <p:spPr>
          <a:xfrm>
            <a:off x="8980003" y="1746955"/>
            <a:ext cx="1775895" cy="1263260"/>
          </a:xfrm>
          <a:prstGeom prst="rect">
            <a:avLst/>
          </a:prstGeom>
        </p:spPr>
      </p:pic>
      <p:sp>
        <p:nvSpPr>
          <p:cNvPr id="5" name="Rectangle 4">
            <a:extLst>
              <a:ext uri="{FF2B5EF4-FFF2-40B4-BE49-F238E27FC236}">
                <a16:creationId xmlns:a16="http://schemas.microsoft.com/office/drawing/2014/main" id="{B55B0854-E1D9-4ADC-B95A-E0EA0DE8837C}"/>
              </a:ext>
            </a:extLst>
          </p:cNvPr>
          <p:cNvSpPr/>
          <p:nvPr/>
        </p:nvSpPr>
        <p:spPr>
          <a:xfrm>
            <a:off x="2440768" y="3050762"/>
            <a:ext cx="9128207" cy="2590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41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Goals of this Presentation</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r>
              <a:rPr lang="en-US" sz="1800">
                <a:ea typeface="+mn-lt"/>
                <a:cs typeface="+mn-lt"/>
              </a:rPr>
              <a:t>Overview of UH course material accessibility challenges</a:t>
            </a:r>
            <a:endParaRPr lang="en-US" sz="1800">
              <a:cs typeface="Segoe UI"/>
            </a:endParaRPr>
          </a:p>
          <a:p>
            <a:pPr marL="285750" indent="-285750">
              <a:buFont typeface="Arial"/>
              <a:buChar char="•"/>
            </a:pPr>
            <a:r>
              <a:rPr lang="en-US" sz="1800">
                <a:ea typeface="+mn-lt"/>
                <a:cs typeface="+mn-lt"/>
              </a:rPr>
              <a:t>Introduce Ally for Blackboard</a:t>
            </a:r>
          </a:p>
          <a:p>
            <a:pPr marL="285750" indent="-285750">
              <a:buFont typeface="Arial"/>
              <a:buChar char="•"/>
            </a:pPr>
            <a:r>
              <a:rPr lang="en-US" sz="1800">
                <a:ea typeface="+mn-lt"/>
                <a:cs typeface="+mn-lt"/>
              </a:rPr>
              <a:t>Discuss UH course content accessibility goals</a:t>
            </a:r>
          </a:p>
          <a:p>
            <a:pPr marL="285750" indent="-285750">
              <a:buFont typeface="Arial"/>
              <a:buChar char="•"/>
            </a:pPr>
            <a:r>
              <a:rPr lang="en-US" sz="1800">
                <a:ea typeface="+mn-lt"/>
                <a:cs typeface="+mn-lt"/>
              </a:rPr>
              <a:t>Examples of using Ally in real courses</a:t>
            </a:r>
          </a:p>
          <a:p>
            <a:pPr marL="285750" indent="-285750">
              <a:buFont typeface="Arial"/>
              <a:buChar char="•"/>
            </a:pPr>
            <a:r>
              <a:rPr lang="en-US" sz="1800">
                <a:ea typeface="+mn-lt"/>
                <a:cs typeface="+mn-lt"/>
              </a:rPr>
              <a:t>Q&amp;A</a:t>
            </a:r>
            <a:endParaRPr lang="en-US" sz="1800">
              <a:cs typeface="Segoe UI"/>
            </a:endParaRPr>
          </a:p>
          <a:p>
            <a:endParaRPr lang="en-US">
              <a:cs typeface="Segoe UI"/>
            </a:endParaRPr>
          </a:p>
          <a:p>
            <a:endParaRPr lang="en-US"/>
          </a:p>
        </p:txBody>
      </p:sp>
    </p:spTree>
    <p:extLst>
      <p:ext uri="{BB962C8B-B14F-4D97-AF65-F5344CB8AC3E}">
        <p14:creationId xmlns:p14="http://schemas.microsoft.com/office/powerpoint/2010/main" val="3468383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Images </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sp>
        <p:nvSpPr>
          <p:cNvPr id="6" name="TextBox 5">
            <a:extLst>
              <a:ext uri="{FF2B5EF4-FFF2-40B4-BE49-F238E27FC236}">
                <a16:creationId xmlns:a16="http://schemas.microsoft.com/office/drawing/2014/main" id="{A7FCDA25-C315-4749-96BC-2D3695128513}"/>
              </a:ext>
            </a:extLst>
          </p:cNvPr>
          <p:cNvSpPr txBox="1"/>
          <p:nvPr/>
        </p:nvSpPr>
        <p:spPr>
          <a:xfrm>
            <a:off x="2838647" y="1559434"/>
            <a:ext cx="80100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Issue Two</a:t>
            </a:r>
            <a:r>
              <a:rPr lang="en-US">
                <a:cs typeface="Segoe UI"/>
              </a:rPr>
              <a:t>: The image has contrast issue.</a:t>
            </a:r>
          </a:p>
        </p:txBody>
      </p:sp>
      <p:sp>
        <p:nvSpPr>
          <p:cNvPr id="7" name="TextBox 6">
            <a:extLst>
              <a:ext uri="{FF2B5EF4-FFF2-40B4-BE49-F238E27FC236}">
                <a16:creationId xmlns:a16="http://schemas.microsoft.com/office/drawing/2014/main" id="{608581DA-32E7-4911-88DC-D9F653AC29A6}"/>
              </a:ext>
            </a:extLst>
          </p:cNvPr>
          <p:cNvSpPr txBox="1"/>
          <p:nvPr/>
        </p:nvSpPr>
        <p:spPr>
          <a:xfrm>
            <a:off x="2789789" y="2825322"/>
            <a:ext cx="8712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333333"/>
              </a:solidFill>
              <a:latin typeface="Helvetica Neue"/>
            </a:endParaRPr>
          </a:p>
        </p:txBody>
      </p:sp>
      <p:sp>
        <p:nvSpPr>
          <p:cNvPr id="14" name="TextBox 13">
            <a:extLst>
              <a:ext uri="{FF2B5EF4-FFF2-40B4-BE49-F238E27FC236}">
                <a16:creationId xmlns:a16="http://schemas.microsoft.com/office/drawing/2014/main" id="{C935FA3A-4758-4FF8-87C7-1E0BBE25F6B7}"/>
              </a:ext>
            </a:extLst>
          </p:cNvPr>
          <p:cNvSpPr txBox="1"/>
          <p:nvPr/>
        </p:nvSpPr>
        <p:spPr>
          <a:xfrm>
            <a:off x="2789788" y="5221872"/>
            <a:ext cx="8515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2D3B45"/>
              </a:solidFill>
              <a:latin typeface="Lato"/>
              <a:cs typeface="Segoe UI"/>
            </a:endParaRPr>
          </a:p>
        </p:txBody>
      </p:sp>
      <p:sp>
        <p:nvSpPr>
          <p:cNvPr id="8" name="TextBox 7">
            <a:extLst>
              <a:ext uri="{FF2B5EF4-FFF2-40B4-BE49-F238E27FC236}">
                <a16:creationId xmlns:a16="http://schemas.microsoft.com/office/drawing/2014/main" id="{7666BF0E-3F6E-483A-B24B-EEFE2E0263E3}"/>
              </a:ext>
            </a:extLst>
          </p:cNvPr>
          <p:cNvSpPr txBox="1"/>
          <p:nvPr/>
        </p:nvSpPr>
        <p:spPr>
          <a:xfrm>
            <a:off x="2789789" y="2979301"/>
            <a:ext cx="68493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pic>
        <p:nvPicPr>
          <p:cNvPr id="4" name="Picture 4" descr="A screenshot of a cell phone&#10;&#10;Description generated with very high confidence">
            <a:extLst>
              <a:ext uri="{FF2B5EF4-FFF2-40B4-BE49-F238E27FC236}">
                <a16:creationId xmlns:a16="http://schemas.microsoft.com/office/drawing/2014/main" id="{3FFF1B97-E72F-4372-AC59-D038F2711996}"/>
              </a:ext>
            </a:extLst>
          </p:cNvPr>
          <p:cNvPicPr>
            <a:picLocks noChangeAspect="1"/>
          </p:cNvPicPr>
          <p:nvPr/>
        </p:nvPicPr>
        <p:blipFill>
          <a:blip r:embed="rId3"/>
          <a:stretch>
            <a:fillRect/>
          </a:stretch>
        </p:blipFill>
        <p:spPr>
          <a:xfrm>
            <a:off x="2663447" y="2136786"/>
            <a:ext cx="3643386" cy="2694976"/>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444DE3B1-C146-48D5-9815-CED95009D714}"/>
              </a:ext>
            </a:extLst>
          </p:cNvPr>
          <p:cNvPicPr>
            <a:picLocks noChangeAspect="1"/>
          </p:cNvPicPr>
          <p:nvPr/>
        </p:nvPicPr>
        <p:blipFill>
          <a:blip r:embed="rId4"/>
          <a:stretch>
            <a:fillRect/>
          </a:stretch>
        </p:blipFill>
        <p:spPr>
          <a:xfrm>
            <a:off x="6572152" y="2300285"/>
            <a:ext cx="4369851" cy="2375875"/>
          </a:xfrm>
          <a:prstGeom prst="rect">
            <a:avLst/>
          </a:prstGeom>
        </p:spPr>
      </p:pic>
      <p:sp>
        <p:nvSpPr>
          <p:cNvPr id="11" name="TextBox 10">
            <a:extLst>
              <a:ext uri="{FF2B5EF4-FFF2-40B4-BE49-F238E27FC236}">
                <a16:creationId xmlns:a16="http://schemas.microsoft.com/office/drawing/2014/main" id="{E9B89C2A-B567-4A50-A13C-F42DD5378AED}"/>
              </a:ext>
            </a:extLst>
          </p:cNvPr>
          <p:cNvSpPr txBox="1"/>
          <p:nvPr/>
        </p:nvSpPr>
        <p:spPr>
          <a:xfrm>
            <a:off x="2710826" y="5036307"/>
            <a:ext cx="906424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D3B45"/>
                </a:solidFill>
                <a:latin typeface="Lato"/>
              </a:rPr>
              <a:t>How we fixed it</a:t>
            </a:r>
            <a:r>
              <a:rPr lang="en-US">
                <a:solidFill>
                  <a:srgbClr val="2D3B45"/>
                </a:solidFill>
                <a:latin typeface="Lato"/>
              </a:rPr>
              <a:t>: </a:t>
            </a:r>
            <a:endParaRPr lang="en-US">
              <a:solidFill>
                <a:srgbClr val="000000"/>
              </a:solidFill>
              <a:latin typeface="Segoe UI"/>
              <a:cs typeface="Segoe UI"/>
            </a:endParaRPr>
          </a:p>
          <a:p>
            <a:r>
              <a:rPr lang="en-US">
                <a:solidFill>
                  <a:srgbClr val="2D3B45"/>
                </a:solidFill>
                <a:latin typeface="Lato"/>
              </a:rPr>
              <a:t>1. Made changes to the original document.</a:t>
            </a:r>
            <a:endParaRPr lang="en-US">
              <a:solidFill>
                <a:srgbClr val="000000"/>
              </a:solidFill>
              <a:latin typeface="Segoe UI"/>
              <a:cs typeface="Segoe UI"/>
            </a:endParaRPr>
          </a:p>
          <a:p>
            <a:r>
              <a:rPr lang="en-US">
                <a:solidFill>
                  <a:srgbClr val="2D3B45"/>
                </a:solidFill>
                <a:latin typeface="Lato"/>
              </a:rPr>
              <a:t>2. Or uploaded an image to a PPT slide and adjusted the contrast of the image using Picture Format feature. </a:t>
            </a:r>
          </a:p>
          <a:p>
            <a:endParaRPr lang="en-US">
              <a:solidFill>
                <a:srgbClr val="2D3B45"/>
              </a:solidFill>
              <a:latin typeface="Lato"/>
            </a:endParaRPr>
          </a:p>
          <a:p>
            <a:endParaRPr lang="en-US">
              <a:solidFill>
                <a:srgbClr val="2D3B45"/>
              </a:solidFill>
              <a:latin typeface="Lato"/>
            </a:endParaRPr>
          </a:p>
        </p:txBody>
      </p:sp>
    </p:spTree>
    <p:extLst>
      <p:ext uri="{BB962C8B-B14F-4D97-AF65-F5344CB8AC3E}">
        <p14:creationId xmlns:p14="http://schemas.microsoft.com/office/powerpoint/2010/main" val="3008334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Images </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sp>
        <p:nvSpPr>
          <p:cNvPr id="6" name="TextBox 5">
            <a:extLst>
              <a:ext uri="{FF2B5EF4-FFF2-40B4-BE49-F238E27FC236}">
                <a16:creationId xmlns:a16="http://schemas.microsoft.com/office/drawing/2014/main" id="{A7FCDA25-C315-4749-96BC-2D3695128513}"/>
              </a:ext>
            </a:extLst>
          </p:cNvPr>
          <p:cNvSpPr txBox="1"/>
          <p:nvPr/>
        </p:nvSpPr>
        <p:spPr>
          <a:xfrm>
            <a:off x="2783373" y="1946357"/>
            <a:ext cx="7970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Issue Two</a:t>
            </a:r>
            <a:r>
              <a:rPr lang="en-US">
                <a:ea typeface="+mn-lt"/>
                <a:cs typeface="+mn-lt"/>
              </a:rPr>
              <a:t>: The image has contrast issue. </a:t>
            </a:r>
            <a:endParaRPr lang="en-US"/>
          </a:p>
        </p:txBody>
      </p:sp>
      <p:sp>
        <p:nvSpPr>
          <p:cNvPr id="7" name="TextBox 6">
            <a:extLst>
              <a:ext uri="{FF2B5EF4-FFF2-40B4-BE49-F238E27FC236}">
                <a16:creationId xmlns:a16="http://schemas.microsoft.com/office/drawing/2014/main" id="{608581DA-32E7-4911-88DC-D9F653AC29A6}"/>
              </a:ext>
            </a:extLst>
          </p:cNvPr>
          <p:cNvSpPr txBox="1"/>
          <p:nvPr/>
        </p:nvSpPr>
        <p:spPr>
          <a:xfrm>
            <a:off x="2789789" y="2825322"/>
            <a:ext cx="8712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sp>
        <p:nvSpPr>
          <p:cNvPr id="12" name="TextBox 11">
            <a:extLst>
              <a:ext uri="{FF2B5EF4-FFF2-40B4-BE49-F238E27FC236}">
                <a16:creationId xmlns:a16="http://schemas.microsoft.com/office/drawing/2014/main" id="{F02FFD55-0C1E-4624-8277-4ECD8A85175D}"/>
              </a:ext>
            </a:extLst>
          </p:cNvPr>
          <p:cNvSpPr txBox="1"/>
          <p:nvPr/>
        </p:nvSpPr>
        <p:spPr>
          <a:xfrm>
            <a:off x="4266411" y="327936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accent2"/>
              </a:solidFill>
              <a:cs typeface="Segoe UI"/>
            </a:endParaRPr>
          </a:p>
        </p:txBody>
      </p:sp>
      <p:sp>
        <p:nvSpPr>
          <p:cNvPr id="14" name="TextBox 13">
            <a:extLst>
              <a:ext uri="{FF2B5EF4-FFF2-40B4-BE49-F238E27FC236}">
                <a16:creationId xmlns:a16="http://schemas.microsoft.com/office/drawing/2014/main" id="{C935FA3A-4758-4FF8-87C7-1E0BBE25F6B7}"/>
              </a:ext>
            </a:extLst>
          </p:cNvPr>
          <p:cNvSpPr txBox="1"/>
          <p:nvPr/>
        </p:nvSpPr>
        <p:spPr>
          <a:xfrm>
            <a:off x="2772173" y="3541116"/>
            <a:ext cx="803771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When you use an image that contains text, make sure that the text is readable by creating a high-contrast ratio between the text and its background.</a:t>
            </a:r>
            <a:endParaRPr lang="en-US" sz="2000">
              <a:cs typeface="Segoe UI"/>
            </a:endParaRPr>
          </a:p>
          <a:p>
            <a:endParaRPr lang="en-US" sz="2000">
              <a:cs typeface="Segoe UI"/>
            </a:endParaRPr>
          </a:p>
          <a:p>
            <a:r>
              <a:rPr lang="en-US" sz="2000">
                <a:cs typeface="Segoe UI"/>
              </a:rPr>
              <a:t>Photo editing tools: </a:t>
            </a:r>
          </a:p>
          <a:p>
            <a:r>
              <a:rPr lang="en-US" sz="2000">
                <a:cs typeface="Segoe UI"/>
              </a:rPr>
              <a:t>Canva, Pixlr, Ribbet, Photoshop, Lightroom...</a:t>
            </a:r>
          </a:p>
          <a:p>
            <a:r>
              <a:rPr lang="en-US" sz="2000">
                <a:cs typeface="Segoe UI"/>
              </a:rPr>
              <a:t>                                  </a:t>
            </a:r>
          </a:p>
        </p:txBody>
      </p:sp>
      <p:pic>
        <p:nvPicPr>
          <p:cNvPr id="4" name="Picture 4" descr="A close up of a sign&#10;&#10;Description generated with high confidence">
            <a:extLst>
              <a:ext uri="{FF2B5EF4-FFF2-40B4-BE49-F238E27FC236}">
                <a16:creationId xmlns:a16="http://schemas.microsoft.com/office/drawing/2014/main" id="{CC6026DE-4C19-4EC4-9FE7-7290526116C4}"/>
              </a:ext>
            </a:extLst>
          </p:cNvPr>
          <p:cNvPicPr>
            <a:picLocks noChangeAspect="1"/>
          </p:cNvPicPr>
          <p:nvPr/>
        </p:nvPicPr>
        <p:blipFill>
          <a:blip r:embed="rId3"/>
          <a:stretch>
            <a:fillRect/>
          </a:stretch>
        </p:blipFill>
        <p:spPr>
          <a:xfrm>
            <a:off x="8632861" y="2138198"/>
            <a:ext cx="1775895" cy="1263260"/>
          </a:xfrm>
          <a:prstGeom prst="rect">
            <a:avLst/>
          </a:prstGeom>
        </p:spPr>
      </p:pic>
      <p:sp>
        <p:nvSpPr>
          <p:cNvPr id="5" name="Rectangle 4">
            <a:extLst>
              <a:ext uri="{FF2B5EF4-FFF2-40B4-BE49-F238E27FC236}">
                <a16:creationId xmlns:a16="http://schemas.microsoft.com/office/drawing/2014/main" id="{B55B0854-E1D9-4ADC-B95A-E0EA0DE8837C}"/>
              </a:ext>
            </a:extLst>
          </p:cNvPr>
          <p:cNvSpPr/>
          <p:nvPr/>
        </p:nvSpPr>
        <p:spPr>
          <a:xfrm>
            <a:off x="2567707" y="3370938"/>
            <a:ext cx="8504617" cy="2353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343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Images </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sp>
        <p:nvSpPr>
          <p:cNvPr id="6" name="TextBox 5">
            <a:extLst>
              <a:ext uri="{FF2B5EF4-FFF2-40B4-BE49-F238E27FC236}">
                <a16:creationId xmlns:a16="http://schemas.microsoft.com/office/drawing/2014/main" id="{A7FCDA25-C315-4749-96BC-2D3695128513}"/>
              </a:ext>
            </a:extLst>
          </p:cNvPr>
          <p:cNvSpPr txBox="1"/>
          <p:nvPr/>
        </p:nvSpPr>
        <p:spPr>
          <a:xfrm>
            <a:off x="2767580" y="1662087"/>
            <a:ext cx="80100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Issue Three</a:t>
            </a:r>
            <a:r>
              <a:rPr lang="en-US">
                <a:cs typeface="Segoe UI"/>
              </a:rPr>
              <a:t>: The image can induce seizures.</a:t>
            </a:r>
          </a:p>
        </p:txBody>
      </p:sp>
      <p:sp>
        <p:nvSpPr>
          <p:cNvPr id="7" name="TextBox 6">
            <a:extLst>
              <a:ext uri="{FF2B5EF4-FFF2-40B4-BE49-F238E27FC236}">
                <a16:creationId xmlns:a16="http://schemas.microsoft.com/office/drawing/2014/main" id="{608581DA-32E7-4911-88DC-D9F653AC29A6}"/>
              </a:ext>
            </a:extLst>
          </p:cNvPr>
          <p:cNvSpPr txBox="1"/>
          <p:nvPr/>
        </p:nvSpPr>
        <p:spPr>
          <a:xfrm>
            <a:off x="2789789" y="2825322"/>
            <a:ext cx="8712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333333"/>
              </a:solidFill>
              <a:latin typeface="Helvetica Neue"/>
            </a:endParaRPr>
          </a:p>
        </p:txBody>
      </p:sp>
      <p:sp>
        <p:nvSpPr>
          <p:cNvPr id="14" name="TextBox 13">
            <a:extLst>
              <a:ext uri="{FF2B5EF4-FFF2-40B4-BE49-F238E27FC236}">
                <a16:creationId xmlns:a16="http://schemas.microsoft.com/office/drawing/2014/main" id="{C935FA3A-4758-4FF8-87C7-1E0BBE25F6B7}"/>
              </a:ext>
            </a:extLst>
          </p:cNvPr>
          <p:cNvSpPr txBox="1"/>
          <p:nvPr/>
        </p:nvSpPr>
        <p:spPr>
          <a:xfrm>
            <a:off x="2789788" y="5221872"/>
            <a:ext cx="8515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2D3B45"/>
              </a:solidFill>
              <a:latin typeface="Lato"/>
              <a:cs typeface="Segoe UI"/>
            </a:endParaRPr>
          </a:p>
        </p:txBody>
      </p:sp>
      <p:sp>
        <p:nvSpPr>
          <p:cNvPr id="8" name="TextBox 7">
            <a:extLst>
              <a:ext uri="{FF2B5EF4-FFF2-40B4-BE49-F238E27FC236}">
                <a16:creationId xmlns:a16="http://schemas.microsoft.com/office/drawing/2014/main" id="{7666BF0E-3F6E-483A-B24B-EEFE2E0263E3}"/>
              </a:ext>
            </a:extLst>
          </p:cNvPr>
          <p:cNvSpPr txBox="1"/>
          <p:nvPr/>
        </p:nvSpPr>
        <p:spPr>
          <a:xfrm>
            <a:off x="2718722" y="2979301"/>
            <a:ext cx="68493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sp>
        <p:nvSpPr>
          <p:cNvPr id="11" name="TextBox 10">
            <a:extLst>
              <a:ext uri="{FF2B5EF4-FFF2-40B4-BE49-F238E27FC236}">
                <a16:creationId xmlns:a16="http://schemas.microsoft.com/office/drawing/2014/main" id="{E9B89C2A-B567-4A50-A13C-F42DD5378AED}"/>
              </a:ext>
            </a:extLst>
          </p:cNvPr>
          <p:cNvSpPr txBox="1"/>
          <p:nvPr/>
        </p:nvSpPr>
        <p:spPr>
          <a:xfrm>
            <a:off x="2852961" y="5743033"/>
            <a:ext cx="90642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D3B45"/>
                </a:solidFill>
                <a:latin typeface="Lato"/>
              </a:rPr>
              <a:t>How to fix it: Replace the image with an alternative image.</a:t>
            </a:r>
            <a:endParaRPr lang="en-US">
              <a:solidFill>
                <a:srgbClr val="000000"/>
              </a:solidFill>
              <a:latin typeface="Segoe UI"/>
              <a:cs typeface="Segoe UI"/>
            </a:endParaRPr>
          </a:p>
          <a:p>
            <a:endParaRPr lang="en-US">
              <a:solidFill>
                <a:srgbClr val="2D3B45"/>
              </a:solidFill>
              <a:latin typeface="Lato"/>
            </a:endParaRPr>
          </a:p>
          <a:p>
            <a:endParaRPr lang="en-US">
              <a:solidFill>
                <a:srgbClr val="2D3B45"/>
              </a:solidFill>
              <a:latin typeface="Lato"/>
            </a:endParaRPr>
          </a:p>
        </p:txBody>
      </p:sp>
      <p:pic>
        <p:nvPicPr>
          <p:cNvPr id="5" name="Picture 9">
            <a:extLst>
              <a:ext uri="{FF2B5EF4-FFF2-40B4-BE49-F238E27FC236}">
                <a16:creationId xmlns:a16="http://schemas.microsoft.com/office/drawing/2014/main" id="{4CD04AF9-7F51-42CD-8CEF-402AE0B3D81E}"/>
              </a:ext>
            </a:extLst>
          </p:cNvPr>
          <p:cNvPicPr>
            <a:picLocks noChangeAspect="1"/>
          </p:cNvPicPr>
          <p:nvPr/>
        </p:nvPicPr>
        <p:blipFill>
          <a:blip r:embed="rId3"/>
          <a:stretch>
            <a:fillRect/>
          </a:stretch>
        </p:blipFill>
        <p:spPr>
          <a:xfrm>
            <a:off x="2738462" y="2945588"/>
            <a:ext cx="2395760" cy="1464294"/>
          </a:xfrm>
          <a:prstGeom prst="rect">
            <a:avLst/>
          </a:prstGeom>
        </p:spPr>
      </p:pic>
      <p:pic>
        <p:nvPicPr>
          <p:cNvPr id="12" name="Picture 12" descr="A picture containing colorful, stationary, writing implement, colored&#10;&#10;Description generated with very high confidence">
            <a:extLst>
              <a:ext uri="{FF2B5EF4-FFF2-40B4-BE49-F238E27FC236}">
                <a16:creationId xmlns:a16="http://schemas.microsoft.com/office/drawing/2014/main" id="{E009AB79-CAEE-4170-BCD4-4992532EB3BF}"/>
              </a:ext>
            </a:extLst>
          </p:cNvPr>
          <p:cNvPicPr>
            <a:picLocks noChangeAspect="1"/>
          </p:cNvPicPr>
          <p:nvPr/>
        </p:nvPicPr>
        <p:blipFill>
          <a:blip r:embed="rId4"/>
          <a:stretch>
            <a:fillRect/>
          </a:stretch>
        </p:blipFill>
        <p:spPr>
          <a:xfrm>
            <a:off x="5803290" y="2717047"/>
            <a:ext cx="2127283" cy="1595463"/>
          </a:xfrm>
          <a:prstGeom prst="rect">
            <a:avLst/>
          </a:prstGeom>
        </p:spPr>
      </p:pic>
      <p:sp>
        <p:nvSpPr>
          <p:cNvPr id="4" name="TextBox 3">
            <a:extLst>
              <a:ext uri="{FF2B5EF4-FFF2-40B4-BE49-F238E27FC236}">
                <a16:creationId xmlns:a16="http://schemas.microsoft.com/office/drawing/2014/main" id="{6B42D436-FBFE-4767-A5C2-DCCCFD4433A9}"/>
              </a:ext>
            </a:extLst>
          </p:cNvPr>
          <p:cNvSpPr txBox="1"/>
          <p:nvPr/>
        </p:nvSpPr>
        <p:spPr>
          <a:xfrm>
            <a:off x="3401757" y="446381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Flashing</a:t>
            </a:r>
          </a:p>
        </p:txBody>
      </p:sp>
      <p:sp>
        <p:nvSpPr>
          <p:cNvPr id="9" name="TextBox 8">
            <a:extLst>
              <a:ext uri="{FF2B5EF4-FFF2-40B4-BE49-F238E27FC236}">
                <a16:creationId xmlns:a16="http://schemas.microsoft.com/office/drawing/2014/main" id="{30F80D46-A8CF-4895-9235-7A8B26B08B64}"/>
              </a:ext>
            </a:extLst>
          </p:cNvPr>
          <p:cNvSpPr txBox="1"/>
          <p:nvPr/>
        </p:nvSpPr>
        <p:spPr>
          <a:xfrm>
            <a:off x="6010381" y="446381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Intense patterns</a:t>
            </a:r>
          </a:p>
        </p:txBody>
      </p:sp>
      <p:sp>
        <p:nvSpPr>
          <p:cNvPr id="10" name="TextBox 9">
            <a:extLst>
              <a:ext uri="{FF2B5EF4-FFF2-40B4-BE49-F238E27FC236}">
                <a16:creationId xmlns:a16="http://schemas.microsoft.com/office/drawing/2014/main" id="{F30D7980-9FA7-4911-88DE-FF261A4400DF}"/>
              </a:ext>
            </a:extLst>
          </p:cNvPr>
          <p:cNvSpPr txBox="1"/>
          <p:nvPr/>
        </p:nvSpPr>
        <p:spPr>
          <a:xfrm>
            <a:off x="8759447" y="342939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Animated Gifs</a:t>
            </a:r>
            <a:endParaRPr lang="en-US"/>
          </a:p>
        </p:txBody>
      </p:sp>
    </p:spTree>
    <p:extLst>
      <p:ext uri="{BB962C8B-B14F-4D97-AF65-F5344CB8AC3E}">
        <p14:creationId xmlns:p14="http://schemas.microsoft.com/office/powerpoint/2010/main" val="1506608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1925-0A77-4C35-82E5-70571FB2801A}"/>
              </a:ext>
            </a:extLst>
          </p:cNvPr>
          <p:cNvSpPr>
            <a:spLocks noGrp="1"/>
          </p:cNvSpPr>
          <p:nvPr>
            <p:ph type="title"/>
          </p:nvPr>
        </p:nvSpPr>
        <p:spPr/>
        <p:txBody>
          <a:bodyPr/>
          <a:lstStyle/>
          <a:p>
            <a:r>
              <a:rPr lang="en-US"/>
              <a:t>YouTube Videos </a:t>
            </a:r>
          </a:p>
        </p:txBody>
      </p:sp>
      <p:sp>
        <p:nvSpPr>
          <p:cNvPr id="3" name="Content Placeholder 2">
            <a:extLst>
              <a:ext uri="{FF2B5EF4-FFF2-40B4-BE49-F238E27FC236}">
                <a16:creationId xmlns:a16="http://schemas.microsoft.com/office/drawing/2014/main" id="{3B5A288A-1AD9-4085-8551-429FA139757B}"/>
              </a:ext>
            </a:extLst>
          </p:cNvPr>
          <p:cNvSpPr>
            <a:spLocks noGrp="1"/>
          </p:cNvSpPr>
          <p:nvPr>
            <p:ph sz="quarter" idx="13"/>
          </p:nvPr>
        </p:nvSpPr>
        <p:spPr/>
        <p:txBody>
          <a:bodyPr vert="horz" lIns="91440" tIns="45720" rIns="91440" bIns="45720" rtlCol="0" anchor="t">
            <a:normAutofit/>
          </a:bodyPr>
          <a:lstStyle/>
          <a:p>
            <a:r>
              <a:rPr lang="en-US" b="1">
                <a:cs typeface="Segoe UI"/>
              </a:rPr>
              <a:t>Issue: </a:t>
            </a:r>
            <a:r>
              <a:rPr lang="en-US">
                <a:ea typeface="+mn-lt"/>
                <a:cs typeface="+mn-lt"/>
              </a:rPr>
              <a:t>The HTML content contains videos without captions.</a:t>
            </a:r>
            <a:endParaRPr lang="en-US">
              <a:cs typeface="Segoe UI"/>
            </a:endParaRPr>
          </a:p>
        </p:txBody>
      </p:sp>
      <p:sp>
        <p:nvSpPr>
          <p:cNvPr id="4" name="TextBox 3">
            <a:extLst>
              <a:ext uri="{FF2B5EF4-FFF2-40B4-BE49-F238E27FC236}">
                <a16:creationId xmlns:a16="http://schemas.microsoft.com/office/drawing/2014/main" id="{6E4006E3-EA28-4660-972A-44311BCB97A4}"/>
              </a:ext>
            </a:extLst>
          </p:cNvPr>
          <p:cNvSpPr txBox="1"/>
          <p:nvPr/>
        </p:nvSpPr>
        <p:spPr>
          <a:xfrm>
            <a:off x="2197561" y="2323903"/>
            <a:ext cx="838121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Source Sans Pro"/>
                <a:ea typeface="Source Sans Pro"/>
              </a:rPr>
              <a:t>Ally checks YouTube videos for captions. </a:t>
            </a:r>
            <a:endParaRPr lang="en-US">
              <a:latin typeface="Segoe UI"/>
              <a:ea typeface="Source Sans Pro"/>
              <a:cs typeface="Segoe UI"/>
            </a:endParaRPr>
          </a:p>
          <a:p>
            <a:pPr marL="285750" indent="-285750">
              <a:buFont typeface="Arial"/>
              <a:buChar char="•"/>
            </a:pPr>
            <a:endParaRPr lang="en-US">
              <a:latin typeface="Source Sans Pro"/>
              <a:ea typeface="Source Sans Pro"/>
              <a:cs typeface="+mn-lt"/>
            </a:endParaRPr>
          </a:p>
          <a:p>
            <a:pPr marL="285750" indent="-285750">
              <a:buFont typeface="Arial"/>
              <a:buChar char="•"/>
            </a:pPr>
            <a:r>
              <a:rPr lang="en-US">
                <a:ea typeface="+mn-lt"/>
                <a:cs typeface="+mn-lt"/>
              </a:rPr>
              <a:t>Ally checks for both embedded YouTube videos and links to YouTube videos.</a:t>
            </a:r>
            <a:endParaRPr lang="en-US">
              <a:cs typeface="Segoe UI"/>
            </a:endParaRPr>
          </a:p>
          <a:p>
            <a:pPr marL="285750" indent="-285750">
              <a:buFont typeface="Arial"/>
              <a:buChar char="•"/>
            </a:pPr>
            <a:endParaRPr lang="en-US">
              <a:ea typeface="+mn-lt"/>
              <a:cs typeface="+mn-lt"/>
            </a:endParaRPr>
          </a:p>
          <a:p>
            <a:pPr marL="285750" indent="-285750">
              <a:buFont typeface="Arial"/>
              <a:buChar char="•"/>
            </a:pPr>
            <a:r>
              <a:rPr lang="en-US">
                <a:ea typeface="+mn-lt"/>
                <a:cs typeface="+mn-lt"/>
              </a:rPr>
              <a:t>Auto-generated YouTube captions are NOT considered to be valid captions</a:t>
            </a:r>
          </a:p>
        </p:txBody>
      </p:sp>
      <p:sp>
        <p:nvSpPr>
          <p:cNvPr id="5" name="TextBox 4">
            <a:extLst>
              <a:ext uri="{FF2B5EF4-FFF2-40B4-BE49-F238E27FC236}">
                <a16:creationId xmlns:a16="http://schemas.microsoft.com/office/drawing/2014/main" id="{417F5D38-E938-4558-ADDA-4EAD1A15DC4A}"/>
              </a:ext>
            </a:extLst>
          </p:cNvPr>
          <p:cNvSpPr txBox="1"/>
          <p:nvPr/>
        </p:nvSpPr>
        <p:spPr>
          <a:xfrm>
            <a:off x="3737353" y="583383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Segoe UI"/>
            </a:endParaRPr>
          </a:p>
        </p:txBody>
      </p:sp>
      <p:sp>
        <p:nvSpPr>
          <p:cNvPr id="6" name="TextBox 5">
            <a:extLst>
              <a:ext uri="{FF2B5EF4-FFF2-40B4-BE49-F238E27FC236}">
                <a16:creationId xmlns:a16="http://schemas.microsoft.com/office/drawing/2014/main" id="{05613839-8DE0-4002-978A-F34E2C749D63}"/>
              </a:ext>
            </a:extLst>
          </p:cNvPr>
          <p:cNvSpPr txBox="1"/>
          <p:nvPr/>
        </p:nvSpPr>
        <p:spPr>
          <a:xfrm>
            <a:off x="2372021" y="4369802"/>
            <a:ext cx="62570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Captioning your YourTube Videos</a:t>
            </a:r>
            <a:r>
              <a:rPr lang="en-US"/>
              <a:t> </a:t>
            </a:r>
          </a:p>
        </p:txBody>
      </p:sp>
    </p:spTree>
    <p:extLst>
      <p:ext uri="{BB962C8B-B14F-4D97-AF65-F5344CB8AC3E}">
        <p14:creationId xmlns:p14="http://schemas.microsoft.com/office/powerpoint/2010/main" val="941055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1925-0A77-4C35-82E5-70571FB2801A}"/>
              </a:ext>
            </a:extLst>
          </p:cNvPr>
          <p:cNvSpPr>
            <a:spLocks noGrp="1"/>
          </p:cNvSpPr>
          <p:nvPr>
            <p:ph type="title"/>
          </p:nvPr>
        </p:nvSpPr>
        <p:spPr/>
        <p:txBody>
          <a:bodyPr/>
          <a:lstStyle/>
          <a:p>
            <a:r>
              <a:rPr lang="en-US"/>
              <a:t>YouTube Videos </a:t>
            </a:r>
          </a:p>
        </p:txBody>
      </p:sp>
      <p:sp>
        <p:nvSpPr>
          <p:cNvPr id="3" name="Content Placeholder 2">
            <a:extLst>
              <a:ext uri="{FF2B5EF4-FFF2-40B4-BE49-F238E27FC236}">
                <a16:creationId xmlns:a16="http://schemas.microsoft.com/office/drawing/2014/main" id="{3B5A288A-1AD9-4085-8551-429FA139757B}"/>
              </a:ext>
            </a:extLst>
          </p:cNvPr>
          <p:cNvSpPr>
            <a:spLocks noGrp="1"/>
          </p:cNvSpPr>
          <p:nvPr>
            <p:ph sz="quarter" idx="13"/>
          </p:nvPr>
        </p:nvSpPr>
        <p:spPr/>
        <p:txBody>
          <a:bodyPr vert="horz" lIns="91440" tIns="45720" rIns="91440" bIns="45720" rtlCol="0" anchor="t">
            <a:normAutofit/>
          </a:bodyPr>
          <a:lstStyle/>
          <a:p>
            <a:r>
              <a:rPr lang="en-US" b="1">
                <a:cs typeface="Segoe UI"/>
              </a:rPr>
              <a:t>Issue: </a:t>
            </a:r>
            <a:r>
              <a:rPr lang="en-US">
                <a:ea typeface="+mn-lt"/>
                <a:cs typeface="+mn-lt"/>
              </a:rPr>
              <a:t>The HTML content contains videos without captions.</a:t>
            </a:r>
            <a:endParaRPr lang="en-US">
              <a:cs typeface="Segoe UI"/>
            </a:endParaRPr>
          </a:p>
        </p:txBody>
      </p:sp>
      <p:sp>
        <p:nvSpPr>
          <p:cNvPr id="4" name="TextBox 3">
            <a:extLst>
              <a:ext uri="{FF2B5EF4-FFF2-40B4-BE49-F238E27FC236}">
                <a16:creationId xmlns:a16="http://schemas.microsoft.com/office/drawing/2014/main" id="{6E4006E3-EA28-4660-972A-44311BCB97A4}"/>
              </a:ext>
            </a:extLst>
          </p:cNvPr>
          <p:cNvSpPr txBox="1"/>
          <p:nvPr/>
        </p:nvSpPr>
        <p:spPr>
          <a:xfrm>
            <a:off x="2868753" y="2252836"/>
            <a:ext cx="83812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How to Contribute Subtitles to Someone Else's YouTube Video</a:t>
            </a:r>
            <a:endParaRPr lang="en-US"/>
          </a:p>
          <a:p>
            <a:endParaRPr lang="en-US">
              <a:latin typeface="Source Sans Pro"/>
              <a:ea typeface="Source Sans Pro"/>
              <a:cs typeface="+mn-lt"/>
            </a:endParaRPr>
          </a:p>
        </p:txBody>
      </p:sp>
      <p:sp>
        <p:nvSpPr>
          <p:cNvPr id="5" name="TextBox 4">
            <a:extLst>
              <a:ext uri="{FF2B5EF4-FFF2-40B4-BE49-F238E27FC236}">
                <a16:creationId xmlns:a16="http://schemas.microsoft.com/office/drawing/2014/main" id="{417F5D38-E938-4558-ADDA-4EAD1A15DC4A}"/>
              </a:ext>
            </a:extLst>
          </p:cNvPr>
          <p:cNvSpPr txBox="1"/>
          <p:nvPr/>
        </p:nvSpPr>
        <p:spPr>
          <a:xfrm>
            <a:off x="3737353" y="583383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Segoe UI"/>
            </a:endParaRPr>
          </a:p>
        </p:txBody>
      </p:sp>
      <p:sp>
        <p:nvSpPr>
          <p:cNvPr id="6" name="TextBox 5">
            <a:extLst>
              <a:ext uri="{FF2B5EF4-FFF2-40B4-BE49-F238E27FC236}">
                <a16:creationId xmlns:a16="http://schemas.microsoft.com/office/drawing/2014/main" id="{05613839-8DE0-4002-978A-F34E2C749D63}"/>
              </a:ext>
            </a:extLst>
          </p:cNvPr>
          <p:cNvSpPr txBox="1"/>
          <p:nvPr/>
        </p:nvSpPr>
        <p:spPr>
          <a:xfrm>
            <a:off x="2372021" y="4369802"/>
            <a:ext cx="62570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pic>
        <p:nvPicPr>
          <p:cNvPr id="7" name="Picture 7" descr="A screenshot of a cell phone&#10;&#10;Description generated with very high confidence">
            <a:extLst>
              <a:ext uri="{FF2B5EF4-FFF2-40B4-BE49-F238E27FC236}">
                <a16:creationId xmlns:a16="http://schemas.microsoft.com/office/drawing/2014/main" id="{1341C95D-272B-4768-A0DC-47C2CDC91228}"/>
              </a:ext>
            </a:extLst>
          </p:cNvPr>
          <p:cNvPicPr>
            <a:picLocks noChangeAspect="1"/>
          </p:cNvPicPr>
          <p:nvPr/>
        </p:nvPicPr>
        <p:blipFill>
          <a:blip r:embed="rId3"/>
          <a:stretch>
            <a:fillRect/>
          </a:stretch>
        </p:blipFill>
        <p:spPr>
          <a:xfrm>
            <a:off x="2371281" y="2935120"/>
            <a:ext cx="5621427" cy="3648838"/>
          </a:xfrm>
          <a:prstGeom prst="rect">
            <a:avLst/>
          </a:prstGeom>
        </p:spPr>
      </p:pic>
      <p:pic>
        <p:nvPicPr>
          <p:cNvPr id="9" name="Picture 9" descr="A screenshot of a cell phone&#10;&#10;Description generated with high confidence">
            <a:extLst>
              <a:ext uri="{FF2B5EF4-FFF2-40B4-BE49-F238E27FC236}">
                <a16:creationId xmlns:a16="http://schemas.microsoft.com/office/drawing/2014/main" id="{1160CC56-E6D9-44C8-8F61-967F85F20523}"/>
              </a:ext>
            </a:extLst>
          </p:cNvPr>
          <p:cNvPicPr>
            <a:picLocks noChangeAspect="1"/>
          </p:cNvPicPr>
          <p:nvPr/>
        </p:nvPicPr>
        <p:blipFill>
          <a:blip r:embed="rId4"/>
          <a:stretch>
            <a:fillRect/>
          </a:stretch>
        </p:blipFill>
        <p:spPr>
          <a:xfrm>
            <a:off x="8351562" y="3804264"/>
            <a:ext cx="2743200" cy="1707502"/>
          </a:xfrm>
          <a:prstGeom prst="rect">
            <a:avLst/>
          </a:prstGeom>
        </p:spPr>
      </p:pic>
      <p:pic>
        <p:nvPicPr>
          <p:cNvPr id="11" name="Picture 11" descr="A close up of a logo&#10;&#10;Description generated with very high confidence">
            <a:extLst>
              <a:ext uri="{FF2B5EF4-FFF2-40B4-BE49-F238E27FC236}">
                <a16:creationId xmlns:a16="http://schemas.microsoft.com/office/drawing/2014/main" id="{D20C4ED1-1907-4952-BB7E-72C3DC777753}"/>
              </a:ext>
            </a:extLst>
          </p:cNvPr>
          <p:cNvPicPr>
            <a:picLocks noChangeAspect="1"/>
          </p:cNvPicPr>
          <p:nvPr/>
        </p:nvPicPr>
        <p:blipFill>
          <a:blip r:embed="rId5"/>
          <a:stretch>
            <a:fillRect/>
          </a:stretch>
        </p:blipFill>
        <p:spPr>
          <a:xfrm>
            <a:off x="6852942" y="4696195"/>
            <a:ext cx="997163" cy="864998"/>
          </a:xfrm>
          <a:prstGeom prst="rect">
            <a:avLst/>
          </a:prstGeom>
        </p:spPr>
      </p:pic>
    </p:spTree>
    <p:extLst>
      <p:ext uri="{BB962C8B-B14F-4D97-AF65-F5344CB8AC3E}">
        <p14:creationId xmlns:p14="http://schemas.microsoft.com/office/powerpoint/2010/main" val="1781370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A2FE-1F81-4F37-927B-64DB47A8CB03}"/>
              </a:ext>
            </a:extLst>
          </p:cNvPr>
          <p:cNvSpPr>
            <a:spLocks noGrp="1"/>
          </p:cNvSpPr>
          <p:nvPr>
            <p:ph type="title"/>
          </p:nvPr>
        </p:nvSpPr>
        <p:spPr>
          <a:xfrm>
            <a:off x="521208" y="448056"/>
            <a:ext cx="11311128" cy="640080"/>
          </a:xfrm>
        </p:spPr>
        <p:txBody>
          <a:bodyPr/>
          <a:lstStyle/>
          <a:p>
            <a:r>
              <a:rPr lang="en-US"/>
              <a:t>Document Issues</a:t>
            </a:r>
          </a:p>
        </p:txBody>
      </p:sp>
      <p:pic>
        <p:nvPicPr>
          <p:cNvPr id="4" name="Picture 4" descr="A screenshot of Ally report">
            <a:extLst>
              <a:ext uri="{FF2B5EF4-FFF2-40B4-BE49-F238E27FC236}">
                <a16:creationId xmlns:a16="http://schemas.microsoft.com/office/drawing/2014/main" id="{B040999A-8864-4830-805E-07CD4A061799}"/>
              </a:ext>
            </a:extLst>
          </p:cNvPr>
          <p:cNvPicPr>
            <a:picLocks noGrp="1" noChangeAspect="1"/>
          </p:cNvPicPr>
          <p:nvPr>
            <p:ph sz="quarter" idx="13"/>
          </p:nvPr>
        </p:nvPicPr>
        <p:blipFill rotWithShape="1">
          <a:blip r:embed="rId3"/>
          <a:srcRect r="16448" b="-578"/>
          <a:stretch/>
        </p:blipFill>
        <p:spPr>
          <a:xfrm>
            <a:off x="7128119" y="1540926"/>
            <a:ext cx="4245548" cy="3863872"/>
          </a:xfrm>
          <a:prstGeom prst="rect">
            <a:avLst/>
          </a:prstGeom>
        </p:spPr>
      </p:pic>
      <p:pic>
        <p:nvPicPr>
          <p:cNvPr id="8" name="Picture 8" descr="A screenshot of Ally report">
            <a:extLst>
              <a:ext uri="{FF2B5EF4-FFF2-40B4-BE49-F238E27FC236}">
                <a16:creationId xmlns:a16="http://schemas.microsoft.com/office/drawing/2014/main" id="{3AB29A9C-D8FB-4AD1-AAF2-D960AAD11711}"/>
              </a:ext>
            </a:extLst>
          </p:cNvPr>
          <p:cNvPicPr>
            <a:picLocks noChangeAspect="1"/>
          </p:cNvPicPr>
          <p:nvPr/>
        </p:nvPicPr>
        <p:blipFill>
          <a:blip r:embed="rId4"/>
          <a:stretch>
            <a:fillRect/>
          </a:stretch>
        </p:blipFill>
        <p:spPr>
          <a:xfrm>
            <a:off x="1802168" y="1540769"/>
            <a:ext cx="4970015" cy="3813453"/>
          </a:xfrm>
          <a:prstGeom prst="rect">
            <a:avLst/>
          </a:prstGeom>
        </p:spPr>
      </p:pic>
      <p:sp>
        <p:nvSpPr>
          <p:cNvPr id="11" name="Oval 10">
            <a:extLst>
              <a:ext uri="{FF2B5EF4-FFF2-40B4-BE49-F238E27FC236}">
                <a16:creationId xmlns:a16="http://schemas.microsoft.com/office/drawing/2014/main" id="{178F1C6C-1AFC-4B02-8C8A-C58EC7474A58}"/>
              </a:ext>
            </a:extLst>
          </p:cNvPr>
          <p:cNvSpPr/>
          <p:nvPr/>
        </p:nvSpPr>
        <p:spPr>
          <a:xfrm>
            <a:off x="2946128" y="4470610"/>
            <a:ext cx="1390834" cy="443884"/>
          </a:xfrm>
          <a:prstGeom prst="ellipse">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8DE2415-CC8C-4D91-B315-C6E2F026F361}"/>
              </a:ext>
            </a:extLst>
          </p:cNvPr>
          <p:cNvSpPr/>
          <p:nvPr/>
        </p:nvSpPr>
        <p:spPr>
          <a:xfrm>
            <a:off x="8452374" y="2855742"/>
            <a:ext cx="1390834" cy="443884"/>
          </a:xfrm>
          <a:prstGeom prst="ellipse">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0886A0B-9C55-4407-82F5-0BDD6D7BC0CC}"/>
              </a:ext>
            </a:extLst>
          </p:cNvPr>
          <p:cNvSpPr/>
          <p:nvPr/>
        </p:nvSpPr>
        <p:spPr>
          <a:xfrm>
            <a:off x="2938507" y="5021061"/>
            <a:ext cx="2101048" cy="3994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DC9A02E-2763-4C1B-8613-4851C9B5FC56}"/>
              </a:ext>
            </a:extLst>
          </p:cNvPr>
          <p:cNvSpPr/>
          <p:nvPr/>
        </p:nvSpPr>
        <p:spPr>
          <a:xfrm>
            <a:off x="8450061" y="3852168"/>
            <a:ext cx="2234213" cy="4734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40EFF25-246D-4749-9A4E-A6F5FF858F41}"/>
              </a:ext>
            </a:extLst>
          </p:cNvPr>
          <p:cNvSpPr/>
          <p:nvPr/>
        </p:nvSpPr>
        <p:spPr>
          <a:xfrm>
            <a:off x="8455588" y="3382773"/>
            <a:ext cx="2376063" cy="4216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C159B1-4B7A-4C33-B17D-820F7FA5A76B}"/>
              </a:ext>
            </a:extLst>
          </p:cNvPr>
          <p:cNvSpPr/>
          <p:nvPr/>
        </p:nvSpPr>
        <p:spPr>
          <a:xfrm>
            <a:off x="2948217" y="3995043"/>
            <a:ext cx="2086252" cy="429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6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P spid="9" grpId="0" animBg="1"/>
      <p:bldP spid="5"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How to Fix PDF files </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p>
        </p:txBody>
      </p:sp>
      <p:graphicFrame>
        <p:nvGraphicFramePr>
          <p:cNvPr id="4" name="Table 4">
            <a:extLst>
              <a:ext uri="{FF2B5EF4-FFF2-40B4-BE49-F238E27FC236}">
                <a16:creationId xmlns:a16="http://schemas.microsoft.com/office/drawing/2014/main" id="{6A8FFB13-7556-4B68-A427-A27D9F9A67FA}"/>
              </a:ext>
            </a:extLst>
          </p:cNvPr>
          <p:cNvGraphicFramePr>
            <a:graphicFrameLocks noGrp="1"/>
          </p:cNvGraphicFramePr>
          <p:nvPr>
            <p:extLst>
              <p:ext uri="{D42A27DB-BD31-4B8C-83A1-F6EECF244321}">
                <p14:modId xmlns:p14="http://schemas.microsoft.com/office/powerpoint/2010/main" val="932912362"/>
              </p:ext>
            </p:extLst>
          </p:nvPr>
        </p:nvGraphicFramePr>
        <p:xfrm>
          <a:off x="1634970" y="1176291"/>
          <a:ext cx="9278311" cy="6299233"/>
        </p:xfrm>
        <a:graphic>
          <a:graphicData uri="http://schemas.openxmlformats.org/drawingml/2006/table">
            <a:tbl>
              <a:tblPr firstRow="1" bandRow="1">
                <a:tableStyleId>{0E3FDE45-AF77-4B5C-9715-49D594BDF05E}</a:tableStyleId>
              </a:tblPr>
              <a:tblGrid>
                <a:gridCol w="4735064">
                  <a:extLst>
                    <a:ext uri="{9D8B030D-6E8A-4147-A177-3AD203B41FA5}">
                      <a16:colId xmlns:a16="http://schemas.microsoft.com/office/drawing/2014/main" val="1336253298"/>
                    </a:ext>
                  </a:extLst>
                </a:gridCol>
                <a:gridCol w="4543247">
                  <a:extLst>
                    <a:ext uri="{9D8B030D-6E8A-4147-A177-3AD203B41FA5}">
                      <a16:colId xmlns:a16="http://schemas.microsoft.com/office/drawing/2014/main" val="382099360"/>
                    </a:ext>
                  </a:extLst>
                </a:gridCol>
              </a:tblGrid>
              <a:tr h="363075">
                <a:tc>
                  <a:txBody>
                    <a:bodyPr/>
                    <a:lstStyle/>
                    <a:p>
                      <a:r>
                        <a:rPr lang="en-US"/>
                        <a:t>Common Accessibility Issues in PDF</a:t>
                      </a:r>
                    </a:p>
                  </a:txBody>
                  <a:tcPr/>
                </a:tc>
                <a:tc>
                  <a:txBody>
                    <a:bodyPr/>
                    <a:lstStyle/>
                    <a:p>
                      <a:r>
                        <a:rPr lang="en-US"/>
                        <a:t>Suggested Solutions/Software</a:t>
                      </a:r>
                    </a:p>
                  </a:txBody>
                  <a:tcPr/>
                </a:tc>
                <a:extLst>
                  <a:ext uri="{0D108BD9-81ED-4DB2-BD59-A6C34878D82A}">
                    <a16:rowId xmlns:a16="http://schemas.microsoft.com/office/drawing/2014/main" val="4289512260"/>
                  </a:ext>
                </a:extLst>
              </a:tr>
              <a:tr h="363075">
                <a:tc>
                  <a:txBody>
                    <a:bodyPr/>
                    <a:lstStyle/>
                    <a:p>
                      <a:pPr lvl="0"/>
                      <a:r>
                        <a:rPr lang="en-US"/>
                        <a:t>1. Scanned PDF not OCRed</a:t>
                      </a:r>
                    </a:p>
                  </a:txBody>
                  <a:tcPr/>
                </a:tc>
                <a:tc>
                  <a:txBody>
                    <a:bodyPr/>
                    <a:lstStyle/>
                    <a:p>
                      <a:pPr lvl="1"/>
                      <a:r>
                        <a:rPr lang="en-US">
                          <a:hlinkClick r:id="rId3"/>
                        </a:rPr>
                        <a:t>Adobe Acrobat – Edit PDF Tool</a:t>
                      </a:r>
                      <a:endParaRPr lang="en-US"/>
                    </a:p>
                  </a:txBody>
                  <a:tcPr/>
                </a:tc>
                <a:extLst>
                  <a:ext uri="{0D108BD9-81ED-4DB2-BD59-A6C34878D82A}">
                    <a16:rowId xmlns:a16="http://schemas.microsoft.com/office/drawing/2014/main" val="2641696218"/>
                  </a:ext>
                </a:extLst>
              </a:tr>
              <a:tr h="1410413">
                <a:tc>
                  <a:txBody>
                    <a:bodyPr/>
                    <a:lstStyle/>
                    <a:p>
                      <a:pPr lvl="0"/>
                      <a:r>
                        <a:rPr lang="en-US"/>
                        <a:t>2. Untagged document,</a:t>
                      </a:r>
                    </a:p>
                    <a:p>
                      <a:pPr lvl="0">
                        <a:buNone/>
                      </a:pPr>
                      <a:r>
                        <a:rPr lang="en-US"/>
                        <a:t>or missing headings/titles.</a:t>
                      </a:r>
                    </a:p>
                  </a:txBody>
                  <a:tcPr/>
                </a:tc>
                <a:tc rowSpan="3">
                  <a:txBody>
                    <a:bodyPr/>
                    <a:lstStyle/>
                    <a:p>
                      <a:pPr lvl="1">
                        <a:buNone/>
                      </a:pPr>
                      <a:endParaRPr lang="en-US"/>
                    </a:p>
                  </a:txBody>
                  <a:tcPr/>
                </a:tc>
                <a:extLst>
                  <a:ext uri="{0D108BD9-81ED-4DB2-BD59-A6C34878D82A}">
                    <a16:rowId xmlns:a16="http://schemas.microsoft.com/office/drawing/2014/main" val="3920647417"/>
                  </a:ext>
                </a:extLst>
              </a:tr>
              <a:tr h="858174">
                <a:tc>
                  <a:txBody>
                    <a:bodyPr/>
                    <a:lstStyle/>
                    <a:p>
                      <a:pPr lvl="0"/>
                      <a:r>
                        <a:rPr lang="en-US"/>
                        <a:t>3. Missing Alternate Text</a:t>
                      </a:r>
                    </a:p>
                  </a:txBody>
                  <a:tcPr/>
                </a:tc>
                <a:tc vMerge="1">
                  <a:txBody>
                    <a:bodyPr/>
                    <a:lstStyle/>
                    <a:p>
                      <a:endParaRPr lang="en-US"/>
                    </a:p>
                  </a:txBody>
                  <a:tcPr/>
                </a:tc>
                <a:extLst>
                  <a:ext uri="{0D108BD9-81ED-4DB2-BD59-A6C34878D82A}">
                    <a16:rowId xmlns:a16="http://schemas.microsoft.com/office/drawing/2014/main" val="2803760929"/>
                  </a:ext>
                </a:extLst>
              </a:tr>
              <a:tr h="1579756">
                <a:tc>
                  <a:txBody>
                    <a:bodyPr/>
                    <a:lstStyle/>
                    <a:p>
                      <a:pPr lvl="0" algn="l">
                        <a:lnSpc>
                          <a:spcPct val="100000"/>
                        </a:lnSpc>
                        <a:spcBef>
                          <a:spcPts val="0"/>
                        </a:spcBef>
                        <a:spcAft>
                          <a:spcPts val="0"/>
                        </a:spcAft>
                        <a:buNone/>
                      </a:pPr>
                      <a:r>
                        <a:rPr lang="en-US" sz="1800" b="0" i="0" u="none" strike="noStrike" noProof="0">
                          <a:latin typeface="Segoe UI"/>
                        </a:rPr>
                        <a:t>4. Unclear reading order</a:t>
                      </a:r>
                    </a:p>
                    <a:p>
                      <a:pPr lvl="0">
                        <a:buNone/>
                      </a:pPr>
                      <a:endParaRPr lang="en-US"/>
                    </a:p>
                    <a:p>
                      <a:pPr lvl="0" algn="l">
                        <a:lnSpc>
                          <a:spcPct val="100000"/>
                        </a:lnSpc>
                        <a:spcBef>
                          <a:spcPts val="0"/>
                        </a:spcBef>
                        <a:spcAft>
                          <a:spcPts val="0"/>
                        </a:spcAft>
                        <a:buNone/>
                      </a:pPr>
                      <a:endParaRPr lang="en-US" sz="1800" b="0" i="0" u="none" strike="noStrike" noProof="0"/>
                    </a:p>
                    <a:p>
                      <a:pPr lvl="0" algn="l">
                        <a:lnSpc>
                          <a:spcPct val="100000"/>
                        </a:lnSpc>
                        <a:spcBef>
                          <a:spcPts val="0"/>
                        </a:spcBef>
                        <a:spcAft>
                          <a:spcPts val="0"/>
                        </a:spcAft>
                        <a:buNone/>
                      </a:pPr>
                      <a:endParaRPr lang="en-US" sz="1800" b="0" i="0" u="none" strike="noStrike" noProof="0">
                        <a:latin typeface="Segoe UI"/>
                      </a:endParaRPr>
                    </a:p>
                    <a:p>
                      <a:pPr lvl="0" algn="l">
                        <a:lnSpc>
                          <a:spcPct val="100000"/>
                        </a:lnSpc>
                        <a:spcBef>
                          <a:spcPts val="0"/>
                        </a:spcBef>
                        <a:spcAft>
                          <a:spcPts val="0"/>
                        </a:spcAft>
                        <a:buNone/>
                      </a:pPr>
                      <a:endParaRPr lang="en-US" sz="1800" b="0" i="0" u="none" strike="noStrike" noProof="0">
                        <a:solidFill>
                          <a:srgbClr val="C00000"/>
                        </a:solidFill>
                        <a:latin typeface="Segoe UI"/>
                      </a:endParaRPr>
                    </a:p>
                  </a:txBody>
                  <a:tcPr/>
                </a:tc>
                <a:tc vMerge="1">
                  <a:txBody>
                    <a:bodyPr/>
                    <a:lstStyle/>
                    <a:p>
                      <a:endParaRPr lang="en-US"/>
                    </a:p>
                  </a:txBody>
                  <a:tcPr/>
                </a:tc>
                <a:extLst>
                  <a:ext uri="{0D108BD9-81ED-4DB2-BD59-A6C34878D82A}">
                    <a16:rowId xmlns:a16="http://schemas.microsoft.com/office/drawing/2014/main" val="1216483560"/>
                  </a:ext>
                </a:extLst>
              </a:tr>
              <a:tr h="1145087">
                <a:tc>
                  <a:txBody>
                    <a:bodyPr/>
                    <a:lstStyle/>
                    <a:p>
                      <a:pPr lvl="0" algn="l">
                        <a:lnSpc>
                          <a:spcPct val="100000"/>
                        </a:lnSpc>
                        <a:spcBef>
                          <a:spcPts val="0"/>
                        </a:spcBef>
                        <a:spcAft>
                          <a:spcPts val="0"/>
                        </a:spcAft>
                        <a:buNone/>
                      </a:pPr>
                      <a:r>
                        <a:rPr lang="en-US" sz="1800" b="0" i="0" u="none" strike="noStrike" noProof="0">
                          <a:solidFill>
                            <a:schemeClr val="tx1"/>
                          </a:solidFill>
                          <a:latin typeface="Segoe UI"/>
                        </a:rPr>
                        <a:t>5. No language set</a:t>
                      </a:r>
                    </a:p>
                  </a:txBody>
                  <a:tcPr/>
                </a:tc>
                <a:tc>
                  <a:txBody>
                    <a:bodyPr/>
                    <a:lstStyle/>
                    <a:p>
                      <a:pPr lvl="1">
                        <a:buNone/>
                      </a:pPr>
                      <a:r>
                        <a:rPr lang="en-US">
                          <a:hlinkClick r:id="rId4"/>
                        </a:rPr>
                        <a:t>In Adobe Acrobat, Select</a:t>
                      </a:r>
                      <a:endParaRPr lang="en-US"/>
                    </a:p>
                    <a:p>
                      <a:pPr lvl="1">
                        <a:buNone/>
                      </a:pPr>
                      <a:r>
                        <a:rPr lang="en-US" i="1">
                          <a:hlinkClick r:id="rId4"/>
                        </a:rPr>
                        <a:t>File -&gt; Properties -&gt; Advanced</a:t>
                      </a:r>
                    </a:p>
                    <a:p>
                      <a:pPr lvl="1">
                        <a:buNone/>
                      </a:pPr>
                      <a:r>
                        <a:rPr lang="en-US" i="1">
                          <a:hlinkClick r:id="rId4"/>
                        </a:rPr>
                        <a:t>-&gt; Reading Options -&gt; Language</a:t>
                      </a:r>
                    </a:p>
                    <a:p>
                      <a:pPr lvl="1">
                        <a:buNone/>
                      </a:pPr>
                      <a:endParaRPr lang="en-US"/>
                    </a:p>
                  </a:txBody>
                  <a:tcPr/>
                </a:tc>
                <a:extLst>
                  <a:ext uri="{0D108BD9-81ED-4DB2-BD59-A6C34878D82A}">
                    <a16:rowId xmlns:a16="http://schemas.microsoft.com/office/drawing/2014/main" val="2437317844"/>
                  </a:ext>
                </a:extLst>
              </a:tr>
              <a:tr h="530650">
                <a:tc>
                  <a:txBody>
                    <a:bodyPr/>
                    <a:lstStyle/>
                    <a:p>
                      <a:pPr lvl="0" algn="l">
                        <a:lnSpc>
                          <a:spcPct val="100000"/>
                        </a:lnSpc>
                        <a:spcBef>
                          <a:spcPts val="0"/>
                        </a:spcBef>
                        <a:spcAft>
                          <a:spcPts val="0"/>
                        </a:spcAft>
                        <a:buNone/>
                      </a:pPr>
                      <a:endParaRPr lang="en-US" sz="1800" b="0" i="0" u="none" strike="noStrike" noProof="0">
                        <a:solidFill>
                          <a:schemeClr val="tx1"/>
                        </a:solidFill>
                        <a:latin typeface="Segoe UI"/>
                      </a:endParaRPr>
                    </a:p>
                  </a:txBody>
                  <a:tcPr/>
                </a:tc>
                <a:tc>
                  <a:txBody>
                    <a:bodyPr/>
                    <a:lstStyle/>
                    <a:p>
                      <a:pPr lvl="1">
                        <a:buNone/>
                      </a:pPr>
                      <a:endParaRPr lang="en-US"/>
                    </a:p>
                  </a:txBody>
                  <a:tcPr/>
                </a:tc>
                <a:extLst>
                  <a:ext uri="{0D108BD9-81ED-4DB2-BD59-A6C34878D82A}">
                    <a16:rowId xmlns:a16="http://schemas.microsoft.com/office/drawing/2014/main" val="373266542"/>
                  </a:ext>
                </a:extLst>
              </a:tr>
            </a:tbl>
          </a:graphicData>
        </a:graphic>
      </p:graphicFrame>
      <p:pic>
        <p:nvPicPr>
          <p:cNvPr id="6" name="Picture 6" descr="A screenshot of Accessibility tool in Acrobat">
            <a:extLst>
              <a:ext uri="{FF2B5EF4-FFF2-40B4-BE49-F238E27FC236}">
                <a16:creationId xmlns:a16="http://schemas.microsoft.com/office/drawing/2014/main" id="{328CF992-D20F-4814-AB53-C600BA28BDC5}"/>
              </a:ext>
            </a:extLst>
          </p:cNvPr>
          <p:cNvPicPr>
            <a:picLocks noChangeAspect="1"/>
          </p:cNvPicPr>
          <p:nvPr/>
        </p:nvPicPr>
        <p:blipFill>
          <a:blip r:embed="rId5"/>
          <a:stretch>
            <a:fillRect/>
          </a:stretch>
        </p:blipFill>
        <p:spPr>
          <a:xfrm>
            <a:off x="7344591" y="2042356"/>
            <a:ext cx="2343702" cy="3588658"/>
          </a:xfrm>
          <a:prstGeom prst="rect">
            <a:avLst/>
          </a:prstGeom>
        </p:spPr>
      </p:pic>
      <p:cxnSp>
        <p:nvCxnSpPr>
          <p:cNvPr id="35" name="Straight Arrow Connector 34">
            <a:extLst>
              <a:ext uri="{FF2B5EF4-FFF2-40B4-BE49-F238E27FC236}">
                <a16:creationId xmlns:a16="http://schemas.microsoft.com/office/drawing/2014/main" id="{F57C8DD2-A9E7-475B-ABBA-EA428F057439}"/>
              </a:ext>
            </a:extLst>
          </p:cNvPr>
          <p:cNvCxnSpPr/>
          <p:nvPr/>
        </p:nvCxnSpPr>
        <p:spPr>
          <a:xfrm>
            <a:off x="4695373" y="2215260"/>
            <a:ext cx="2574468" cy="7257"/>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6" name="Straight Arrow Connector 35">
            <a:extLst>
              <a:ext uri="{FF2B5EF4-FFF2-40B4-BE49-F238E27FC236}">
                <a16:creationId xmlns:a16="http://schemas.microsoft.com/office/drawing/2014/main" id="{186FA42C-0011-4619-BA4A-3B6D50AF3DE6}"/>
              </a:ext>
            </a:extLst>
          </p:cNvPr>
          <p:cNvCxnSpPr>
            <a:cxnSpLocks/>
          </p:cNvCxnSpPr>
          <p:nvPr/>
        </p:nvCxnSpPr>
        <p:spPr>
          <a:xfrm>
            <a:off x="6429687" y="3833761"/>
            <a:ext cx="1032326" cy="7257"/>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0E7709D9-4738-4106-BD84-CFC1018EB8B2}"/>
              </a:ext>
            </a:extLst>
          </p:cNvPr>
          <p:cNvCxnSpPr>
            <a:cxnSpLocks/>
          </p:cNvCxnSpPr>
          <p:nvPr/>
        </p:nvCxnSpPr>
        <p:spPr>
          <a:xfrm flipV="1">
            <a:off x="4650983" y="4395078"/>
            <a:ext cx="2574468" cy="10886"/>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392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ea typeface="Cambria"/>
              </a:rPr>
              <a:t>PDF Design</a:t>
            </a:r>
          </a:p>
        </p:txBody>
      </p:sp>
      <p:sp>
        <p:nvSpPr>
          <p:cNvPr id="2" name="Content Placeholder 1"/>
          <p:cNvSpPr>
            <a:spLocks noGrp="1"/>
          </p:cNvSpPr>
          <p:nvPr>
            <p:ph sz="half" idx="4294967295"/>
          </p:nvPr>
        </p:nvSpPr>
        <p:spPr>
          <a:xfrm>
            <a:off x="1755648" y="1294726"/>
            <a:ext cx="10074908" cy="5319545"/>
          </a:xfrm>
        </p:spPr>
        <p:txBody>
          <a:bodyPr vert="horz" lIns="91440" tIns="45720" rIns="91440" bIns="45720" rtlCol="0" anchor="t">
            <a:noAutofit/>
          </a:bodyPr>
          <a:lstStyle/>
          <a:p>
            <a:r>
              <a:rPr lang="en-US" sz="2000">
                <a:ea typeface="+mn-lt"/>
                <a:cs typeface="+mn-lt"/>
              </a:rPr>
              <a:t>Before creating a PDF file, keep these in mind:</a:t>
            </a:r>
            <a:endParaRPr lang="en-US" sz="2000">
              <a:cs typeface="Segoe UI"/>
            </a:endParaRPr>
          </a:p>
          <a:p>
            <a:pPr marL="285750" indent="-285750">
              <a:buFont typeface="Arial"/>
              <a:buChar char="•"/>
            </a:pPr>
            <a:r>
              <a:rPr lang="en-US" sz="2000">
                <a:ea typeface="+mn-lt"/>
                <a:cs typeface="+mn-lt"/>
              </a:rPr>
              <a:t>Selecting an authoring application</a:t>
            </a:r>
            <a:endParaRPr lang="en-US" sz="2000">
              <a:cs typeface="Segoe UI"/>
            </a:endParaRPr>
          </a:p>
          <a:p>
            <a:pPr marL="285750" indent="-285750">
              <a:buFont typeface="Arial"/>
              <a:buChar char="•"/>
            </a:pPr>
            <a:r>
              <a:rPr lang="en-US" sz="2000">
                <a:ea typeface="+mn-lt"/>
                <a:cs typeface="+mn-lt"/>
              </a:rPr>
              <a:t>Planning the document structure</a:t>
            </a:r>
            <a:endParaRPr lang="en-US" sz="2000">
              <a:cs typeface="Segoe UI"/>
            </a:endParaRPr>
          </a:p>
          <a:p>
            <a:pPr marL="285750" indent="-285750">
              <a:buFont typeface="Arial"/>
              <a:buChar char="•"/>
            </a:pPr>
            <a:r>
              <a:rPr lang="en-US" sz="2000">
                <a:ea typeface="+mn-lt"/>
                <a:cs typeface="+mn-lt"/>
              </a:rPr>
              <a:t>Defining the names and purpose of all the images and figures</a:t>
            </a:r>
            <a:endParaRPr lang="en-US" sz="2000">
              <a:cs typeface="Segoe UI"/>
            </a:endParaRPr>
          </a:p>
          <a:p>
            <a:r>
              <a:rPr lang="en-US" sz="2000">
                <a:ea typeface="+mn-lt"/>
                <a:cs typeface="+mn-lt"/>
              </a:rPr>
              <a:t>  </a:t>
            </a:r>
            <a:endParaRPr lang="en-US" sz="2000">
              <a:cs typeface="Segoe UI"/>
            </a:endParaRPr>
          </a:p>
          <a:p>
            <a:r>
              <a:rPr lang="en-US" sz="2000">
                <a:ea typeface="+mn-lt"/>
                <a:cs typeface="+mn-lt"/>
              </a:rPr>
              <a:t>After a PDF is completed: </a:t>
            </a:r>
            <a:endParaRPr lang="en-US" sz="2000">
              <a:cs typeface="Segoe UI"/>
            </a:endParaRPr>
          </a:p>
          <a:p>
            <a:pPr marL="285750" indent="-285750">
              <a:buFont typeface="Arial"/>
              <a:buChar char="•"/>
            </a:pPr>
            <a:r>
              <a:rPr lang="en-US" sz="2000">
                <a:ea typeface="+mn-lt"/>
                <a:cs typeface="+mn-lt"/>
              </a:rPr>
              <a:t>Running a Full Check</a:t>
            </a:r>
            <a:endParaRPr lang="en-US" sz="2000">
              <a:cs typeface="Segoe UI"/>
            </a:endParaRPr>
          </a:p>
          <a:p>
            <a:pPr marL="285750" indent="-285750">
              <a:buFont typeface="Arial"/>
              <a:buChar char="•"/>
            </a:pPr>
            <a:r>
              <a:rPr lang="en-US" sz="2000">
                <a:ea typeface="+mn-lt"/>
                <a:cs typeface="+mn-lt"/>
              </a:rPr>
              <a:t>Reviewing Accessibility Report</a:t>
            </a:r>
            <a:endParaRPr lang="en-US" sz="2000">
              <a:cs typeface="Segoe UI"/>
            </a:endParaRPr>
          </a:p>
          <a:p>
            <a:pPr marL="285750" indent="-285750">
              <a:buFont typeface="Arial"/>
              <a:buChar char="•"/>
            </a:pPr>
            <a:r>
              <a:rPr lang="en-US" sz="2000">
                <a:ea typeface="+mn-lt"/>
                <a:cs typeface="+mn-lt"/>
              </a:rPr>
              <a:t>Manually fixing if needed</a:t>
            </a:r>
            <a:endParaRPr lang="en-US" sz="2000"/>
          </a:p>
          <a:p>
            <a:pPr marL="285750" indent="-285750">
              <a:buFont typeface="Arial"/>
              <a:buChar char="•"/>
            </a:pPr>
            <a:endParaRPr lang="en-US" sz="2000">
              <a:cs typeface="Segoe UI"/>
            </a:endParaRPr>
          </a:p>
          <a:p>
            <a:r>
              <a:rPr lang="en-US" sz="2000">
                <a:cs typeface="Segoe UI"/>
              </a:rPr>
              <a:t>Resource:</a:t>
            </a:r>
          </a:p>
          <a:p>
            <a:pPr marL="342900" indent="-342900">
              <a:buFont typeface="Arial"/>
              <a:buChar char="•"/>
            </a:pPr>
            <a:r>
              <a:rPr lang="en-US" sz="2000">
                <a:cs typeface="Segoe UI"/>
                <a:hlinkClick r:id="rId3"/>
              </a:rPr>
              <a:t>PDF Cheat Sheet</a:t>
            </a:r>
            <a:endParaRPr lang="en-US" sz="2000">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a:p>
            <a:endParaRPr lang="en-US">
              <a:cs typeface="Segoe UI"/>
            </a:endParaRPr>
          </a:p>
        </p:txBody>
      </p:sp>
    </p:spTree>
    <p:extLst>
      <p:ext uri="{BB962C8B-B14F-4D97-AF65-F5344CB8AC3E}">
        <p14:creationId xmlns:p14="http://schemas.microsoft.com/office/powerpoint/2010/main" val="1814154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How to fix documents in Blackboard</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pPr marL="285750" indent="-285750">
              <a:buFont typeface="Arial"/>
              <a:buChar char="•"/>
            </a:pPr>
            <a:endParaRPr lang="en-US">
              <a:cs typeface="Segoe UI"/>
            </a:endParaRPr>
          </a:p>
          <a:p>
            <a:pPr marL="285750" indent="-285750">
              <a:buFont typeface="Arial"/>
              <a:buChar char="•"/>
            </a:pPr>
            <a:endParaRPr lang="en-US">
              <a:cs typeface="Segoe UI"/>
            </a:endParaRPr>
          </a:p>
          <a:p>
            <a:endParaRPr lang="en-US">
              <a:cs typeface="Segoe UI"/>
            </a:endParaRPr>
          </a:p>
        </p:txBody>
      </p:sp>
      <p:graphicFrame>
        <p:nvGraphicFramePr>
          <p:cNvPr id="4" name="Table 4">
            <a:extLst>
              <a:ext uri="{FF2B5EF4-FFF2-40B4-BE49-F238E27FC236}">
                <a16:creationId xmlns:a16="http://schemas.microsoft.com/office/drawing/2014/main" id="{6934AA88-AC94-4C5F-B061-00C6A9C4CEC4}"/>
              </a:ext>
            </a:extLst>
          </p:cNvPr>
          <p:cNvGraphicFramePr>
            <a:graphicFrameLocks noGrp="1"/>
          </p:cNvGraphicFramePr>
          <p:nvPr>
            <p:extLst>
              <p:ext uri="{D42A27DB-BD31-4B8C-83A1-F6EECF244321}">
                <p14:modId xmlns:p14="http://schemas.microsoft.com/office/powerpoint/2010/main" val="2620452730"/>
              </p:ext>
            </p:extLst>
          </p:nvPr>
        </p:nvGraphicFramePr>
        <p:xfrm>
          <a:off x="2604116" y="1162317"/>
          <a:ext cx="8659127" cy="5576455"/>
        </p:xfrm>
        <a:graphic>
          <a:graphicData uri="http://schemas.openxmlformats.org/drawingml/2006/table">
            <a:tbl>
              <a:tblPr firstRow="1" bandRow="1">
                <a:tableStyleId>{0E3FDE45-AF77-4B5C-9715-49D594BDF05E}</a:tableStyleId>
              </a:tblPr>
              <a:tblGrid>
                <a:gridCol w="4270963">
                  <a:extLst>
                    <a:ext uri="{9D8B030D-6E8A-4147-A177-3AD203B41FA5}">
                      <a16:colId xmlns:a16="http://schemas.microsoft.com/office/drawing/2014/main" val="3642093182"/>
                    </a:ext>
                  </a:extLst>
                </a:gridCol>
                <a:gridCol w="4388164">
                  <a:extLst>
                    <a:ext uri="{9D8B030D-6E8A-4147-A177-3AD203B41FA5}">
                      <a16:colId xmlns:a16="http://schemas.microsoft.com/office/drawing/2014/main" val="1415479027"/>
                    </a:ext>
                  </a:extLst>
                </a:gridCol>
              </a:tblGrid>
              <a:tr h="658518">
                <a:tc>
                  <a:txBody>
                    <a:bodyPr/>
                    <a:lstStyle/>
                    <a:p>
                      <a:r>
                        <a:rPr lang="en-US"/>
                        <a:t>Common Accessibility Issues </a:t>
                      </a:r>
                    </a:p>
                  </a:txBody>
                  <a:tcPr/>
                </a:tc>
                <a:tc>
                  <a:txBody>
                    <a:bodyPr/>
                    <a:lstStyle/>
                    <a:p>
                      <a:r>
                        <a:rPr lang="en-US"/>
                        <a:t>Suggested Solutions</a:t>
                      </a:r>
                    </a:p>
                  </a:txBody>
                  <a:tcPr/>
                </a:tc>
                <a:extLst>
                  <a:ext uri="{0D108BD9-81ED-4DB2-BD59-A6C34878D82A}">
                    <a16:rowId xmlns:a16="http://schemas.microsoft.com/office/drawing/2014/main" val="2956871793"/>
                  </a:ext>
                </a:extLst>
              </a:tr>
              <a:tr h="779443">
                <a:tc>
                  <a:txBody>
                    <a:bodyPr/>
                    <a:lstStyle/>
                    <a:p>
                      <a:r>
                        <a:rPr lang="en-US"/>
                        <a:t>1. Missing headings/titles</a:t>
                      </a:r>
                    </a:p>
                  </a:txBody>
                  <a:tcPr/>
                </a:tc>
                <a:tc>
                  <a:txBody>
                    <a:bodyPr/>
                    <a:lstStyle/>
                    <a:p>
                      <a:r>
                        <a:rPr lang="en-US"/>
                        <a:t>Using formatting tools provided in Blackboard</a:t>
                      </a:r>
                    </a:p>
                  </a:txBody>
                  <a:tcPr/>
                </a:tc>
                <a:extLst>
                  <a:ext uri="{0D108BD9-81ED-4DB2-BD59-A6C34878D82A}">
                    <a16:rowId xmlns:a16="http://schemas.microsoft.com/office/drawing/2014/main" val="1323546919"/>
                  </a:ext>
                </a:extLst>
              </a:tr>
              <a:tr h="1657165">
                <a:tc>
                  <a:txBody>
                    <a:bodyPr/>
                    <a:lstStyle/>
                    <a:p>
                      <a:r>
                        <a:rPr lang="en-US"/>
                        <a:t>2. Low contrasting, especially between text and background</a:t>
                      </a:r>
                    </a:p>
                  </a:txBody>
                  <a:tcPr/>
                </a:tc>
                <a:tc>
                  <a:txBody>
                    <a:bodyPr/>
                    <a:lstStyle/>
                    <a:p>
                      <a:pPr marL="285750" lvl="0" indent="-285750">
                        <a:buFont typeface="Arial"/>
                        <a:buChar char="•"/>
                      </a:pPr>
                      <a:r>
                        <a:rPr lang="en-US"/>
                        <a:t>Default background and text </a:t>
                      </a:r>
                    </a:p>
                    <a:p>
                      <a:pPr marL="285750" lvl="0" indent="-285750">
                        <a:buFont typeface="Arial"/>
                        <a:buChar char="•"/>
                      </a:pPr>
                      <a:r>
                        <a:rPr lang="en-US"/>
                        <a:t>Make font larger or bold can also help resolve low contrasting</a:t>
                      </a:r>
                    </a:p>
                    <a:p>
                      <a:pPr marL="285750" lvl="0" indent="-285750">
                        <a:buFont typeface="Arial"/>
                        <a:buChar char="•"/>
                      </a:pPr>
                      <a:r>
                        <a:rPr lang="en-US"/>
                        <a:t>Avoid high contrasting as well</a:t>
                      </a:r>
                    </a:p>
                    <a:p>
                      <a:pPr marL="285750" lvl="0" indent="-285750">
                        <a:buFont typeface="Arial"/>
                        <a:buChar char="•"/>
                      </a:pPr>
                      <a:r>
                        <a:rPr lang="en-US">
                          <a:hlinkClick r:id="rId3"/>
                        </a:rPr>
                        <a:t>Color contrast theory</a:t>
                      </a:r>
                    </a:p>
                  </a:txBody>
                  <a:tcPr/>
                </a:tc>
                <a:extLst>
                  <a:ext uri="{0D108BD9-81ED-4DB2-BD59-A6C34878D82A}">
                    <a16:rowId xmlns:a16="http://schemas.microsoft.com/office/drawing/2014/main" val="2891969484"/>
                  </a:ext>
                </a:extLst>
              </a:tr>
              <a:tr h="1566929">
                <a:tc>
                  <a:txBody>
                    <a:bodyPr/>
                    <a:lstStyle/>
                    <a:p>
                      <a:pPr lvl="0">
                        <a:buNone/>
                      </a:pPr>
                      <a:r>
                        <a:rPr lang="en-US" sz="1800" b="0" i="0" u="none" strike="noStrike" noProof="0">
                          <a:latin typeface="Segoe UI"/>
                        </a:rPr>
                        <a:t>3. Bullet points are not nested correctly</a:t>
                      </a:r>
                      <a:endParaRPr lang="en-US"/>
                    </a:p>
                  </a:txBody>
                  <a:tcPr/>
                </a:tc>
                <a:tc>
                  <a:txBody>
                    <a:bodyPr/>
                    <a:lstStyle/>
                    <a:p>
                      <a:r>
                        <a:rPr lang="en-US"/>
                        <a:t>Using list tool + Increase/Decrease Indent key</a:t>
                      </a:r>
                    </a:p>
                    <a:p>
                      <a:pPr lvl="0">
                        <a:buNone/>
                      </a:pPr>
                      <a:endParaRPr lang="en-US"/>
                    </a:p>
                  </a:txBody>
                  <a:tcPr/>
                </a:tc>
                <a:extLst>
                  <a:ext uri="{0D108BD9-81ED-4DB2-BD59-A6C34878D82A}">
                    <a16:rowId xmlns:a16="http://schemas.microsoft.com/office/drawing/2014/main" val="1133720117"/>
                  </a:ext>
                </a:extLst>
              </a:tr>
              <a:tr h="909350">
                <a:tc>
                  <a:txBody>
                    <a:bodyPr/>
                    <a:lstStyle/>
                    <a:p>
                      <a:pPr lvl="0">
                        <a:buNone/>
                      </a:pPr>
                      <a:r>
                        <a:rPr lang="en-US" sz="1800" b="0" i="0" u="none" strike="noStrike" noProof="0"/>
                        <a:t>4. No language set</a:t>
                      </a:r>
                    </a:p>
                  </a:txBody>
                  <a:tcPr/>
                </a:tc>
                <a:tc>
                  <a:txBody>
                    <a:bodyPr/>
                    <a:lstStyle/>
                    <a:p>
                      <a:r>
                        <a:rPr lang="en-US"/>
                        <a:t>Adding HTML attribute </a:t>
                      </a:r>
                      <a:r>
                        <a:rPr lang="en-US" sz="1800" b="0" i="0" u="none" strike="noStrike" noProof="0">
                          <a:latin typeface="Segoe UI"/>
                        </a:rPr>
                        <a:t>&lt;html </a:t>
                      </a:r>
                      <a:r>
                        <a:rPr lang="en-US" sz="1800" b="0" i="0" u="none" strike="noStrike" noProof="0" err="1">
                          <a:latin typeface="Segoe UI"/>
                        </a:rPr>
                        <a:t>lang</a:t>
                      </a:r>
                      <a:r>
                        <a:rPr lang="en-US" sz="1800" b="0" i="0" u="none" strike="noStrike" noProof="0">
                          <a:latin typeface="Segoe UI"/>
                        </a:rPr>
                        <a:t>=" "&gt; through the HTML tab</a:t>
                      </a:r>
                    </a:p>
                    <a:p>
                      <a:pPr lvl="0">
                        <a:buNone/>
                      </a:pPr>
                      <a:endParaRPr lang="en-US" sz="1800" b="0" i="0" u="none" strike="noStrike" noProof="0">
                        <a:latin typeface="Segoe UI"/>
                      </a:endParaRPr>
                    </a:p>
                  </a:txBody>
                  <a:tcPr/>
                </a:tc>
                <a:extLst>
                  <a:ext uri="{0D108BD9-81ED-4DB2-BD59-A6C34878D82A}">
                    <a16:rowId xmlns:a16="http://schemas.microsoft.com/office/drawing/2014/main" val="2617005644"/>
                  </a:ext>
                </a:extLst>
              </a:tr>
            </a:tbl>
          </a:graphicData>
        </a:graphic>
      </p:graphicFrame>
      <p:pic>
        <p:nvPicPr>
          <p:cNvPr id="8" name="Picture 8" descr="A screenshot of bullet list tab in Blackboard">
            <a:extLst>
              <a:ext uri="{FF2B5EF4-FFF2-40B4-BE49-F238E27FC236}">
                <a16:creationId xmlns:a16="http://schemas.microsoft.com/office/drawing/2014/main" id="{9FF08C42-17AA-412C-A9BD-6F1032770203}"/>
              </a:ext>
            </a:extLst>
          </p:cNvPr>
          <p:cNvPicPr>
            <a:picLocks noChangeAspect="1"/>
          </p:cNvPicPr>
          <p:nvPr/>
        </p:nvPicPr>
        <p:blipFill>
          <a:blip r:embed="rId4"/>
          <a:stretch>
            <a:fillRect/>
          </a:stretch>
        </p:blipFill>
        <p:spPr>
          <a:xfrm>
            <a:off x="7082029" y="4890144"/>
            <a:ext cx="1600200" cy="609600"/>
          </a:xfrm>
          <a:prstGeom prst="rect">
            <a:avLst/>
          </a:prstGeom>
        </p:spPr>
      </p:pic>
      <p:pic>
        <p:nvPicPr>
          <p:cNvPr id="10" name="Picture 10" descr="A screenshot of increase/decrease indent tab in Blackboard.">
            <a:extLst>
              <a:ext uri="{FF2B5EF4-FFF2-40B4-BE49-F238E27FC236}">
                <a16:creationId xmlns:a16="http://schemas.microsoft.com/office/drawing/2014/main" id="{CF57C2B4-BB31-45F7-A9B6-D6B9B1037657}"/>
              </a:ext>
            </a:extLst>
          </p:cNvPr>
          <p:cNvPicPr>
            <a:picLocks noChangeAspect="1"/>
          </p:cNvPicPr>
          <p:nvPr/>
        </p:nvPicPr>
        <p:blipFill>
          <a:blip r:embed="rId5"/>
          <a:stretch>
            <a:fillRect/>
          </a:stretch>
        </p:blipFill>
        <p:spPr>
          <a:xfrm>
            <a:off x="9499529" y="4865041"/>
            <a:ext cx="1174441" cy="659166"/>
          </a:xfrm>
          <a:prstGeom prst="rect">
            <a:avLst/>
          </a:prstGeom>
        </p:spPr>
      </p:pic>
      <p:pic>
        <p:nvPicPr>
          <p:cNvPr id="5" name="Picture 5" descr="A screenshot of html editor tab in Blackboard.">
            <a:extLst>
              <a:ext uri="{FF2B5EF4-FFF2-40B4-BE49-F238E27FC236}">
                <a16:creationId xmlns:a16="http://schemas.microsoft.com/office/drawing/2014/main" id="{ABB0C2FD-CF54-427B-99C9-2F6F9AC0A69F}"/>
              </a:ext>
            </a:extLst>
          </p:cNvPr>
          <p:cNvPicPr>
            <a:picLocks noChangeAspect="1"/>
          </p:cNvPicPr>
          <p:nvPr/>
        </p:nvPicPr>
        <p:blipFill>
          <a:blip r:embed="rId6"/>
          <a:stretch>
            <a:fillRect/>
          </a:stretch>
        </p:blipFill>
        <p:spPr>
          <a:xfrm>
            <a:off x="9632458" y="6188835"/>
            <a:ext cx="933450" cy="533400"/>
          </a:xfrm>
          <a:prstGeom prst="rect">
            <a:avLst/>
          </a:prstGeom>
        </p:spPr>
      </p:pic>
      <p:pic>
        <p:nvPicPr>
          <p:cNvPr id="7" name="Picture 8" descr="Plus sign">
            <a:extLst>
              <a:ext uri="{FF2B5EF4-FFF2-40B4-BE49-F238E27FC236}">
                <a16:creationId xmlns:a16="http://schemas.microsoft.com/office/drawing/2014/main" id="{CC1B1A58-978F-4BA5-96D9-F3A73816C566}"/>
              </a:ext>
            </a:extLst>
          </p:cNvPr>
          <p:cNvPicPr>
            <a:picLocks noChangeAspect="1"/>
          </p:cNvPicPr>
          <p:nvPr/>
        </p:nvPicPr>
        <p:blipFill>
          <a:blip r:embed="rId7"/>
          <a:stretch>
            <a:fillRect/>
          </a:stretch>
        </p:blipFill>
        <p:spPr>
          <a:xfrm>
            <a:off x="8890551" y="5051994"/>
            <a:ext cx="308115" cy="282406"/>
          </a:xfrm>
          <a:prstGeom prst="rect">
            <a:avLst/>
          </a:prstGeom>
        </p:spPr>
      </p:pic>
    </p:spTree>
    <p:extLst>
      <p:ext uri="{BB962C8B-B14F-4D97-AF65-F5344CB8AC3E}">
        <p14:creationId xmlns:p14="http://schemas.microsoft.com/office/powerpoint/2010/main" val="1424773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Document Building in Blackboard </a:t>
            </a:r>
          </a:p>
        </p:txBody>
      </p:sp>
      <p:sp>
        <p:nvSpPr>
          <p:cNvPr id="2" name="Content Placeholder 1"/>
          <p:cNvSpPr>
            <a:spLocks noGrp="1"/>
          </p:cNvSpPr>
          <p:nvPr>
            <p:ph sz="half" idx="4294967295"/>
          </p:nvPr>
        </p:nvSpPr>
        <p:spPr>
          <a:xfrm>
            <a:off x="1755648" y="1294726"/>
            <a:ext cx="10074908" cy="5323597"/>
          </a:xfrm>
        </p:spPr>
        <p:txBody>
          <a:bodyPr vert="horz" lIns="91440" tIns="45720" rIns="91440" bIns="45720" rtlCol="0" anchor="t">
            <a:noAutofit/>
          </a:bodyPr>
          <a:lstStyle/>
          <a:p>
            <a:r>
              <a:rPr lang="en-US">
                <a:cs typeface="Segoe UI"/>
              </a:rPr>
              <a:t>If you write text, insert images, set up lists etc. directly in Blackboard</a:t>
            </a:r>
            <a:endParaRPr lang="en-US"/>
          </a:p>
          <a:p>
            <a:pPr marL="285750" indent="-285750">
              <a:buFont typeface="Arial"/>
              <a:buChar char="•"/>
            </a:pPr>
            <a:r>
              <a:rPr lang="en-US">
                <a:cs typeface="Segoe UI"/>
              </a:rPr>
              <a:t>Using the "Format" menu to structure headings and paragraph</a:t>
            </a:r>
          </a:p>
          <a:p>
            <a:endParaRPr lang="en-US">
              <a:cs typeface="Segoe UI"/>
            </a:endParaRPr>
          </a:p>
          <a:p>
            <a:pPr marL="285750" indent="-285750">
              <a:buFont typeface="Arial"/>
              <a:buChar char="•"/>
            </a:pPr>
            <a:endParaRPr lang="en-US">
              <a:cs typeface="Segoe UI"/>
            </a:endParaRPr>
          </a:p>
          <a:p>
            <a:pPr marL="285750" indent="-285750">
              <a:buFont typeface="Arial"/>
              <a:buChar char="•"/>
            </a:pPr>
            <a:endParaRPr lang="en-US">
              <a:cs typeface="Segoe UI"/>
            </a:endParaRPr>
          </a:p>
          <a:p>
            <a:pPr marL="285750" indent="-285750">
              <a:buFont typeface="Arial"/>
              <a:buChar char="•"/>
            </a:pPr>
            <a:r>
              <a:rPr lang="en-US">
                <a:cs typeface="Segoe UI"/>
              </a:rPr>
              <a:t>Fill all boxes when inserting an image </a:t>
            </a:r>
          </a:p>
          <a:p>
            <a:endParaRPr lang="en-US">
              <a:cs typeface="Segoe UI"/>
            </a:endParaRPr>
          </a:p>
          <a:p>
            <a:endParaRPr lang="en-US">
              <a:cs typeface="Segoe UI"/>
            </a:endParaRPr>
          </a:p>
          <a:p>
            <a:pPr marL="285750" indent="-285750">
              <a:buFont typeface="Arial"/>
              <a:buChar char="•"/>
            </a:pPr>
            <a:r>
              <a:rPr lang="en-US">
                <a:cs typeface="Segoe UI"/>
              </a:rPr>
              <a:t>Create all list elements first and then set up nesting structure</a:t>
            </a:r>
          </a:p>
          <a:p>
            <a:pPr marL="285750" indent="-285750">
              <a:buFont typeface="Arial"/>
              <a:buChar char="•"/>
            </a:pPr>
            <a:r>
              <a:rPr lang="en-US">
                <a:ea typeface="+mn-lt"/>
                <a:cs typeface="+mn-lt"/>
              </a:rPr>
              <a:t>Caution about Tables</a:t>
            </a:r>
          </a:p>
          <a:p>
            <a:pPr marL="285750" indent="-285750">
              <a:buFont typeface="Arial"/>
              <a:buChar char="•"/>
            </a:pPr>
            <a:endParaRPr lang="en-US">
              <a:cs typeface="Segoe UI"/>
            </a:endParaRPr>
          </a:p>
          <a:p>
            <a:r>
              <a:rPr lang="en-US">
                <a:cs typeface="Segoe UI"/>
              </a:rPr>
              <a:t>If you copy content from another application such as Word</a:t>
            </a:r>
          </a:p>
          <a:p>
            <a:pPr marL="285750" indent="-285750">
              <a:buFont typeface="Arial"/>
              <a:buChar char="•"/>
            </a:pPr>
            <a:r>
              <a:rPr lang="en-US">
                <a:cs typeface="Segoe UI"/>
              </a:rPr>
              <a:t>Consider to remove formatting</a:t>
            </a:r>
          </a:p>
          <a:p>
            <a:pPr marL="285750" indent="-285750">
              <a:buFont typeface="Arial"/>
              <a:buChar char="•"/>
            </a:pPr>
            <a:endParaRPr lang="en-US">
              <a:cs typeface="Segoe UI"/>
            </a:endParaRPr>
          </a:p>
          <a:p>
            <a:endParaRPr lang="en-US">
              <a:cs typeface="Segoe UI"/>
            </a:endParaRPr>
          </a:p>
          <a:p>
            <a:endParaRPr lang="en-US">
              <a:cs typeface="Segoe UI"/>
            </a:endParaRPr>
          </a:p>
        </p:txBody>
      </p:sp>
      <p:pic>
        <p:nvPicPr>
          <p:cNvPr id="6" name="Picture 6" descr="Screenshot of Blackboard editing tool">
            <a:extLst>
              <a:ext uri="{FF2B5EF4-FFF2-40B4-BE49-F238E27FC236}">
                <a16:creationId xmlns:a16="http://schemas.microsoft.com/office/drawing/2014/main" id="{D20193BE-CC9F-4429-861E-876CFCADD228}"/>
              </a:ext>
            </a:extLst>
          </p:cNvPr>
          <p:cNvPicPr>
            <a:picLocks noChangeAspect="1"/>
          </p:cNvPicPr>
          <p:nvPr/>
        </p:nvPicPr>
        <p:blipFill>
          <a:blip r:embed="rId3"/>
          <a:stretch>
            <a:fillRect/>
          </a:stretch>
        </p:blipFill>
        <p:spPr>
          <a:xfrm>
            <a:off x="8139562" y="1533217"/>
            <a:ext cx="2166152" cy="1281067"/>
          </a:xfrm>
          <a:prstGeom prst="rect">
            <a:avLst/>
          </a:prstGeom>
        </p:spPr>
      </p:pic>
      <p:pic>
        <p:nvPicPr>
          <p:cNvPr id="8" name="Picture 8" descr="A screenshot of Blackboard editing tool.">
            <a:extLst>
              <a:ext uri="{FF2B5EF4-FFF2-40B4-BE49-F238E27FC236}">
                <a16:creationId xmlns:a16="http://schemas.microsoft.com/office/drawing/2014/main" id="{410763F0-8B8D-4F6F-A5E5-724A19895B13}"/>
              </a:ext>
            </a:extLst>
          </p:cNvPr>
          <p:cNvPicPr>
            <a:picLocks noChangeAspect="1"/>
          </p:cNvPicPr>
          <p:nvPr/>
        </p:nvPicPr>
        <p:blipFill>
          <a:blip r:embed="rId4"/>
          <a:stretch>
            <a:fillRect/>
          </a:stretch>
        </p:blipFill>
        <p:spPr>
          <a:xfrm>
            <a:off x="7846381" y="3110114"/>
            <a:ext cx="2743200" cy="1170432"/>
          </a:xfrm>
          <a:prstGeom prst="rect">
            <a:avLst/>
          </a:prstGeom>
        </p:spPr>
      </p:pic>
      <p:pic>
        <p:nvPicPr>
          <p:cNvPr id="10" name="Picture 10" descr="A screenshot of Blackboard editing tool.">
            <a:extLst>
              <a:ext uri="{FF2B5EF4-FFF2-40B4-BE49-F238E27FC236}">
                <a16:creationId xmlns:a16="http://schemas.microsoft.com/office/drawing/2014/main" id="{8304E377-9EED-478B-85BE-36E1972AEB39}"/>
              </a:ext>
            </a:extLst>
          </p:cNvPr>
          <p:cNvPicPr>
            <a:picLocks noChangeAspect="1"/>
          </p:cNvPicPr>
          <p:nvPr/>
        </p:nvPicPr>
        <p:blipFill>
          <a:blip r:embed="rId5"/>
          <a:stretch>
            <a:fillRect/>
          </a:stretch>
        </p:blipFill>
        <p:spPr>
          <a:xfrm>
            <a:off x="5752731" y="5712571"/>
            <a:ext cx="2743200" cy="537519"/>
          </a:xfrm>
          <a:prstGeom prst="rect">
            <a:avLst/>
          </a:prstGeom>
        </p:spPr>
      </p:pic>
    </p:spTree>
    <p:extLst>
      <p:ext uri="{BB962C8B-B14F-4D97-AF65-F5344CB8AC3E}">
        <p14:creationId xmlns:p14="http://schemas.microsoft.com/office/powerpoint/2010/main" val="192617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How We Got Here</a:t>
            </a:r>
          </a:p>
        </p:txBody>
      </p:sp>
      <p:sp>
        <p:nvSpPr>
          <p:cNvPr id="2" name="Content Placeholder 1"/>
          <p:cNvSpPr>
            <a:spLocks noGrp="1"/>
          </p:cNvSpPr>
          <p:nvPr>
            <p:ph sz="half" idx="4294967295"/>
          </p:nvPr>
        </p:nvSpPr>
        <p:spPr>
          <a:xfrm>
            <a:off x="1755648" y="1294726"/>
            <a:ext cx="10083979" cy="5274188"/>
          </a:xfrm>
        </p:spPr>
        <p:txBody>
          <a:bodyPr vert="horz" lIns="91440" tIns="45720" rIns="91440" bIns="45720" rtlCol="0" anchor="t">
            <a:noAutofit/>
          </a:bodyPr>
          <a:lstStyle/>
          <a:p>
            <a:r>
              <a:rPr lang="en-US" sz="2400" b="1">
                <a:cs typeface="Segoe UI"/>
              </a:rPr>
              <a:t>What's the issue?</a:t>
            </a:r>
            <a:endParaRPr lang="en-US" sz="2400">
              <a:cs typeface="Segoe UI"/>
            </a:endParaRPr>
          </a:p>
          <a:p>
            <a:pPr marL="285750" indent="-285750">
              <a:buFont typeface="Arial"/>
              <a:buChar char="•"/>
            </a:pPr>
            <a:r>
              <a:rPr lang="en-US" sz="1800">
                <a:ea typeface="+mn-lt"/>
                <a:cs typeface="+mn-lt"/>
              </a:rPr>
              <a:t>Lawsuits around the country and very recently in Houston:</a:t>
            </a:r>
            <a:endParaRPr lang="en-US" sz="1800">
              <a:cs typeface="Segoe UI"/>
            </a:endParaRPr>
          </a:p>
          <a:p>
            <a:r>
              <a:rPr lang="en-US" sz="1800">
                <a:ea typeface="+mn-lt"/>
                <a:cs typeface="+mn-lt"/>
                <a:hlinkClick r:id="rId3"/>
              </a:rPr>
              <a:t>https://www.click2houston.com/education/things-to-know-about-ut-medical-student-whos-suing-ut-health-in-houston</a:t>
            </a:r>
            <a:br>
              <a:rPr lang="en-US" sz="1800">
                <a:ea typeface="+mn-lt"/>
                <a:cs typeface="+mn-lt"/>
              </a:rPr>
            </a:br>
            <a:endParaRPr lang="en-US" sz="2400">
              <a:ea typeface="+mn-lt"/>
              <a:cs typeface="+mn-lt"/>
            </a:endParaRPr>
          </a:p>
          <a:p>
            <a:pPr marL="285750" indent="-285750">
              <a:buFont typeface="Arial"/>
              <a:buChar char="•"/>
            </a:pPr>
            <a:r>
              <a:rPr lang="en-US" sz="1800">
                <a:ea typeface="+mn-lt"/>
                <a:cs typeface="+mn-lt"/>
              </a:rPr>
              <a:t>Accessibility is NOT ABOUT QUALITY.  </a:t>
            </a:r>
            <a:r>
              <a:rPr lang="en-US" sz="1800" b="1">
                <a:ea typeface="+mn-lt"/>
                <a:cs typeface="+mn-lt"/>
              </a:rPr>
              <a:t>Users with disabilities can't read some content with their assistive devices.</a:t>
            </a:r>
            <a:br>
              <a:rPr lang="en-US" sz="1800">
                <a:ea typeface="+mn-lt"/>
                <a:cs typeface="+mn-lt"/>
              </a:rPr>
            </a:br>
            <a:endParaRPr lang="en-US" sz="2400">
              <a:ea typeface="+mn-lt"/>
              <a:cs typeface="+mn-lt"/>
            </a:endParaRPr>
          </a:p>
          <a:p>
            <a:endParaRPr lang="en-US" sz="2400" b="1">
              <a:cs typeface="Segoe UI"/>
            </a:endParaRPr>
          </a:p>
          <a:p>
            <a:endParaRPr lang="en-US">
              <a:cs typeface="Segoe UI"/>
            </a:endParaRPr>
          </a:p>
          <a:p>
            <a:endParaRPr lang="en-US"/>
          </a:p>
        </p:txBody>
      </p:sp>
    </p:spTree>
    <p:extLst>
      <p:ext uri="{BB962C8B-B14F-4D97-AF65-F5344CB8AC3E}">
        <p14:creationId xmlns:p14="http://schemas.microsoft.com/office/powerpoint/2010/main" val="3226413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Resources</a:t>
            </a:r>
          </a:p>
        </p:txBody>
      </p:sp>
      <p:sp>
        <p:nvSpPr>
          <p:cNvPr id="2" name="Content Placeholder 1"/>
          <p:cNvSpPr>
            <a:spLocks noGrp="1"/>
          </p:cNvSpPr>
          <p:nvPr>
            <p:ph sz="half" idx="4294967295"/>
          </p:nvPr>
        </p:nvSpPr>
        <p:spPr>
          <a:xfrm>
            <a:off x="1755648" y="1294726"/>
            <a:ext cx="10074908" cy="5050289"/>
          </a:xfrm>
        </p:spPr>
        <p:txBody>
          <a:bodyPr vert="horz" lIns="91440" tIns="45720" rIns="91440" bIns="45720" rtlCol="0" anchor="t">
            <a:noAutofit/>
          </a:bodyPr>
          <a:lstStyle/>
          <a:p>
            <a:pPr marL="342900" indent="-342900">
              <a:lnSpc>
                <a:spcPct val="150000"/>
              </a:lnSpc>
              <a:buAutoNum type="arabicPeriod"/>
            </a:pPr>
            <a:r>
              <a:rPr lang="en-US">
                <a:ea typeface="+mn-lt"/>
                <a:cs typeface="+mn-lt"/>
              </a:rPr>
              <a:t>Course Material Scanning Resources: </a:t>
            </a:r>
            <a:r>
              <a:rPr lang="en-US">
                <a:ea typeface="+mn-lt"/>
                <a:cs typeface="+mn-lt"/>
                <a:hlinkClick r:id="rId3"/>
              </a:rPr>
              <a:t>http://www.instruction.uh.edu/2019/07/17/accessible-course-content-ares-course-reserves-and-pdf-best-practices/</a:t>
            </a:r>
            <a:r>
              <a:rPr lang="en-US">
                <a:ea typeface="+mn-lt"/>
                <a:cs typeface="+mn-lt"/>
              </a:rPr>
              <a:t> Video outlining scanning best practices and how to work with a UH Librarian to get your course reserves together.</a:t>
            </a:r>
            <a:endParaRPr lang="en-US">
              <a:cs typeface="Segoe UI"/>
            </a:endParaRPr>
          </a:p>
          <a:p>
            <a:pPr marL="342900" indent="-342900">
              <a:lnSpc>
                <a:spcPct val="150000"/>
              </a:lnSpc>
              <a:buAutoNum type="arabicPeriod"/>
            </a:pPr>
            <a:r>
              <a:rPr lang="en-US">
                <a:ea typeface="+mn-lt"/>
                <a:cs typeface="+mn-lt"/>
              </a:rPr>
              <a:t>Accessibility on Instruction@UH: </a:t>
            </a:r>
            <a:r>
              <a:rPr lang="en-US">
                <a:ea typeface="+mn-lt"/>
                <a:cs typeface="+mn-lt"/>
                <a:hlinkClick r:id="rId4"/>
              </a:rPr>
              <a:t>http://www.instruction.uh.edu/category/accessibility/</a:t>
            </a:r>
            <a:r>
              <a:rPr lang="en-US">
                <a:ea typeface="+mn-lt"/>
                <a:cs typeface="+mn-lt"/>
              </a:rPr>
              <a:t> UH Blog by Instructional Designer with a section devoted to Accessibility best practices.</a:t>
            </a:r>
            <a:endParaRPr lang="en-US">
              <a:cs typeface="Segoe UI"/>
            </a:endParaRPr>
          </a:p>
          <a:p>
            <a:pPr marL="342900" indent="-342900">
              <a:lnSpc>
                <a:spcPct val="150000"/>
              </a:lnSpc>
              <a:buAutoNum type="arabicPeriod"/>
            </a:pPr>
            <a:r>
              <a:rPr lang="en-US">
                <a:cs typeface="Segoe UI"/>
              </a:rPr>
              <a:t>Wringer, B. (no date). Web Accessibility: Fixing Contract Conundrums [blog post]. </a:t>
            </a:r>
            <a:r>
              <a:rPr lang="en-US">
                <a:ea typeface="+mn-lt"/>
                <a:cs typeface="+mn-lt"/>
              </a:rPr>
              <a:t>Retrieved from</a:t>
            </a:r>
            <a:r>
              <a:rPr lang="en-US">
                <a:cs typeface="Segoe UI"/>
              </a:rPr>
              <a:t>: </a:t>
            </a:r>
            <a:r>
              <a:rPr lang="en-US">
                <a:ea typeface="+mn-lt"/>
                <a:cs typeface="+mn-lt"/>
                <a:hlinkClick r:id="rId5"/>
              </a:rPr>
              <a:t>https://www.cuidiz.com/web-accessibility-contrast-conundrums/</a:t>
            </a:r>
            <a:endParaRPr lang="en-US">
              <a:cs typeface="Segoe UI"/>
            </a:endParaRPr>
          </a:p>
          <a:p>
            <a:pPr marL="342900" indent="-342900">
              <a:lnSpc>
                <a:spcPct val="150000"/>
              </a:lnSpc>
              <a:buAutoNum type="arabicPeriod"/>
            </a:pPr>
            <a:r>
              <a:rPr lang="en-US">
                <a:cs typeface="Segoe UI"/>
              </a:rPr>
              <a:t>Pick a color palette with a good contrast: </a:t>
            </a:r>
            <a:r>
              <a:rPr lang="en-US">
                <a:ea typeface="+mn-lt"/>
                <a:cs typeface="+mn-lt"/>
                <a:hlinkClick r:id="rId6"/>
              </a:rPr>
              <a:t>http://colorsafe.co/</a:t>
            </a:r>
            <a:endParaRPr lang="en-US">
              <a:cs typeface="Segoe UI"/>
            </a:endParaRPr>
          </a:p>
          <a:p>
            <a:pPr marL="342900" indent="-342900">
              <a:lnSpc>
                <a:spcPct val="150000"/>
              </a:lnSpc>
              <a:buAutoNum type="arabicPeriod"/>
            </a:pPr>
            <a:r>
              <a:rPr lang="en-US">
                <a:cs typeface="Segoe UI"/>
              </a:rPr>
              <a:t>CLASS Live! Webinars: </a:t>
            </a:r>
            <a:r>
              <a:rPr lang="en-US">
                <a:ea typeface="+mn-lt"/>
                <a:cs typeface="+mn-lt"/>
                <a:hlinkClick r:id="rId7"/>
              </a:rPr>
              <a:t>http://www.uh.edu/class/oet/class-live/</a:t>
            </a:r>
          </a:p>
          <a:p>
            <a:pPr marL="342900" indent="-342900">
              <a:lnSpc>
                <a:spcPct val="150000"/>
              </a:lnSpc>
              <a:buAutoNum type="arabicPeriod"/>
            </a:pPr>
            <a:r>
              <a:rPr lang="en-US"/>
              <a:t>Faculty Café: </a:t>
            </a:r>
            <a:r>
              <a:rPr lang="en-US">
                <a:ea typeface="+mn-lt"/>
                <a:cs typeface="+mn-lt"/>
                <a:hlinkClick r:id="rId8"/>
              </a:rPr>
              <a:t>http://www.uh.edu/class/oet/faculty-cafe/</a:t>
            </a:r>
            <a:endParaRPr lang="en-US">
              <a:ea typeface="+mn-lt"/>
              <a:cs typeface="+mn-lt"/>
            </a:endParaRPr>
          </a:p>
          <a:p>
            <a:pPr marL="342900" indent="-342900">
              <a:lnSpc>
                <a:spcPct val="150000"/>
              </a:lnSpc>
              <a:buAutoNum type="arabicPeriod"/>
            </a:pPr>
            <a:r>
              <a:rPr lang="en-US">
                <a:ea typeface="+mn-lt"/>
                <a:cs typeface="+mn-lt"/>
              </a:rPr>
              <a:t>Cheat Sheet: </a:t>
            </a:r>
            <a:r>
              <a:rPr lang="en-US">
                <a:ea typeface="+mn-lt"/>
                <a:cs typeface="+mn-lt"/>
                <a:hlinkClick r:id="rId9"/>
              </a:rPr>
              <a:t>http://ncdae.org/resources/cheatsheets/</a:t>
            </a:r>
          </a:p>
          <a:p>
            <a:pPr marL="342900" indent="-342900">
              <a:lnSpc>
                <a:spcPct val="150000"/>
              </a:lnSpc>
              <a:buAutoNum type="arabicPeriod"/>
            </a:pPr>
            <a:r>
              <a:rPr lang="en-US">
                <a:ea typeface="+mn-lt"/>
                <a:cs typeface="+mn-lt"/>
              </a:rPr>
              <a:t>Ally for Blackboard resources:  </a:t>
            </a:r>
            <a:r>
              <a:rPr lang="en-US">
                <a:ea typeface="+mn-lt"/>
                <a:cs typeface="+mn-lt"/>
                <a:hlinkClick r:id="rId10"/>
              </a:rPr>
              <a:t>https://help.blackboard.com/Ally/Ally_for_LMS/Instructor</a:t>
            </a:r>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Tree>
    <p:extLst>
      <p:ext uri="{BB962C8B-B14F-4D97-AF65-F5344CB8AC3E}">
        <p14:creationId xmlns:p14="http://schemas.microsoft.com/office/powerpoint/2010/main" val="2429130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Resources</a:t>
            </a:r>
          </a:p>
        </p:txBody>
      </p:sp>
      <p:sp>
        <p:nvSpPr>
          <p:cNvPr id="2" name="Content Placeholder 1"/>
          <p:cNvSpPr>
            <a:spLocks noGrp="1"/>
          </p:cNvSpPr>
          <p:nvPr>
            <p:ph sz="half" idx="4294967295"/>
          </p:nvPr>
        </p:nvSpPr>
        <p:spPr>
          <a:xfrm>
            <a:off x="1755648" y="1294726"/>
            <a:ext cx="10074908" cy="5050289"/>
          </a:xfrm>
        </p:spPr>
        <p:txBody>
          <a:bodyPr vert="horz" lIns="91440" tIns="45720" rIns="91440" bIns="45720" rtlCol="0" anchor="t">
            <a:noAutofit/>
          </a:bodyPr>
          <a:lstStyle/>
          <a:p>
            <a:pPr>
              <a:lnSpc>
                <a:spcPct val="150000"/>
              </a:lnSpc>
            </a:pPr>
            <a:r>
              <a:rPr lang="en-US">
                <a:ea typeface="+mn-lt"/>
                <a:cs typeface="+mn-lt"/>
              </a:rPr>
              <a:t>9. Web Aim Screenreader Survey: </a:t>
            </a:r>
            <a:r>
              <a:rPr lang="en-US">
                <a:ea typeface="+mn-lt"/>
                <a:cs typeface="+mn-lt"/>
                <a:hlinkClick r:id="rId3"/>
              </a:rPr>
              <a:t>https://webaim.org/projects/screenreadersurvey7/</a:t>
            </a:r>
            <a:endParaRPr lang="en-US">
              <a:ea typeface="+mn-lt"/>
              <a:cs typeface="+mn-lt"/>
            </a:endParaRPr>
          </a:p>
          <a:p>
            <a:pPr>
              <a:lnSpc>
                <a:spcPct val="150000"/>
              </a:lnSpc>
            </a:pPr>
            <a:r>
              <a:rPr lang="en-US">
                <a:ea typeface="+mn-lt"/>
                <a:cs typeface="+mn-lt"/>
              </a:rPr>
              <a:t>10. Instructional Designers by College:  </a:t>
            </a:r>
            <a:r>
              <a:rPr lang="en-US">
                <a:ea typeface="+mn-lt"/>
                <a:cs typeface="+mn-lt"/>
                <a:hlinkClick r:id="rId4"/>
              </a:rPr>
              <a:t>http://www.uh.edu/fdis/resources/instructional-designer-teams/</a:t>
            </a:r>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Tree>
    <p:extLst>
      <p:ext uri="{BB962C8B-B14F-4D97-AF65-F5344CB8AC3E}">
        <p14:creationId xmlns:p14="http://schemas.microsoft.com/office/powerpoint/2010/main" val="2079293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0D86-7561-4B5F-A5BC-9468230D0DC3}"/>
              </a:ext>
            </a:extLst>
          </p:cNvPr>
          <p:cNvSpPr>
            <a:spLocks noGrp="1"/>
          </p:cNvSpPr>
          <p:nvPr>
            <p:ph type="title"/>
          </p:nvPr>
        </p:nvSpPr>
        <p:spPr/>
        <p:txBody>
          <a:bodyPr/>
          <a:lstStyle/>
          <a:p>
            <a:r>
              <a:rPr lang="en-US">
                <a:ea typeface="Cambria"/>
              </a:rPr>
              <a:t>Thanks For Participation!</a:t>
            </a:r>
            <a:endParaRPr lang="en-US"/>
          </a:p>
        </p:txBody>
      </p:sp>
    </p:spTree>
    <p:extLst>
      <p:ext uri="{BB962C8B-B14F-4D97-AF65-F5344CB8AC3E}">
        <p14:creationId xmlns:p14="http://schemas.microsoft.com/office/powerpoint/2010/main" val="220236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Learning Management System Common File Types</a:t>
            </a:r>
          </a:p>
        </p:txBody>
      </p:sp>
      <p:sp>
        <p:nvSpPr>
          <p:cNvPr id="2" name="Content Placeholder 1"/>
          <p:cNvSpPr>
            <a:spLocks noGrp="1"/>
          </p:cNvSpPr>
          <p:nvPr>
            <p:ph sz="half" idx="4294967295"/>
          </p:nvPr>
        </p:nvSpPr>
        <p:spPr>
          <a:xfrm>
            <a:off x="1755648" y="1294726"/>
            <a:ext cx="10074908" cy="4539403"/>
          </a:xfrm>
        </p:spPr>
        <p:txBody>
          <a:bodyPr vert="horz" lIns="91440" tIns="45720" rIns="91440" bIns="45720" rtlCol="0" anchor="t">
            <a:noAutofit/>
          </a:bodyPr>
          <a:lstStyle/>
          <a:p>
            <a:r>
              <a:rPr lang="en-US" sz="2400" b="1">
                <a:cs typeface="Segoe UI"/>
              </a:rPr>
              <a:t>What do you mean by CONTENT?</a:t>
            </a:r>
            <a:endParaRPr lang="en-US" sz="2400" b="1"/>
          </a:p>
          <a:p>
            <a:pPr marL="285750" indent="-285750">
              <a:buFont typeface="Arial"/>
              <a:buChar char="•"/>
            </a:pPr>
            <a:r>
              <a:rPr lang="en-US" sz="1800">
                <a:cs typeface="Segoe UI"/>
              </a:rPr>
              <a:t>PDFs, Word Doc, PowerPoint, OpenOffice/LibreOffice files</a:t>
            </a:r>
          </a:p>
          <a:p>
            <a:pPr marL="285750" indent="-285750">
              <a:buFont typeface="Arial"/>
              <a:buChar char="•"/>
            </a:pPr>
            <a:r>
              <a:rPr lang="en-US" sz="1800">
                <a:cs typeface="Segoe UI"/>
              </a:rPr>
              <a:t>Images</a:t>
            </a:r>
          </a:p>
          <a:p>
            <a:pPr marL="285750" indent="-285750">
              <a:buFont typeface="Arial"/>
              <a:buChar char="•"/>
            </a:pPr>
            <a:r>
              <a:rPr lang="en-US" sz="1800">
                <a:cs typeface="Segoe UI"/>
              </a:rPr>
              <a:t>Videos</a:t>
            </a:r>
          </a:p>
          <a:p>
            <a:pPr marL="285750" indent="-285750">
              <a:buFont typeface="Arial"/>
              <a:buChar char="•"/>
            </a:pPr>
            <a:r>
              <a:rPr lang="en-US" sz="1800">
                <a:cs typeface="Segoe UI"/>
              </a:rPr>
              <a:t>Publisher/OER Materials</a:t>
            </a:r>
          </a:p>
          <a:p>
            <a:pPr marL="285750" indent="-285750">
              <a:buFont typeface="Arial"/>
              <a:buChar char="•"/>
            </a:pPr>
            <a:r>
              <a:rPr lang="en-US" sz="1800">
                <a:cs typeface="Segoe UI"/>
              </a:rPr>
              <a:t>Web (html) files</a:t>
            </a:r>
          </a:p>
          <a:p>
            <a:pPr marL="285750" indent="-285750">
              <a:buFont typeface="Arial"/>
              <a:buChar char="•"/>
            </a:pPr>
            <a:endParaRPr lang="en-US" sz="1800">
              <a:cs typeface="Segoe UI"/>
            </a:endParaRPr>
          </a:p>
          <a:p>
            <a:pPr marL="285750" indent="-285750">
              <a:buFont typeface="Arial"/>
              <a:buChar char="•"/>
            </a:pPr>
            <a:endParaRPr lang="en-US" sz="1800">
              <a:cs typeface="Segoe UI"/>
            </a:endParaRPr>
          </a:p>
          <a:p>
            <a:r>
              <a:rPr lang="en-US" sz="2400" b="1">
                <a:cs typeface="Segoe UI"/>
              </a:rPr>
              <a:t>Bottom Line:  Potential for inaccessibility</a:t>
            </a:r>
          </a:p>
          <a:p>
            <a:endParaRPr lang="en-US">
              <a:cs typeface="Segoe UI"/>
            </a:endParaRPr>
          </a:p>
          <a:p>
            <a:endParaRPr lang="en-US">
              <a:cs typeface="Segoe UI"/>
            </a:endParaRPr>
          </a:p>
        </p:txBody>
      </p:sp>
    </p:spTree>
    <p:extLst>
      <p:ext uri="{BB962C8B-B14F-4D97-AF65-F5344CB8AC3E}">
        <p14:creationId xmlns:p14="http://schemas.microsoft.com/office/powerpoint/2010/main" val="78774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How to Address?</a:t>
            </a:r>
          </a:p>
        </p:txBody>
      </p:sp>
      <p:sp>
        <p:nvSpPr>
          <p:cNvPr id="2" name="Content Placeholder 1"/>
          <p:cNvSpPr>
            <a:spLocks noGrp="1"/>
          </p:cNvSpPr>
          <p:nvPr>
            <p:ph sz="half" idx="4294967295"/>
          </p:nvPr>
        </p:nvSpPr>
        <p:spPr>
          <a:xfrm>
            <a:off x="1755648" y="1294726"/>
            <a:ext cx="10083979" cy="5274188"/>
          </a:xfrm>
        </p:spPr>
        <p:txBody>
          <a:bodyPr vert="horz" lIns="91440" tIns="45720" rIns="91440" bIns="45720" rtlCol="0" anchor="t">
            <a:noAutofit/>
          </a:bodyPr>
          <a:lstStyle/>
          <a:p>
            <a:r>
              <a:rPr lang="en-US" sz="2400" b="1">
                <a:ea typeface="+mn-lt"/>
                <a:cs typeface="+mn-lt"/>
              </a:rPr>
              <a:t>How to address the issues?</a:t>
            </a:r>
            <a:endParaRPr lang="en-US" sz="2400">
              <a:ea typeface="+mn-lt"/>
              <a:cs typeface="+mn-lt"/>
            </a:endParaRPr>
          </a:p>
          <a:p>
            <a:pPr marL="285750" indent="-285750">
              <a:buFont typeface="Arial"/>
              <a:buChar char="•"/>
            </a:pPr>
            <a:r>
              <a:rPr lang="en-US" sz="1800">
                <a:ea typeface="+mn-lt"/>
                <a:cs typeface="+mn-lt"/>
              </a:rPr>
              <a:t>Where to start?? No ability to inventory all content items in Blackboard</a:t>
            </a:r>
            <a:endParaRPr lang="en-US" sz="1800">
              <a:cs typeface="Segoe UI"/>
            </a:endParaRPr>
          </a:p>
          <a:p>
            <a:pPr marL="285750" indent="-285750">
              <a:buFont typeface="Arial"/>
              <a:buChar char="•"/>
            </a:pPr>
            <a:r>
              <a:rPr lang="en-US" sz="1800">
                <a:ea typeface="+mn-lt"/>
                <a:cs typeface="+mn-lt"/>
              </a:rPr>
              <a:t>Content-creation tools accessibility features not intuitive or obvious</a:t>
            </a:r>
            <a:endParaRPr lang="en-US" sz="1800">
              <a:cs typeface="Segoe UI"/>
            </a:endParaRPr>
          </a:p>
          <a:p>
            <a:pPr marL="285750" indent="-285750">
              <a:buFont typeface="Arial"/>
              <a:buChar char="•"/>
            </a:pPr>
            <a:r>
              <a:rPr lang="en-US" sz="1800">
                <a:ea typeface="+mn-lt"/>
                <a:cs typeface="+mn-lt"/>
              </a:rPr>
              <a:t>Financial constraints </a:t>
            </a:r>
            <a:endParaRPr lang="en-US" sz="1800">
              <a:cs typeface="Segoe UI"/>
            </a:endParaRPr>
          </a:p>
          <a:p>
            <a:endParaRPr lang="en-US">
              <a:cs typeface="Segoe UI"/>
            </a:endParaRPr>
          </a:p>
          <a:p>
            <a:endParaRPr lang="en-US"/>
          </a:p>
        </p:txBody>
      </p:sp>
    </p:spTree>
    <p:extLst>
      <p:ext uri="{BB962C8B-B14F-4D97-AF65-F5344CB8AC3E}">
        <p14:creationId xmlns:p14="http://schemas.microsoft.com/office/powerpoint/2010/main" val="288378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a:t>Content Assessment and Technology Review</a:t>
            </a:r>
          </a:p>
        </p:txBody>
      </p:sp>
      <p:sp>
        <p:nvSpPr>
          <p:cNvPr id="2" name="Content Placeholder 1"/>
          <p:cNvSpPr>
            <a:spLocks noGrp="1"/>
          </p:cNvSpPr>
          <p:nvPr>
            <p:ph sz="half" idx="4294967295"/>
          </p:nvPr>
        </p:nvSpPr>
        <p:spPr>
          <a:xfrm>
            <a:off x="1755648" y="1294726"/>
            <a:ext cx="10074908" cy="4790516"/>
          </a:xfrm>
        </p:spPr>
        <p:txBody>
          <a:bodyPr vert="horz" lIns="91440" tIns="45720" rIns="91440" bIns="45720" rtlCol="0" anchor="t">
            <a:noAutofit/>
          </a:bodyPr>
          <a:lstStyle/>
          <a:p>
            <a:r>
              <a:rPr lang="en-US" sz="2400" b="1">
                <a:ea typeface="+mn-lt"/>
                <a:cs typeface="+mn-lt"/>
              </a:rPr>
              <a:t>Content assessment within Blackboard Learn </a:t>
            </a:r>
            <a:endParaRPr lang="en-US" sz="2400" b="1">
              <a:cs typeface="Segoe UI"/>
            </a:endParaRPr>
          </a:p>
          <a:p>
            <a:pPr marL="342900" indent="-342900">
              <a:buAutoNum type="arabicPeriod"/>
            </a:pPr>
            <a:r>
              <a:rPr lang="en-US" sz="1800">
                <a:ea typeface="+mn-lt"/>
                <a:cs typeface="+mn-lt"/>
              </a:rPr>
              <a:t>Years of data—Bb currently maintains 2 years' worth of courses, but content goes back farther</a:t>
            </a:r>
          </a:p>
          <a:p>
            <a:pPr marL="342900" indent="-342900">
              <a:buAutoNum type="arabicPeriod"/>
            </a:pPr>
            <a:r>
              <a:rPr lang="en-US" sz="1800">
                <a:ea typeface="+mn-lt"/>
                <a:cs typeface="+mn-lt"/>
              </a:rPr>
              <a:t>Approximately 4k courses per term</a:t>
            </a:r>
            <a:endParaRPr lang="en-US" sz="1800">
              <a:cs typeface="Segoe UI"/>
            </a:endParaRPr>
          </a:p>
          <a:p>
            <a:pPr marL="342900" indent="-342900">
              <a:buAutoNum type="arabicPeriod"/>
            </a:pPr>
            <a:r>
              <a:rPr lang="en-US" sz="1800">
                <a:ea typeface="+mn-lt"/>
                <a:cs typeface="+mn-lt"/>
              </a:rPr>
              <a:t>Too much content for manual interventions</a:t>
            </a:r>
            <a:br>
              <a:rPr lang="en-US" sz="1800">
                <a:ea typeface="+mn-lt"/>
                <a:cs typeface="+mn-lt"/>
              </a:rPr>
            </a:br>
            <a:endParaRPr lang="en-US" sz="2400">
              <a:cs typeface="Segoe UI"/>
            </a:endParaRPr>
          </a:p>
          <a:p>
            <a:r>
              <a:rPr lang="en-US" sz="2400" b="1">
                <a:ea typeface="+mn-lt"/>
                <a:cs typeface="+mn-lt"/>
              </a:rPr>
              <a:t>Ally for Blackboard Review</a:t>
            </a:r>
          </a:p>
          <a:p>
            <a:pPr marL="342900" indent="-342900">
              <a:buAutoNum type="arabicPeriod"/>
            </a:pPr>
            <a:r>
              <a:rPr lang="en-US" sz="1800">
                <a:ea typeface="+mn-lt"/>
                <a:cs typeface="+mn-lt"/>
              </a:rPr>
              <a:t>Integrates with Bb Learn 9.1</a:t>
            </a:r>
            <a:endParaRPr lang="en-US" sz="1800">
              <a:cs typeface="Segoe UI"/>
            </a:endParaRPr>
          </a:p>
          <a:p>
            <a:pPr marL="342900" indent="-342900">
              <a:buAutoNum type="arabicPeriod"/>
            </a:pPr>
            <a:r>
              <a:rPr lang="en-US" sz="1800">
                <a:ea typeface="+mn-lt"/>
                <a:cs typeface="+mn-lt"/>
              </a:rPr>
              <a:t>Produces a system-wide LMS inventory</a:t>
            </a:r>
            <a:endParaRPr lang="en-US" sz="1800">
              <a:cs typeface="Segoe UI"/>
            </a:endParaRPr>
          </a:p>
          <a:p>
            <a:pPr marL="342900" indent="-342900">
              <a:buAutoNum type="arabicPeriod"/>
            </a:pPr>
            <a:r>
              <a:rPr lang="en-US" sz="1800">
                <a:ea typeface="+mn-lt"/>
                <a:cs typeface="+mn-lt"/>
              </a:rPr>
              <a:t>Offers solutions and alternatives</a:t>
            </a:r>
            <a:endParaRPr lang="en-US" sz="1800">
              <a:cs typeface="Segoe UI"/>
            </a:endParaRPr>
          </a:p>
          <a:p>
            <a:pPr marL="342900" indent="-342900">
              <a:buAutoNum type="arabicPeriod"/>
            </a:pPr>
            <a:r>
              <a:rPr lang="en-US" sz="1800">
                <a:cs typeface="Segoe UI"/>
              </a:rPr>
              <a:t>Educates the end-user</a:t>
            </a:r>
          </a:p>
          <a:p>
            <a:pPr marL="342900" indent="-342900">
              <a:buAutoNum type="arabicPeriod"/>
            </a:pPr>
            <a:r>
              <a:rPr lang="en-US" sz="1800">
                <a:cs typeface="Segoe UI"/>
              </a:rPr>
              <a:t>Good deal for the UH System.  (UHV launch, Fall 2019)</a:t>
            </a:r>
          </a:p>
          <a:p>
            <a:endParaRPr lang="en-US">
              <a:cs typeface="Segoe UI"/>
            </a:endParaRPr>
          </a:p>
          <a:p>
            <a:endParaRPr lang="en-US">
              <a:cs typeface="Segoe UI"/>
            </a:endParaRPr>
          </a:p>
          <a:p>
            <a:endParaRPr lang="en-US">
              <a:cs typeface="Segoe UI"/>
            </a:endParaRPr>
          </a:p>
        </p:txBody>
      </p:sp>
    </p:spTree>
    <p:extLst>
      <p:ext uri="{BB962C8B-B14F-4D97-AF65-F5344CB8AC3E}">
        <p14:creationId xmlns:p14="http://schemas.microsoft.com/office/powerpoint/2010/main" val="351753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0611-74C2-4FD3-A26C-E518BC4A2813}"/>
              </a:ext>
            </a:extLst>
          </p:cNvPr>
          <p:cNvSpPr>
            <a:spLocks noGrp="1"/>
          </p:cNvSpPr>
          <p:nvPr>
            <p:ph type="title"/>
          </p:nvPr>
        </p:nvSpPr>
        <p:spPr>
          <a:xfrm>
            <a:off x="521208" y="448056"/>
            <a:ext cx="11311128" cy="622762"/>
          </a:xfrm>
        </p:spPr>
        <p:txBody>
          <a:bodyPr/>
          <a:lstStyle/>
          <a:p>
            <a:r>
              <a:rPr lang="en-US">
                <a:ea typeface="Cambria"/>
              </a:rPr>
              <a:t>Ally for Blackboard Features Release to UH Timeline</a:t>
            </a:r>
            <a:endParaRPr lang="en-US"/>
          </a:p>
        </p:txBody>
      </p:sp>
      <p:sp>
        <p:nvSpPr>
          <p:cNvPr id="3" name="Content Placeholder 2">
            <a:extLst>
              <a:ext uri="{FF2B5EF4-FFF2-40B4-BE49-F238E27FC236}">
                <a16:creationId xmlns:a16="http://schemas.microsoft.com/office/drawing/2014/main" id="{B18104F3-AB47-4BD7-9BAF-FF4A6D058501}"/>
              </a:ext>
            </a:extLst>
          </p:cNvPr>
          <p:cNvSpPr>
            <a:spLocks noGrp="1"/>
          </p:cNvSpPr>
          <p:nvPr>
            <p:ph sz="quarter" idx="13"/>
          </p:nvPr>
        </p:nvSpPr>
        <p:spPr/>
        <p:txBody>
          <a:bodyPr vert="horz" lIns="91440" tIns="45720" rIns="91440" bIns="45720" rtlCol="0" anchor="t">
            <a:normAutofit fontScale="55000" lnSpcReduction="20000"/>
          </a:bodyPr>
          <a:lstStyle/>
          <a:p>
            <a:endParaRPr lang="en-US"/>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a:cs typeface="Segoe UI"/>
            </a:endParaRPr>
          </a:p>
          <a:p>
            <a:endParaRPr lang="en-US" b="1">
              <a:cs typeface="Segoe UI"/>
            </a:endParaRPr>
          </a:p>
          <a:p>
            <a:endParaRPr lang="en-US" b="1">
              <a:cs typeface="Segoe UI"/>
            </a:endParaRPr>
          </a:p>
          <a:p>
            <a:endParaRPr lang="en-US" sz="2400" b="1">
              <a:cs typeface="Segoe UI"/>
            </a:endParaRPr>
          </a:p>
          <a:p>
            <a:endParaRPr lang="en-US" sz="2400" b="1">
              <a:cs typeface="Segoe UI"/>
            </a:endParaRPr>
          </a:p>
          <a:p>
            <a:r>
              <a:rPr lang="en-US" sz="2400" b="1">
                <a:cs typeface="Segoe UI"/>
              </a:rPr>
              <a:t>      Institutional Reports--ON        </a:t>
            </a:r>
            <a:r>
              <a:rPr lang="en-US" sz="2400">
                <a:cs typeface="Segoe UI"/>
              </a:rPr>
              <a:t>          </a:t>
            </a:r>
            <a:r>
              <a:rPr lang="en-US" sz="2400">
                <a:ea typeface="+mn-lt"/>
                <a:cs typeface="+mn-lt"/>
              </a:rPr>
              <a:t>       </a:t>
            </a:r>
            <a:r>
              <a:rPr lang="en-US" sz="2400" b="1">
                <a:ea typeface="+mn-lt"/>
                <a:cs typeface="+mn-lt"/>
              </a:rPr>
              <a:t>Instructor Feedback-- Testing </a:t>
            </a:r>
            <a:r>
              <a:rPr lang="en-US" sz="2400">
                <a:ea typeface="+mn-lt"/>
                <a:cs typeface="+mn-lt"/>
              </a:rPr>
              <a:t>                              </a:t>
            </a:r>
            <a:r>
              <a:rPr lang="en-US" sz="2400" b="1">
                <a:ea typeface="+mn-lt"/>
                <a:cs typeface="+mn-lt"/>
              </a:rPr>
              <a:t>Alternative versions--Coming</a:t>
            </a:r>
            <a:endParaRPr lang="en-US" sz="2400" b="1">
              <a:cs typeface="Segoe UI"/>
            </a:endParaRPr>
          </a:p>
          <a:p>
            <a:r>
              <a:rPr lang="en-US">
                <a:cs typeface="Segoe UI"/>
              </a:rPr>
              <a:t>                                 </a:t>
            </a:r>
            <a:r>
              <a:rPr lang="en-US" sz="1800" b="1">
                <a:cs typeface="Segoe UI"/>
              </a:rPr>
              <a:t>PHASE 1                                                                         PHASE 2                                                                                                PHASE 3</a:t>
            </a:r>
          </a:p>
          <a:p>
            <a:endParaRPr lang="en-US">
              <a:cs typeface="Segoe UI"/>
            </a:endParaRPr>
          </a:p>
          <a:p>
            <a:endParaRPr lang="en-US">
              <a:cs typeface="Segoe UI"/>
            </a:endParaRPr>
          </a:p>
          <a:p>
            <a:br>
              <a:rPr lang="en-US">
                <a:cs typeface="Segoe UI"/>
              </a:rPr>
            </a:br>
            <a:endParaRPr lang="en-US">
              <a:cs typeface="Segoe UI"/>
            </a:endParaRPr>
          </a:p>
          <a:p>
            <a:endParaRPr lang="en-US">
              <a:cs typeface="Segoe UI"/>
            </a:endParaRPr>
          </a:p>
          <a:p>
            <a:endParaRPr lang="en-US">
              <a:cs typeface="Segoe UI"/>
            </a:endParaRPr>
          </a:p>
        </p:txBody>
      </p:sp>
      <p:pic>
        <p:nvPicPr>
          <p:cNvPr id="4" name="Picture 4" descr="A picture containing screenshot, monitor&#10;&#10;Description generated with very high confidence">
            <a:extLst>
              <a:ext uri="{FF2B5EF4-FFF2-40B4-BE49-F238E27FC236}">
                <a16:creationId xmlns:a16="http://schemas.microsoft.com/office/drawing/2014/main" id="{4D24F737-58BA-40DB-87DB-2742911AB73A}"/>
              </a:ext>
            </a:extLst>
          </p:cNvPr>
          <p:cNvPicPr>
            <a:picLocks noChangeAspect="1"/>
          </p:cNvPicPr>
          <p:nvPr/>
        </p:nvPicPr>
        <p:blipFill>
          <a:blip r:embed="rId2"/>
          <a:stretch>
            <a:fillRect/>
          </a:stretch>
        </p:blipFill>
        <p:spPr>
          <a:xfrm>
            <a:off x="1915155" y="1916820"/>
            <a:ext cx="2577832" cy="1986937"/>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6FA7E6B8-3F4A-4DF8-A135-392E0FE4A47B}"/>
              </a:ext>
            </a:extLst>
          </p:cNvPr>
          <p:cNvPicPr>
            <a:picLocks noChangeAspect="1"/>
          </p:cNvPicPr>
          <p:nvPr/>
        </p:nvPicPr>
        <p:blipFill>
          <a:blip r:embed="rId3"/>
          <a:stretch>
            <a:fillRect/>
          </a:stretch>
        </p:blipFill>
        <p:spPr>
          <a:xfrm>
            <a:off x="5183493" y="1912058"/>
            <a:ext cx="2486025" cy="1987282"/>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4DBB2154-6F42-44F3-9045-D65BDFB91BC9}"/>
              </a:ext>
            </a:extLst>
          </p:cNvPr>
          <p:cNvPicPr>
            <a:picLocks noChangeAspect="1"/>
          </p:cNvPicPr>
          <p:nvPr/>
        </p:nvPicPr>
        <p:blipFill>
          <a:blip r:embed="rId4"/>
          <a:stretch>
            <a:fillRect/>
          </a:stretch>
        </p:blipFill>
        <p:spPr>
          <a:xfrm>
            <a:off x="8723925" y="1912058"/>
            <a:ext cx="2290705" cy="1987282"/>
          </a:xfrm>
          <a:prstGeom prst="rect">
            <a:avLst/>
          </a:prstGeom>
        </p:spPr>
      </p:pic>
    </p:spTree>
    <p:extLst>
      <p:ext uri="{BB962C8B-B14F-4D97-AF65-F5344CB8AC3E}">
        <p14:creationId xmlns:p14="http://schemas.microsoft.com/office/powerpoint/2010/main" val="3438372779"/>
      </p:ext>
    </p:extLst>
  </p:cSld>
  <p:clrMapOvr>
    <a:masterClrMapping/>
  </p:clrMapOvr>
</p:sld>
</file>

<file path=ppt/theme/theme1.xml><?xml version="1.0" encoding="utf-8"?>
<a:theme xmlns:a="http://schemas.openxmlformats.org/drawingml/2006/main" name="Making Templates Accessible">
  <a:themeElements>
    <a:clrScheme name="Custom 1">
      <a:dk1>
        <a:sysClr val="windowText" lastClr="000000"/>
      </a:dk1>
      <a:lt1>
        <a:sysClr val="window" lastClr="FFFFFF"/>
      </a:lt1>
      <a:dk2>
        <a:srgbClr val="44546A"/>
      </a:dk2>
      <a:lt2>
        <a:srgbClr val="E7E6E6"/>
      </a:lt2>
      <a:accent1>
        <a:srgbClr val="5B9BD5"/>
      </a:accent1>
      <a:accent2>
        <a:srgbClr val="FF0000"/>
      </a:accent2>
      <a:accent3>
        <a:srgbClr val="A5A5A5"/>
      </a:accent3>
      <a:accent4>
        <a:srgbClr val="FFC000"/>
      </a:accent4>
      <a:accent5>
        <a:srgbClr val="4472C4"/>
      </a:accent5>
      <a:accent6>
        <a:srgbClr val="70AD47"/>
      </a:accent6>
      <a:hlink>
        <a:srgbClr val="034A90"/>
      </a:hlink>
      <a:folHlink>
        <a:srgbClr val="6F3B55"/>
      </a:folHlink>
    </a:clrScheme>
    <a:fontScheme name="Custom 7">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0</TotalTime>
  <Words>1305</Words>
  <Application>Microsoft Office PowerPoint</Application>
  <PresentationFormat>Widescreen</PresentationFormat>
  <Paragraphs>501</Paragraphs>
  <Slides>52</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Cambria</vt:lpstr>
      <vt:lpstr>Helvetica Neue</vt:lpstr>
      <vt:lpstr>Lato</vt:lpstr>
      <vt:lpstr>Segoe UI</vt:lpstr>
      <vt:lpstr>Segoe UI Symbol</vt:lpstr>
      <vt:lpstr>Source Sans Pro</vt:lpstr>
      <vt:lpstr>Wingdings</vt:lpstr>
      <vt:lpstr>Making Templates Accessible</vt:lpstr>
      <vt:lpstr>PowerPoint Presentation</vt:lpstr>
      <vt:lpstr>PowerPoint Presentation</vt:lpstr>
      <vt:lpstr>  Are Your Course Materials Accessible?  </vt:lpstr>
      <vt:lpstr>Goals of this Presentation</vt:lpstr>
      <vt:lpstr>How We Got Here</vt:lpstr>
      <vt:lpstr>Learning Management System Common File Types</vt:lpstr>
      <vt:lpstr>How to Address?</vt:lpstr>
      <vt:lpstr>Content Assessment and Technology Review</vt:lpstr>
      <vt:lpstr>Ally for Blackboard Features Release to UH Timeline</vt:lpstr>
      <vt:lpstr>Ally for Bb Institutional Reports UH at a Glance (PHASE 1)</vt:lpstr>
      <vt:lpstr>Ally for Bb Institutional Report Fall 2019</vt:lpstr>
      <vt:lpstr>Ally for Bb Institutional Reports Severe Issues</vt:lpstr>
      <vt:lpstr>Scanning/OCR Practices</vt:lpstr>
      <vt:lpstr>Ally for Bb Institutional Reports Major Issues</vt:lpstr>
      <vt:lpstr>Ally for Bb Institutional Reports Minor Issues</vt:lpstr>
      <vt:lpstr>Ally for Bb Instructor Feedback (PHASE 2)</vt:lpstr>
      <vt:lpstr>Ally  for Bb Accessibility Score—Instructor/Course Level </vt:lpstr>
      <vt:lpstr>Ally for Bb Instructor Workflow</vt:lpstr>
      <vt:lpstr>Ally for Bb Feedback Report Per Item</vt:lpstr>
      <vt:lpstr>Ally for Bb What Needs to Corrected by Item</vt:lpstr>
      <vt:lpstr>Ally for Bb Explanation of the Issue</vt:lpstr>
      <vt:lpstr>Ally for Bb Options to Correct the File</vt:lpstr>
      <vt:lpstr>Ally for Bb Re-Upload and Re-Score</vt:lpstr>
      <vt:lpstr>Ally for Bb Student Features (Phase 3)</vt:lpstr>
      <vt:lpstr>Ally  for Bb Alternative Versions</vt:lpstr>
      <vt:lpstr>Ally for Bb Limitations from Initial Testing</vt:lpstr>
      <vt:lpstr>Ally for Bb Opportunities</vt:lpstr>
      <vt:lpstr>UH Accessibility Goals for Course Materials</vt:lpstr>
      <vt:lpstr>UH Accessibility Goals for Course Materials</vt:lpstr>
      <vt:lpstr>Bb Menu Contrast issues</vt:lpstr>
      <vt:lpstr>Bb HTML Color Contrast Preferred Ratios </vt:lpstr>
      <vt:lpstr>Image Tagging</vt:lpstr>
      <vt:lpstr>Bb 2016 Theme coming 2020</vt:lpstr>
      <vt:lpstr>UH Course Content Accessibility Wrap-Up </vt:lpstr>
      <vt:lpstr>Examples of using Ally in real courses</vt:lpstr>
      <vt:lpstr>Examples of using Ally in real courses</vt:lpstr>
      <vt:lpstr>Images</vt:lpstr>
      <vt:lpstr>Images </vt:lpstr>
      <vt:lpstr>Images </vt:lpstr>
      <vt:lpstr>Images </vt:lpstr>
      <vt:lpstr>Images </vt:lpstr>
      <vt:lpstr>Images </vt:lpstr>
      <vt:lpstr>YouTube Videos </vt:lpstr>
      <vt:lpstr>YouTube Videos </vt:lpstr>
      <vt:lpstr>Document Issues</vt:lpstr>
      <vt:lpstr>How to Fix PDF files </vt:lpstr>
      <vt:lpstr>PDF Design</vt:lpstr>
      <vt:lpstr>How to fix documents in Blackboard</vt:lpstr>
      <vt:lpstr>Document Building in Blackboard </vt:lpstr>
      <vt:lpstr>Resources</vt:lpstr>
      <vt:lpstr>Resources</vt:lpstr>
      <vt:lpstr>Thanks For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Davis, Linda</dc:creator>
  <cp:lastModifiedBy>Davis, Linda</cp:lastModifiedBy>
  <cp:revision>2</cp:revision>
  <dcterms:created xsi:type="dcterms:W3CDTF">2019-08-21T21:09:19Z</dcterms:created>
  <dcterms:modified xsi:type="dcterms:W3CDTF">2019-09-13T19:56:15Z</dcterms:modified>
</cp:coreProperties>
</file>