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1" r:id="rId2"/>
    <p:sldId id="817" r:id="rId3"/>
    <p:sldId id="856" r:id="rId4"/>
    <p:sldId id="844" r:id="rId5"/>
    <p:sldId id="857" r:id="rId6"/>
    <p:sldId id="845" r:id="rId7"/>
    <p:sldId id="858" r:id="rId8"/>
    <p:sldId id="847" r:id="rId9"/>
    <p:sldId id="848" r:id="rId10"/>
    <p:sldId id="850" r:id="rId11"/>
    <p:sldId id="849" r:id="rId12"/>
    <p:sldId id="851" r:id="rId13"/>
    <p:sldId id="852" r:id="rId14"/>
    <p:sldId id="853" r:id="rId15"/>
    <p:sldId id="854" r:id="rId16"/>
    <p:sldId id="855" r:id="rId17"/>
    <p:sldId id="859" r:id="rId18"/>
    <p:sldId id="860" r:id="rId19"/>
    <p:sldId id="846" r:id="rId20"/>
    <p:sldId id="657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8">
          <p15:clr>
            <a:srgbClr val="A4A3A4"/>
          </p15:clr>
        </p15:guide>
        <p15:guide id="2" orient="horz" pos="3490">
          <p15:clr>
            <a:srgbClr val="A4A3A4"/>
          </p15:clr>
        </p15:guide>
        <p15:guide id="3" orient="horz" pos="3379">
          <p15:clr>
            <a:srgbClr val="A4A3A4"/>
          </p15:clr>
        </p15:guide>
        <p15:guide id="4" orient="horz" pos="1964">
          <p15:clr>
            <a:srgbClr val="A4A3A4"/>
          </p15:clr>
        </p15:guide>
        <p15:guide id="5" orient="horz" pos="2099">
          <p15:clr>
            <a:srgbClr val="A4A3A4"/>
          </p15:clr>
        </p15:guide>
        <p15:guide id="6" orient="horz" pos="795">
          <p15:clr>
            <a:srgbClr val="A4A3A4"/>
          </p15:clr>
        </p15:guide>
        <p15:guide id="7" orient="horz" pos="666">
          <p15:clr>
            <a:srgbClr val="A4A3A4"/>
          </p15:clr>
        </p15:guide>
        <p15:guide id="8" pos="3403">
          <p15:clr>
            <a:srgbClr val="A4A3A4"/>
          </p15:clr>
        </p15:guide>
        <p15:guide id="9" pos="35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3773"/>
    <a:srgbClr val="00FF00"/>
    <a:srgbClr val="FEC20D"/>
    <a:srgbClr val="89C32D"/>
    <a:srgbClr val="139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07" autoAdjust="0"/>
  </p:normalViewPr>
  <p:slideViewPr>
    <p:cSldViewPr snapToGrid="0" snapToObjects="1">
      <p:cViewPr varScale="1">
        <p:scale>
          <a:sx n="102" d="100"/>
          <a:sy n="102" d="100"/>
        </p:scale>
        <p:origin x="1884" y="96"/>
      </p:cViewPr>
      <p:guideLst>
        <p:guide orient="horz" pos="3378"/>
        <p:guide orient="horz" pos="3490"/>
        <p:guide orient="horz" pos="3379"/>
        <p:guide orient="horz" pos="1964"/>
        <p:guide orient="horz" pos="2099"/>
        <p:guide orient="horz" pos="795"/>
        <p:guide orient="horz" pos="666"/>
        <p:guide pos="3403"/>
        <p:guide pos="351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949F6-E5E1-4B05-97C4-8437AC7897E2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1F8E3-B603-45BC-B74B-90CA71991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26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4643E8-7A84-1C46-BD5E-B291CD34BF80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7DC1755-625D-A742-ACDB-726AD4CDF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92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VIEW &gt; MASTER</a:t>
            </a:r>
            <a:r>
              <a:rPr lang="en-US" baseline="0" dirty="0"/>
              <a:t> &gt; SLIDE MASTER TO EDIT THE IMAGES ON THE TITLE AND DIVIDER SLIDES</a:t>
            </a:r>
          </a:p>
          <a:p>
            <a:r>
              <a:rPr lang="en-US" baseline="0" dirty="0"/>
              <a:t>RIGHT CLICK ON THE INDIVIDUAL IMAGES TO CHANGE THE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5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56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47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4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6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2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83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C1755-625D-A742-ACDB-726AD4CDF2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14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228 field offices in 254 counties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DC8F5D-8F2F-4932-99DB-F1D16B078634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79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cartney&amp;#39;s Rose (Invasive Exotic Plants of North Carolina) ·  iNaturalist">
            <a:extLst>
              <a:ext uri="{FF2B5EF4-FFF2-40B4-BE49-F238E27FC236}">
                <a16:creationId xmlns:a16="http://schemas.microsoft.com/office/drawing/2014/main" id="{878F6798-48F1-63DD-99E2-29FFAEBEE2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194" y="3088796"/>
            <a:ext cx="2999541" cy="22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0877" y="5475979"/>
            <a:ext cx="7343087" cy="649681"/>
          </a:xfrm>
        </p:spPr>
        <p:txBody>
          <a:bodyPr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Adaptive Grazing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0877" y="6250355"/>
            <a:ext cx="3143738" cy="412261"/>
          </a:xfrm>
        </p:spPr>
        <p:txBody>
          <a:bodyPr>
            <a:normAutofit/>
          </a:bodyPr>
          <a:lstStyle>
            <a:lvl1pPr marL="0" indent="0" algn="l">
              <a:buNone/>
              <a:defRPr sz="1500" b="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Feb 2023</a:t>
            </a:r>
          </a:p>
        </p:txBody>
      </p:sp>
      <p:pic>
        <p:nvPicPr>
          <p:cNvPr id="16" name="Picture 15" descr="NRCS_Title-Raindrop1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9" t="16381" b="21472"/>
          <a:stretch/>
        </p:blipFill>
        <p:spPr>
          <a:xfrm>
            <a:off x="7439173" y="2539948"/>
            <a:ext cx="1704827" cy="3060726"/>
          </a:xfrm>
          <a:prstGeom prst="rect">
            <a:avLst/>
          </a:prstGeom>
        </p:spPr>
      </p:pic>
      <p:pic>
        <p:nvPicPr>
          <p:cNvPr id="19" name="Picture 18" descr="NRCS_Title-Raindrop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5" t="48718" r="34080" b="44444"/>
          <a:stretch/>
        </p:blipFill>
        <p:spPr>
          <a:xfrm>
            <a:off x="5581898" y="3341076"/>
            <a:ext cx="445717" cy="468923"/>
          </a:xfrm>
          <a:prstGeom prst="rect">
            <a:avLst/>
          </a:prstGeom>
        </p:spPr>
      </p:pic>
      <p:sp>
        <p:nvSpPr>
          <p:cNvPr id="20" name="Content Placeholder 19"/>
          <p:cNvSpPr>
            <a:spLocks noGrp="1"/>
          </p:cNvSpPr>
          <p:nvPr>
            <p:ph sz="quarter" idx="10" hasCustomPrompt="1"/>
          </p:nvPr>
        </p:nvSpPr>
        <p:spPr>
          <a:xfrm>
            <a:off x="5616943" y="1249851"/>
            <a:ext cx="2266950" cy="342900"/>
          </a:xfrm>
        </p:spPr>
        <p:txBody>
          <a:bodyPr anchor="ctr">
            <a:normAutofit/>
          </a:bodyPr>
          <a:lstStyle>
            <a:lvl1pPr>
              <a:defRPr sz="1000" b="0" spc="300" baseline="0">
                <a:solidFill>
                  <a:srgbClr val="FEC20D"/>
                </a:solidFill>
              </a:defRPr>
            </a:lvl1pPr>
          </a:lstStyle>
          <a:p>
            <a:pPr lvl="0"/>
            <a:r>
              <a:rPr lang="en-US" dirty="0"/>
              <a:t>Texas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C73E0E-1EF9-476F-AB98-FE226B2217CA}"/>
              </a:ext>
            </a:extLst>
          </p:cNvPr>
          <p:cNvSpPr txBox="1">
            <a:spLocks/>
          </p:cNvSpPr>
          <p:nvPr userDrawn="1"/>
        </p:nvSpPr>
        <p:spPr>
          <a:xfrm>
            <a:off x="1" y="6077914"/>
            <a:ext cx="9144000" cy="649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200" dirty="0"/>
              <a:t>Matt Machacek</a:t>
            </a:r>
          </a:p>
          <a:p>
            <a:pPr algn="ctr"/>
            <a:r>
              <a:rPr lang="en-US" sz="1200" dirty="0"/>
              <a:t>Rangeland Management Specialist</a:t>
            </a:r>
          </a:p>
          <a:p>
            <a:pPr algn="ctr"/>
            <a:r>
              <a:rPr lang="en-US" sz="1200" dirty="0"/>
              <a:t>USDA-Natural Resources Conservation Service</a:t>
            </a:r>
          </a:p>
        </p:txBody>
      </p:sp>
      <p:pic>
        <p:nvPicPr>
          <p:cNvPr id="6" name="Picture 5" descr="A field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DE258340-932C-F47E-D83E-1A6B7B70394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517" y="1206738"/>
            <a:ext cx="5493412" cy="412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8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26731" r="27577"/>
          <a:stretch/>
        </p:blipFill>
        <p:spPr>
          <a:xfrm>
            <a:off x="5581897" y="3341077"/>
            <a:ext cx="3562103" cy="203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51" r="13724" b="14227"/>
          <a:stretch/>
        </p:blipFill>
        <p:spPr>
          <a:xfrm>
            <a:off x="5581899" y="1260232"/>
            <a:ext cx="3562102" cy="185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854" y="2433516"/>
            <a:ext cx="4367456" cy="2402254"/>
          </a:xfrm>
        </p:spPr>
        <p:txBody>
          <a:bodyPr anchor="t"/>
          <a:lstStyle>
            <a:lvl1pPr algn="l">
              <a:lnSpc>
                <a:spcPct val="90000"/>
              </a:lnSpc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854" y="1504462"/>
            <a:ext cx="3761764" cy="929054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NRCS-Divider-Slide_Raindrop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53"/>
          <a:stretch/>
        </p:blipFill>
        <p:spPr>
          <a:xfrm>
            <a:off x="7895119" y="2031999"/>
            <a:ext cx="1258650" cy="26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9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352" y="635000"/>
            <a:ext cx="8229600" cy="8069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600200"/>
            <a:ext cx="7631724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059616" y="1609726"/>
            <a:ext cx="949203" cy="379266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75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15" y="1600200"/>
            <a:ext cx="6811108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7151077" y="1609969"/>
            <a:ext cx="1867875" cy="3978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209694" y="2413000"/>
            <a:ext cx="1760413" cy="3067050"/>
          </a:xfrm>
        </p:spPr>
        <p:txBody>
          <a:bodyPr>
            <a:normAutofit/>
          </a:bodyPr>
          <a:lstStyle>
            <a:lvl1pPr algn="l">
              <a:defRPr sz="1000" b="0">
                <a:solidFill>
                  <a:schemeClr val="tx1"/>
                </a:solidFill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7208624" y="1709738"/>
            <a:ext cx="1762218" cy="615339"/>
          </a:xfrm>
        </p:spPr>
        <p:txBody>
          <a:bodyPr>
            <a:noAutofit/>
          </a:bodyPr>
          <a:lstStyle>
            <a:lvl1pPr>
              <a:defRPr sz="1200">
                <a:solidFill>
                  <a:srgbClr val="139AB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C8136-1C1A-404A-9FFD-D1ACDE7A8769}" type="datetimeFigureOut">
              <a:rPr lang="en-US" smtClean="0"/>
              <a:pPr/>
              <a:t>4/26/2023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D023-C6A8-41F9-9E66-89710F0E9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4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18DF4F-5042-4AD1-8365-BD70C4B00C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856432-6702-4563-A37E-7F5101EBDF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40CF6B-1338-4CD5-924A-DBE0D3D859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0264E-3151-4225-A5EE-85DD9779C6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3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814" y="566615"/>
            <a:ext cx="8229600" cy="94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Prescribed Fire Terminology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14" y="1600200"/>
            <a:ext cx="773136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1661" y="63236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C9244-15B3-8F40-A6D8-795DD2FF1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8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7" r:id="rId5"/>
    <p:sldLayoutId id="2147483662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89C32D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rgbClr val="05377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.Machacek@usda.g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misti.thompson@usda.gov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hyperlink" Target="http://www.southernforesthealth.net/plant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3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5616943" y="1249851"/>
            <a:ext cx="2266950" cy="3429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559" y="5507365"/>
            <a:ext cx="6842929" cy="6496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Chinese Tallow and McCartney Rose Management on the Texas Mid-Coast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877" y="5654255"/>
            <a:ext cx="184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597893" y="1249851"/>
            <a:ext cx="3143738" cy="412261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Texas</a:t>
            </a:r>
          </a:p>
        </p:txBody>
      </p:sp>
    </p:spTree>
    <p:extLst>
      <p:ext uri="{BB962C8B-B14F-4D97-AF65-F5344CB8AC3E}">
        <p14:creationId xmlns:p14="http://schemas.microsoft.com/office/powerpoint/2010/main" val="251940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2531-299B-4460-ABB8-7EE5BE8B2E2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D290D-FCEB-4EA0-9ED9-4DE0C2A93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23888"/>
            <a:ext cx="8229600" cy="806450"/>
          </a:xfrm>
        </p:spPr>
        <p:txBody>
          <a:bodyPr/>
          <a:lstStyle/>
          <a:p>
            <a:r>
              <a:rPr lang="en-US" dirty="0"/>
              <a:t>Rx Fire</a:t>
            </a:r>
            <a:endParaRPr lang="en-US" dirty="0">
              <a:solidFill>
                <a:srgbClr val="053773"/>
              </a:solidFill>
            </a:endParaRPr>
          </a:p>
        </p:txBody>
      </p:sp>
      <p:pic>
        <p:nvPicPr>
          <p:cNvPr id="6" name="Picture 5" descr="A picture containing nature&#10;&#10;Description automatically generated">
            <a:extLst>
              <a:ext uri="{FF2B5EF4-FFF2-40B4-BE49-F238E27FC236}">
                <a16:creationId xmlns:a16="http://schemas.microsoft.com/office/drawing/2014/main" id="{DA3B0F27-E89D-03AB-79E1-08FFE598E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72371" y="2886372"/>
            <a:ext cx="4539004" cy="3404253"/>
          </a:xfrm>
          <a:prstGeom prst="rect">
            <a:avLst/>
          </a:prstGeom>
        </p:spPr>
      </p:pic>
      <p:pic>
        <p:nvPicPr>
          <p:cNvPr id="10" name="Picture 9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471E8062-1466-6D12-D587-1128064D8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21910" y="2940685"/>
            <a:ext cx="4476932" cy="3357699"/>
          </a:xfrm>
          <a:prstGeom prst="rect">
            <a:avLst/>
          </a:prstGeom>
        </p:spPr>
      </p:pic>
      <p:pic>
        <p:nvPicPr>
          <p:cNvPr id="8" name="Picture 7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0C84EC4E-6A4B-69CA-9140-438AC552F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030" y="623888"/>
            <a:ext cx="3808429" cy="285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49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2531-299B-4460-ABB8-7EE5BE8B2E2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D290D-FCEB-4EA0-9ED9-4DE0C2A93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23888"/>
            <a:ext cx="8229600" cy="806450"/>
          </a:xfrm>
        </p:spPr>
        <p:txBody>
          <a:bodyPr/>
          <a:lstStyle/>
          <a:p>
            <a:r>
              <a:rPr lang="en-US" dirty="0"/>
              <a:t>A Systems Approach</a:t>
            </a:r>
            <a:endParaRPr lang="en-US" dirty="0">
              <a:solidFill>
                <a:srgbClr val="053773"/>
              </a:solidFill>
            </a:endParaRPr>
          </a:p>
        </p:txBody>
      </p:sp>
      <p:pic>
        <p:nvPicPr>
          <p:cNvPr id="5" name="Picture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E628F945-C7BF-69A0-246B-BD8D13504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92591" y="2100230"/>
            <a:ext cx="5359138" cy="401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18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2625-EC43-5C06-183D-9796590685CA}"/>
              </a:ext>
            </a:extLst>
          </p:cNvPr>
          <p:cNvSpPr txBox="1">
            <a:spLocks/>
          </p:cNvSpPr>
          <p:nvPr/>
        </p:nvSpPr>
        <p:spPr>
          <a:xfrm>
            <a:off x="685800" y="611754"/>
            <a:ext cx="7772400" cy="990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LT Std" pitchFamily="34" charset="0"/>
              </a:rPr>
              <a:t>Herbicide Options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4C3539-7463-8FAB-BB69-595AF53CD89E}"/>
              </a:ext>
            </a:extLst>
          </p:cNvPr>
          <p:cNvSpPr txBox="1">
            <a:spLocks/>
          </p:cNvSpPr>
          <p:nvPr/>
        </p:nvSpPr>
        <p:spPr>
          <a:xfrm>
            <a:off x="563471" y="1203705"/>
            <a:ext cx="7731369" cy="51776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NRCS Does Not Make Chemical Recommendations!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Always Read &amp; Follow the Label!  Check each Product!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045BC5-0434-8B2A-479D-A1A8E66EE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89" y="1735059"/>
            <a:ext cx="5392132" cy="39545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2773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2625-EC43-5C06-183D-9796590685CA}"/>
              </a:ext>
            </a:extLst>
          </p:cNvPr>
          <p:cNvSpPr txBox="1">
            <a:spLocks/>
          </p:cNvSpPr>
          <p:nvPr/>
        </p:nvSpPr>
        <p:spPr>
          <a:xfrm>
            <a:off x="685800" y="611754"/>
            <a:ext cx="7772400" cy="990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LT Std" pitchFamily="34" charset="0"/>
              </a:rPr>
              <a:t>Chinese Tallow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4C3539-7463-8FAB-BB69-595AF53CD89E}"/>
              </a:ext>
            </a:extLst>
          </p:cNvPr>
          <p:cNvSpPr txBox="1">
            <a:spLocks/>
          </p:cNvSpPr>
          <p:nvPr/>
        </p:nvSpPr>
        <p:spPr>
          <a:xfrm>
            <a:off x="261814" y="1600200"/>
            <a:ext cx="773136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Basal Treatments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CF8509-53DC-DD3B-E6E2-F5705CC4C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" y="2428234"/>
            <a:ext cx="9049732" cy="25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60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D07A62E5-119E-1013-94A6-10F5D696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367" y="0"/>
            <a:ext cx="5005633" cy="37542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ABE11F-2372-F2B0-D2C4-6608514E5EBE}"/>
              </a:ext>
            </a:extLst>
          </p:cNvPr>
          <p:cNvSpPr txBox="1">
            <a:spLocks/>
          </p:cNvSpPr>
          <p:nvPr/>
        </p:nvSpPr>
        <p:spPr>
          <a:xfrm>
            <a:off x="252167" y="677742"/>
            <a:ext cx="7772400" cy="990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LT Std" pitchFamily="34" charset="0"/>
              </a:rPr>
              <a:t>Chinese Tallow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ECBD0-AFD8-4AA2-3914-B8F89F1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67786"/>
            <a:ext cx="5067359" cy="411722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953C7C-EE79-5E39-75EE-560901D3C4D5}"/>
              </a:ext>
            </a:extLst>
          </p:cNvPr>
          <p:cNvSpPr txBox="1">
            <a:spLocks/>
          </p:cNvSpPr>
          <p:nvPr/>
        </p:nvSpPr>
        <p:spPr>
          <a:xfrm>
            <a:off x="261814" y="1600200"/>
            <a:ext cx="773136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Hack and Squirt / Cut Stump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231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2625-EC43-5C06-183D-9796590685CA}"/>
              </a:ext>
            </a:extLst>
          </p:cNvPr>
          <p:cNvSpPr txBox="1">
            <a:spLocks/>
          </p:cNvSpPr>
          <p:nvPr/>
        </p:nvSpPr>
        <p:spPr>
          <a:xfrm>
            <a:off x="685800" y="611754"/>
            <a:ext cx="7772400" cy="990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LT Std" pitchFamily="34" charset="0"/>
              </a:rPr>
              <a:t>Chinese Tallow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4C3539-7463-8FAB-BB69-595AF53CD89E}"/>
              </a:ext>
            </a:extLst>
          </p:cNvPr>
          <p:cNvSpPr txBox="1">
            <a:spLocks/>
          </p:cNvSpPr>
          <p:nvPr/>
        </p:nvSpPr>
        <p:spPr>
          <a:xfrm>
            <a:off x="261814" y="1600200"/>
            <a:ext cx="773136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Broadcast / IPT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D498E8-FCF4-65C1-8512-44DAE02A2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03"/>
          <a:stretch/>
        </p:blipFill>
        <p:spPr>
          <a:xfrm>
            <a:off x="122548" y="2818063"/>
            <a:ext cx="8983744" cy="39221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017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2625-EC43-5C06-183D-9796590685CA}"/>
              </a:ext>
            </a:extLst>
          </p:cNvPr>
          <p:cNvSpPr txBox="1">
            <a:spLocks/>
          </p:cNvSpPr>
          <p:nvPr/>
        </p:nvSpPr>
        <p:spPr>
          <a:xfrm>
            <a:off x="685800" y="611754"/>
            <a:ext cx="7772400" cy="990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LT Std" pitchFamily="34" charset="0"/>
              </a:rPr>
              <a:t>McCartney Rose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4C3539-7463-8FAB-BB69-595AF53CD89E}"/>
              </a:ext>
            </a:extLst>
          </p:cNvPr>
          <p:cNvSpPr txBox="1">
            <a:spLocks/>
          </p:cNvSpPr>
          <p:nvPr/>
        </p:nvSpPr>
        <p:spPr>
          <a:xfrm>
            <a:off x="261814" y="1600200"/>
            <a:ext cx="773136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Broadcast / IPT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A39666-B695-D712-381A-F87B50394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2725"/>
            <a:ext cx="9144000" cy="44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A6F19772-0306-E120-0826-32B06C7CE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29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E37CF10A-84C4-D6D1-DEDF-E4E9782A3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02"/>
          <a:stretch/>
        </p:blipFill>
        <p:spPr>
          <a:xfrm>
            <a:off x="0" y="716437"/>
            <a:ext cx="9144000" cy="59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16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147C656-7A1C-EA40-C1F0-4ADCDDC08D47}"/>
              </a:ext>
            </a:extLst>
          </p:cNvPr>
          <p:cNvSpPr txBox="1">
            <a:spLocks/>
          </p:cNvSpPr>
          <p:nvPr/>
        </p:nvSpPr>
        <p:spPr>
          <a:xfrm>
            <a:off x="685800" y="611754"/>
            <a:ext cx="7772400" cy="990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LT Std" pitchFamily="34" charset="0"/>
              </a:rPr>
              <a:t>Help Your Neighbors Landscape!</a:t>
            </a:r>
          </a:p>
        </p:txBody>
      </p:sp>
      <p:pic>
        <p:nvPicPr>
          <p:cNvPr id="7" name="Content Placeholder 6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843D917C-0093-5571-8B29-49A225BDDEDC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2"/>
          <a:srcRect l="7989" r="27078"/>
          <a:stretch/>
        </p:blipFill>
        <p:spPr>
          <a:xfrm rot="5400000">
            <a:off x="2233246" y="1126864"/>
            <a:ext cx="4677508" cy="5402650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22FA493-0AF5-8AB6-ADD4-FFEC744C87C0}"/>
              </a:ext>
            </a:extLst>
          </p:cNvPr>
          <p:cNvSpPr/>
          <p:nvPr/>
        </p:nvSpPr>
        <p:spPr>
          <a:xfrm>
            <a:off x="3788124" y="4270343"/>
            <a:ext cx="999241" cy="133860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5E97DE-9136-265A-11A9-9E2C3AB6CE2D}"/>
              </a:ext>
            </a:extLst>
          </p:cNvPr>
          <p:cNvSpPr/>
          <p:nvPr/>
        </p:nvSpPr>
        <p:spPr>
          <a:xfrm>
            <a:off x="4298624" y="2480033"/>
            <a:ext cx="2168284" cy="3128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1613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ssy field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360253E-A15F-8874-AA4C-2284170A8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802625-EC43-5C06-183D-9796590685CA}"/>
              </a:ext>
            </a:extLst>
          </p:cNvPr>
          <p:cNvSpPr txBox="1">
            <a:spLocks/>
          </p:cNvSpPr>
          <p:nvPr/>
        </p:nvSpPr>
        <p:spPr>
          <a:xfrm>
            <a:off x="685800" y="334822"/>
            <a:ext cx="7772400" cy="99059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9C32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Helvetica LT Std" pitchFamily="34" charset="0"/>
              </a:rPr>
              <a:t>Agenda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4C3539-7463-8FAB-BB69-595AF53CD89E}"/>
              </a:ext>
            </a:extLst>
          </p:cNvPr>
          <p:cNvSpPr txBox="1">
            <a:spLocks/>
          </p:cNvSpPr>
          <p:nvPr/>
        </p:nvSpPr>
        <p:spPr>
          <a:xfrm>
            <a:off x="261814" y="1166018"/>
            <a:ext cx="7731369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Did it Come From &amp; How it Invades</a:t>
            </a:r>
          </a:p>
          <a:p>
            <a:endParaRPr lang="en-US" dirty="0"/>
          </a:p>
          <a:p>
            <a:r>
              <a:rPr lang="en-US" dirty="0"/>
              <a:t>Land Treatments</a:t>
            </a:r>
          </a:p>
          <a:p>
            <a:endParaRPr lang="en-US" dirty="0"/>
          </a:p>
          <a:p>
            <a:r>
              <a:rPr lang="en-US" dirty="0"/>
              <a:t>Herbicide Options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26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15" y="728514"/>
            <a:ext cx="10086109" cy="806938"/>
          </a:xfrm>
        </p:spPr>
        <p:txBody>
          <a:bodyPr>
            <a:noAutofit/>
          </a:bodyPr>
          <a:lstStyle/>
          <a:p>
            <a:r>
              <a:rPr lang="en-US" sz="4000" dirty="0"/>
              <a:t>Further Assistance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43430" y="1300444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n-lt"/>
              </a:rPr>
              <a:t>Matt Machacek- Victoria, TX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361-235-0440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+mn-lt"/>
                <a:hlinkClick r:id="rId3"/>
              </a:rPr>
              <a:t>matthew.machacek@usda.gov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/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9D8BB-CFF8-4815-9FBA-84A523195A83}"/>
              </a:ext>
            </a:extLst>
          </p:cNvPr>
          <p:cNvSpPr txBox="1"/>
          <p:nvPr/>
        </p:nvSpPr>
        <p:spPr>
          <a:xfrm>
            <a:off x="503232" y="4506243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0925FFA-4132-4620-95D4-D729782D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0" y="1276232"/>
            <a:ext cx="1703388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76D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164FEC4F-5656-4C72-98A3-A708344EE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659" y="4048754"/>
            <a:ext cx="2422526" cy="103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76D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0726A6-F416-4C8C-A5C5-169612865EE7}"/>
              </a:ext>
            </a:extLst>
          </p:cNvPr>
          <p:cNvSpPr txBox="1">
            <a:spLocks/>
          </p:cNvSpPr>
          <p:nvPr/>
        </p:nvSpPr>
        <p:spPr>
          <a:xfrm>
            <a:off x="830424" y="6178515"/>
            <a:ext cx="7063115" cy="7557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latin typeface="Times New Roman" pitchFamily="18" charset="0"/>
              </a:rPr>
              <a:t>USDA is an equal opportunity, provider, employer and lender.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E9CCA-10DB-45CD-BE17-4927A8840DD4}"/>
              </a:ext>
            </a:extLst>
          </p:cNvPr>
          <p:cNvSpPr txBox="1"/>
          <p:nvPr/>
        </p:nvSpPr>
        <p:spPr>
          <a:xfrm>
            <a:off x="543430" y="3697869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n-lt"/>
              </a:rPr>
              <a:t>Misti Thompson, Goliad, TX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361-645-2305 x 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hlinkClick r:id="rId6"/>
              </a:rPr>
              <a:t>misti.thompson@usda.gov</a:t>
            </a:r>
            <a:r>
              <a:rPr lang="en-US" sz="2800" b="1" dirty="0">
                <a:solidFill>
                  <a:srgbClr val="002060"/>
                </a:solidFill>
                <a:latin typeface="+mn-lt"/>
              </a:rPr>
              <a:t/>
            </a:r>
          </a:p>
        </p:txBody>
      </p:sp>
    </p:spTree>
    <p:extLst>
      <p:ext uri="{BB962C8B-B14F-4D97-AF65-F5344CB8AC3E}">
        <p14:creationId xmlns:p14="http://schemas.microsoft.com/office/powerpoint/2010/main" val="659352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with a fence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CBA14485-F2EB-ADA7-2FC9-53A9A9195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95925" y="711722"/>
            <a:ext cx="8107052" cy="6080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0289F6-B6A9-F801-F848-FA15F21AA686}"/>
              </a:ext>
            </a:extLst>
          </p:cNvPr>
          <p:cNvSpPr/>
          <p:nvPr/>
        </p:nvSpPr>
        <p:spPr>
          <a:xfrm>
            <a:off x="3610465" y="3214540"/>
            <a:ext cx="4807671" cy="14800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129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2531-299B-4460-ABB8-7EE5BE8B2E2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D290D-FCEB-4EA0-9ED9-4DE0C2A93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23888"/>
            <a:ext cx="8229600" cy="806450"/>
          </a:xfrm>
        </p:spPr>
        <p:txBody>
          <a:bodyPr/>
          <a:lstStyle/>
          <a:p>
            <a:r>
              <a:rPr lang="en-US" dirty="0"/>
              <a:t>Chinese Tallow</a:t>
            </a:r>
            <a:endParaRPr lang="en-US" dirty="0">
              <a:solidFill>
                <a:srgbClr val="053773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2E0CC7-4534-4B6E-83F5-E5A98C769B65}"/>
              </a:ext>
            </a:extLst>
          </p:cNvPr>
          <p:cNvSpPr txBox="1">
            <a:spLocks/>
          </p:cNvSpPr>
          <p:nvPr/>
        </p:nvSpPr>
        <p:spPr>
          <a:xfrm>
            <a:off x="281710" y="1409627"/>
            <a:ext cx="4732852" cy="4389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Key Facts &amp; Characteristics:</a:t>
            </a:r>
          </a:p>
          <a:p>
            <a:endParaRPr lang="en-US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Introduced in 1770 to </a:t>
            </a:r>
            <a:r>
              <a:rPr lang="en-US" dirty="0"/>
              <a:t>South Carolina.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Distributed in the Gulf Coast in the 1900s for soap making.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single mature tree produces 100,000 seeds.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Transported by water and birds.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Invades stream banks, wet</a:t>
            </a:r>
          </a:p>
          <a:p>
            <a:r>
              <a:rPr lang="en-US" dirty="0"/>
              <a:t>     areas,  and open prairies </a:t>
            </a:r>
          </a:p>
          <a:p>
            <a:r>
              <a:rPr lang="en-US" dirty="0"/>
              <a:t>     when soil is exposed.</a:t>
            </a:r>
          </a:p>
          <a:p>
            <a:endParaRPr lang="en-US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F8B56-EDA1-0449-B627-9AE3D7BED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7" y="4449452"/>
            <a:ext cx="4857743" cy="2462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2B2DB-057C-2A8E-48F7-224DCBE65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562" y="841662"/>
            <a:ext cx="2939365" cy="2174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273D7B-9AC9-E1DE-18B4-568B40822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195" y="1994834"/>
            <a:ext cx="2932805" cy="24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2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2531-299B-4460-ABB8-7EE5BE8B2E2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D290D-FCEB-4EA0-9ED9-4DE0C2A93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23888"/>
            <a:ext cx="8229600" cy="806450"/>
          </a:xfrm>
        </p:spPr>
        <p:txBody>
          <a:bodyPr/>
          <a:lstStyle/>
          <a:p>
            <a:r>
              <a:rPr lang="en-US" dirty="0"/>
              <a:t>Chinese Tallow</a:t>
            </a:r>
            <a:endParaRPr lang="en-US" dirty="0">
              <a:solidFill>
                <a:srgbClr val="05377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AD0780-30D8-B704-3501-D667C5D17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6835"/>
            <a:ext cx="2728135" cy="2123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301559-EDC3-433A-FD7D-663F96A0A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8413"/>
            <a:ext cx="2889204" cy="262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54E44F-034F-89AE-1071-BCC86552D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053" y="-3470"/>
            <a:ext cx="3320947" cy="28010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6278F3-744A-34A2-327D-F5F18E585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637" y="2896417"/>
            <a:ext cx="1790950" cy="217200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FFAFD5-2DCF-A5ED-BA52-80C93294F75E}"/>
              </a:ext>
            </a:extLst>
          </p:cNvPr>
          <p:cNvSpPr txBox="1">
            <a:spLocks/>
          </p:cNvSpPr>
          <p:nvPr/>
        </p:nvSpPr>
        <p:spPr>
          <a:xfrm>
            <a:off x="2889204" y="6370989"/>
            <a:ext cx="4732852" cy="428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>
                <a:hlinkClick r:id="rId7"/>
              </a:rPr>
              <a:t>www.southernforesthealth.net/plants</a:t>
            </a:r>
            <a:r>
              <a:rPr lang="en-US" sz="1800" u="sng" dirty="0"/>
              <a:t/>
            </a:r>
            <a:endParaRPr lang="en-US" sz="1800" dirty="0"/>
          </a:p>
          <a:p>
            <a:endParaRPr lang="en-US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21CC9D-EDF4-A194-34F3-1C75A44191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622" y="1260983"/>
            <a:ext cx="2257831" cy="27252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94E208-0F03-8BD6-3351-4C3F29EDAB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380" y="4252782"/>
            <a:ext cx="2864977" cy="20544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65DBDC-209D-7B88-013C-6DC6C7F77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175" y="4559106"/>
            <a:ext cx="2076825" cy="230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9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2531-299B-4460-ABB8-7EE5BE8B2E2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D290D-FCEB-4EA0-9ED9-4DE0C2A93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23888"/>
            <a:ext cx="8229600" cy="806450"/>
          </a:xfrm>
        </p:spPr>
        <p:txBody>
          <a:bodyPr/>
          <a:lstStyle/>
          <a:p>
            <a:r>
              <a:rPr lang="en-US" dirty="0"/>
              <a:t>McCartney Rose</a:t>
            </a:r>
            <a:endParaRPr lang="en-US" dirty="0">
              <a:solidFill>
                <a:srgbClr val="053773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2E0CC7-4534-4B6E-83F5-E5A98C769B65}"/>
              </a:ext>
            </a:extLst>
          </p:cNvPr>
          <p:cNvSpPr txBox="1">
            <a:spLocks/>
          </p:cNvSpPr>
          <p:nvPr/>
        </p:nvSpPr>
        <p:spPr>
          <a:xfrm>
            <a:off x="281710" y="1409626"/>
            <a:ext cx="4066443" cy="51042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rgbClr val="0537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Key Facts &amp; Characteristics:</a:t>
            </a:r>
          </a:p>
          <a:p>
            <a:endParaRPr lang="en-US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Imported to Jackson County in the late 1800s as a hedge for fencing purposes.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Vegetative sprouting from the base and stem rooting results in colonization.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Shredding can cause it to spread like prickly pear.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Seeds are dispersed by birds, livestock, and wildlife. Seeds can germinate from cattle feces.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 finds it niche in the Gulf Coast in Clays, Loams, and Claypans.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as prevalent in deeper sands.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Further from the Coast it will thrive in clayey sites.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C5D143-3E77-AE81-02E6-02716E7D6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836" y="4086108"/>
            <a:ext cx="4582164" cy="2724530"/>
          </a:xfrm>
          <a:prstGeom prst="rect">
            <a:avLst/>
          </a:prstGeom>
        </p:spPr>
      </p:pic>
      <p:pic>
        <p:nvPicPr>
          <p:cNvPr id="9" name="Picture 8" descr="A white car parked i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FF4837B5-B786-72F3-463E-92221B76D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643" y="702489"/>
            <a:ext cx="3987667" cy="2990750"/>
          </a:xfrm>
          <a:prstGeom prst="rect">
            <a:avLst/>
          </a:prstGeom>
        </p:spPr>
      </p:pic>
      <p:pic>
        <p:nvPicPr>
          <p:cNvPr id="2050" name="Picture 2" descr="Picture">
            <a:extLst>
              <a:ext uri="{FF2B5EF4-FFF2-40B4-BE49-F238E27FC236}">
                <a16:creationId xmlns:a16="http://schemas.microsoft.com/office/drawing/2014/main" id="{76EC8B3F-25C8-E268-8D4F-E8331521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93" y="2236610"/>
            <a:ext cx="2327550" cy="16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03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2531-299B-4460-ABB8-7EE5BE8B2E2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D290D-FCEB-4EA0-9ED9-4DE0C2A93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7363"/>
            <a:ext cx="8229600" cy="806450"/>
          </a:xfrm>
        </p:spPr>
        <p:txBody>
          <a:bodyPr/>
          <a:lstStyle/>
          <a:p>
            <a:r>
              <a:rPr lang="en-US" dirty="0"/>
              <a:t>McCartney Rose</a:t>
            </a:r>
            <a:endParaRPr lang="en-US" dirty="0">
              <a:solidFill>
                <a:srgbClr val="053773"/>
              </a:solidFill>
            </a:endParaRPr>
          </a:p>
        </p:txBody>
      </p:sp>
      <p:pic>
        <p:nvPicPr>
          <p:cNvPr id="3074" name="Picture 2" descr="rose5">
            <a:extLst>
              <a:ext uri="{FF2B5EF4-FFF2-40B4-BE49-F238E27FC236}">
                <a16:creationId xmlns:a16="http://schemas.microsoft.com/office/drawing/2014/main" id="{E08DB45D-CB59-6CA8-B8D1-FDE2B3AA5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1" t="50847"/>
          <a:stretch/>
        </p:blipFill>
        <p:spPr bwMode="auto">
          <a:xfrm>
            <a:off x="0" y="3978111"/>
            <a:ext cx="4292868" cy="287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lants of Texas Rangelands » Macartney rose">
            <a:extLst>
              <a:ext uri="{FF2B5EF4-FFF2-40B4-BE49-F238E27FC236}">
                <a16:creationId xmlns:a16="http://schemas.microsoft.com/office/drawing/2014/main" id="{73B41ADE-B973-769E-6A33-8636AF63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34" y="4116538"/>
            <a:ext cx="4114765" cy="27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acartney&amp;#39;s Rose (Invasive Exotic Plants of North Carolina) ·  iNaturalist">
            <a:extLst>
              <a:ext uri="{FF2B5EF4-FFF2-40B4-BE49-F238E27FC236}">
                <a16:creationId xmlns:a16="http://schemas.microsoft.com/office/drawing/2014/main" id="{7FE2A7FC-F7E9-F771-B943-E0AEFBAA4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4" y="1186976"/>
            <a:ext cx="3638746" cy="27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22316B01-7C17-6002-9704-2736ABB3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75" y="785250"/>
            <a:ext cx="4362079" cy="327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cartney's Rose (Rosa bracteata) · iNaturalist">
            <a:extLst>
              <a:ext uri="{FF2B5EF4-FFF2-40B4-BE49-F238E27FC236}">
                <a16:creationId xmlns:a16="http://schemas.microsoft.com/office/drawing/2014/main" id="{97779624-B042-983A-062D-4E4D978CB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15" y="0"/>
            <a:ext cx="2819984" cy="197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5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B2531-299B-4460-ABB8-7EE5BE8B2E26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CD290D-FCEB-4EA0-9ED9-4DE0C2A9385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23888"/>
            <a:ext cx="8229600" cy="806450"/>
          </a:xfrm>
        </p:spPr>
        <p:txBody>
          <a:bodyPr/>
          <a:lstStyle/>
          <a:p>
            <a:r>
              <a:rPr lang="en-US" dirty="0"/>
              <a:t>Invasion Context</a:t>
            </a:r>
            <a:endParaRPr lang="en-US" dirty="0">
              <a:solidFill>
                <a:srgbClr val="053773"/>
              </a:solidFill>
            </a:endParaRPr>
          </a:p>
        </p:txBody>
      </p:sp>
      <p:pic>
        <p:nvPicPr>
          <p:cNvPr id="6" name="Picture 5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6268AD05-D9C4-0D65-CDB1-E908CAF56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600280" cy="3450210"/>
          </a:xfrm>
          <a:prstGeom prst="rect">
            <a:avLst/>
          </a:prstGeom>
        </p:spPr>
      </p:pic>
      <p:pic>
        <p:nvPicPr>
          <p:cNvPr id="10" name="Picture 9" descr="A couple of animals in a field&#10;&#10;Description automatically generated with low confidence">
            <a:extLst>
              <a:ext uri="{FF2B5EF4-FFF2-40B4-BE49-F238E27FC236}">
                <a16:creationId xmlns:a16="http://schemas.microsoft.com/office/drawing/2014/main" id="{A2BC4524-26E0-1D82-47E9-C0253B618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0210"/>
            <a:ext cx="4543719" cy="340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94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grass, outdoor, field, cow&#10;&#10;Description automatically generated">
            <a:extLst>
              <a:ext uri="{FF2B5EF4-FFF2-40B4-BE49-F238E27FC236}">
                <a16:creationId xmlns:a16="http://schemas.microsoft.com/office/drawing/2014/main" id="{1DFAE309-E30E-55D8-BB65-6AFA1C00A16B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300691" y="1219200"/>
            <a:ext cx="6542617" cy="4906963"/>
          </a:xfrm>
        </p:spPr>
      </p:pic>
    </p:spTree>
    <p:extLst>
      <p:ext uri="{BB962C8B-B14F-4D97-AF65-F5344CB8AC3E}">
        <p14:creationId xmlns:p14="http://schemas.microsoft.com/office/powerpoint/2010/main" val="1508609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39AB2"/>
      </a:accent1>
      <a:accent2>
        <a:srgbClr val="78BA22"/>
      </a:accent2>
      <a:accent3>
        <a:srgbClr val="FEC210"/>
      </a:accent3>
      <a:accent4>
        <a:srgbClr val="72A931"/>
      </a:accent4>
      <a:accent5>
        <a:srgbClr val="6989A6"/>
      </a:accent5>
      <a:accent6>
        <a:srgbClr val="4E667B"/>
      </a:accent6>
      <a:hlink>
        <a:srgbClr val="139AB2"/>
      </a:hlink>
      <a:folHlink>
        <a:srgbClr val="1088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8447</TotalTime>
  <Words>336</Words>
  <Application>Microsoft Office PowerPoint</Application>
  <PresentationFormat>On-screen Show (4:3)</PresentationFormat>
  <Paragraphs>110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 LT Std</vt:lpstr>
      <vt:lpstr>Times New Roman</vt:lpstr>
      <vt:lpstr>Office Theme</vt:lpstr>
      <vt:lpstr>Chinese Tallow and McCartney Rose Management on the Texas Mid-Coast</vt:lpstr>
      <vt:lpstr>PowerPoint Presentation</vt:lpstr>
      <vt:lpstr>PowerPoint Presentation</vt:lpstr>
      <vt:lpstr>Chinese Tallow</vt:lpstr>
      <vt:lpstr>Chinese Tallow</vt:lpstr>
      <vt:lpstr>McCartney Rose</vt:lpstr>
      <vt:lpstr>McCartney Rose</vt:lpstr>
      <vt:lpstr>Invasion Context</vt:lpstr>
      <vt:lpstr>PowerPoint Presentation</vt:lpstr>
      <vt:lpstr>Rx Fire</vt:lpstr>
      <vt:lpstr>A Systems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Assistance </vt:lpstr>
    </vt:vector>
  </TitlesOfParts>
  <Company>ketchum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Rachna Patel</dc:creator>
  <cp:lastModifiedBy>Machacek, Matthew - FPAC-NRCS, TX</cp:lastModifiedBy>
  <cp:revision>266</cp:revision>
  <cp:lastPrinted>2017-04-25T18:55:23Z</cp:lastPrinted>
  <dcterms:created xsi:type="dcterms:W3CDTF">2016-02-17T21:52:56Z</dcterms:created>
  <dcterms:modified xsi:type="dcterms:W3CDTF">2023-04-26T13:52:08Z</dcterms:modified>
</cp:coreProperties>
</file>