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handoutMasterIdLst>
    <p:handoutMasterId r:id="rId85"/>
  </p:handoutMasterIdLst>
  <p:sldIdLst>
    <p:sldId id="261" r:id="rId2"/>
    <p:sldId id="817" r:id="rId3"/>
    <p:sldId id="382" r:id="rId4"/>
    <p:sldId id="435" r:id="rId5"/>
    <p:sldId id="463" r:id="rId6"/>
    <p:sldId id="548" r:id="rId7"/>
    <p:sldId id="836" r:id="rId8"/>
    <p:sldId id="272" r:id="rId9"/>
    <p:sldId id="268" r:id="rId10"/>
    <p:sldId id="809" r:id="rId11"/>
    <p:sldId id="856" r:id="rId12"/>
    <p:sldId id="811" r:id="rId13"/>
    <p:sldId id="858" r:id="rId14"/>
    <p:sldId id="857" r:id="rId15"/>
    <p:sldId id="808" r:id="rId16"/>
    <p:sldId id="806" r:id="rId17"/>
    <p:sldId id="284" r:id="rId18"/>
    <p:sldId id="267" r:id="rId19"/>
    <p:sldId id="336" r:id="rId20"/>
    <p:sldId id="761" r:id="rId21"/>
    <p:sldId id="282" r:id="rId22"/>
    <p:sldId id="840" r:id="rId23"/>
    <p:sldId id="765" r:id="rId24"/>
    <p:sldId id="845" r:id="rId25"/>
    <p:sldId id="846" r:id="rId26"/>
    <p:sldId id="769" r:id="rId27"/>
    <p:sldId id="841" r:id="rId28"/>
    <p:sldId id="843" r:id="rId29"/>
    <p:sldId id="844" r:id="rId30"/>
    <p:sldId id="827" r:id="rId31"/>
    <p:sldId id="293" r:id="rId32"/>
    <p:sldId id="851" r:id="rId33"/>
    <p:sldId id="326" r:id="rId34"/>
    <p:sldId id="853" r:id="rId35"/>
    <p:sldId id="793" r:id="rId36"/>
    <p:sldId id="794" r:id="rId37"/>
    <p:sldId id="854" r:id="rId38"/>
    <p:sldId id="330" r:id="rId39"/>
    <p:sldId id="837" r:id="rId40"/>
    <p:sldId id="839" r:id="rId41"/>
    <p:sldId id="859" r:id="rId42"/>
    <p:sldId id="855" r:id="rId43"/>
    <p:sldId id="745" r:id="rId44"/>
    <p:sldId id="666" r:id="rId45"/>
    <p:sldId id="738" r:id="rId46"/>
    <p:sldId id="770" r:id="rId47"/>
    <p:sldId id="748" r:id="rId48"/>
    <p:sldId id="292" r:id="rId49"/>
    <p:sldId id="337" r:id="rId50"/>
    <p:sldId id="763" r:id="rId51"/>
    <p:sldId id="799" r:id="rId52"/>
    <p:sldId id="322" r:id="rId53"/>
    <p:sldId id="329" r:id="rId54"/>
    <p:sldId id="819" r:id="rId55"/>
    <p:sldId id="847" r:id="rId56"/>
    <p:sldId id="821" r:id="rId57"/>
    <p:sldId id="290" r:id="rId58"/>
    <p:sldId id="291" r:id="rId59"/>
    <p:sldId id="822" r:id="rId60"/>
    <p:sldId id="807" r:id="rId61"/>
    <p:sldId id="294" r:id="rId62"/>
    <p:sldId id="296" r:id="rId63"/>
    <p:sldId id="791" r:id="rId64"/>
    <p:sldId id="803" r:id="rId65"/>
    <p:sldId id="787" r:id="rId66"/>
    <p:sldId id="800" r:id="rId67"/>
    <p:sldId id="750" r:id="rId68"/>
    <p:sldId id="751" r:id="rId69"/>
    <p:sldId id="752" r:id="rId70"/>
    <p:sldId id="754" r:id="rId71"/>
    <p:sldId id="755" r:id="rId72"/>
    <p:sldId id="776" r:id="rId73"/>
    <p:sldId id="777" r:id="rId74"/>
    <p:sldId id="778" r:id="rId75"/>
    <p:sldId id="782" r:id="rId76"/>
    <p:sldId id="780" r:id="rId77"/>
    <p:sldId id="792" r:id="rId78"/>
    <p:sldId id="848" r:id="rId79"/>
    <p:sldId id="849" r:id="rId80"/>
    <p:sldId id="850" r:id="rId81"/>
    <p:sldId id="824" r:id="rId82"/>
    <p:sldId id="657" r:id="rId8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78">
          <p15:clr>
            <a:srgbClr val="A4A3A4"/>
          </p15:clr>
        </p15:guide>
        <p15:guide id="2" orient="horz" pos="3490">
          <p15:clr>
            <a:srgbClr val="A4A3A4"/>
          </p15:clr>
        </p15:guide>
        <p15:guide id="3" orient="horz" pos="3379">
          <p15:clr>
            <a:srgbClr val="A4A3A4"/>
          </p15:clr>
        </p15:guide>
        <p15:guide id="4" orient="horz" pos="1964">
          <p15:clr>
            <a:srgbClr val="A4A3A4"/>
          </p15:clr>
        </p15:guide>
        <p15:guide id="5" orient="horz" pos="2099">
          <p15:clr>
            <a:srgbClr val="A4A3A4"/>
          </p15:clr>
        </p15:guide>
        <p15:guide id="6" orient="horz" pos="795">
          <p15:clr>
            <a:srgbClr val="A4A3A4"/>
          </p15:clr>
        </p15:guide>
        <p15:guide id="7" orient="horz" pos="666">
          <p15:clr>
            <a:srgbClr val="A4A3A4"/>
          </p15:clr>
        </p15:guide>
        <p15:guide id="8" pos="3403">
          <p15:clr>
            <a:srgbClr val="A4A3A4"/>
          </p15:clr>
        </p15:guide>
        <p15:guide id="9" pos="35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3773"/>
    <a:srgbClr val="00FF00"/>
    <a:srgbClr val="FEC20D"/>
    <a:srgbClr val="89C32D"/>
    <a:srgbClr val="139A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9307" autoAdjust="0"/>
  </p:normalViewPr>
  <p:slideViewPr>
    <p:cSldViewPr snapToGrid="0" snapToObjects="1">
      <p:cViewPr varScale="1">
        <p:scale>
          <a:sx n="114" d="100"/>
          <a:sy n="114" d="100"/>
        </p:scale>
        <p:origin x="1506" y="102"/>
      </p:cViewPr>
      <p:guideLst>
        <p:guide orient="horz" pos="3378"/>
        <p:guide orient="horz" pos="3490"/>
        <p:guide orient="horz" pos="3379"/>
        <p:guide orient="horz" pos="1964"/>
        <p:guide orient="horz" pos="2099"/>
        <p:guide orient="horz" pos="795"/>
        <p:guide orient="horz" pos="666"/>
        <p:guide pos="3403"/>
        <p:guide pos="351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Pounds per Month</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spPr>
            <a:ln w="34925" cap="rnd">
              <a:solidFill>
                <a:schemeClr val="accent1"/>
              </a:solidFill>
              <a:round/>
            </a:ln>
            <a:effectLst>
              <a:outerShdw blurRad="57150" dist="19050" dir="5400000" algn="ctr" rotWithShape="0">
                <a:srgbClr val="000000">
                  <a:alpha val="63000"/>
                </a:srgbClr>
              </a:outerShdw>
            </a:effectLst>
          </c:spPr>
          <c:marker>
            <c:symbol val="none"/>
          </c:marker>
          <c:val>
            <c:numRef>
              <c:f>Sheet1!$C$6:$C$17</c:f>
              <c:numCache>
                <c:formatCode>General</c:formatCode>
                <c:ptCount val="12"/>
                <c:pt idx="0">
                  <c:v>0</c:v>
                </c:pt>
                <c:pt idx="1">
                  <c:v>0</c:v>
                </c:pt>
                <c:pt idx="2">
                  <c:v>40</c:v>
                </c:pt>
                <c:pt idx="3">
                  <c:v>400</c:v>
                </c:pt>
                <c:pt idx="4">
                  <c:v>720</c:v>
                </c:pt>
                <c:pt idx="5">
                  <c:v>1040</c:v>
                </c:pt>
                <c:pt idx="6">
                  <c:v>720</c:v>
                </c:pt>
                <c:pt idx="7">
                  <c:v>320</c:v>
                </c:pt>
                <c:pt idx="8">
                  <c:v>600</c:v>
                </c:pt>
                <c:pt idx="9">
                  <c:v>160</c:v>
                </c:pt>
                <c:pt idx="10">
                  <c:v>0</c:v>
                </c:pt>
                <c:pt idx="11">
                  <c:v>0</c:v>
                </c:pt>
              </c:numCache>
            </c:numRef>
          </c:val>
          <c:smooth val="0"/>
          <c:extLst>
            <c:ext xmlns:c16="http://schemas.microsoft.com/office/drawing/2014/chart" uri="{C3380CC4-5D6E-409C-BE32-E72D297353CC}">
              <c16:uniqueId val="{00000000-2AFA-48B8-80F5-E1673AC50BF1}"/>
            </c:ext>
          </c:extLst>
        </c:ser>
        <c:ser>
          <c:idx val="1"/>
          <c:order val="1"/>
          <c:spPr>
            <a:ln w="34925" cap="rnd">
              <a:solidFill>
                <a:schemeClr val="accent2"/>
              </a:solidFill>
              <a:round/>
            </a:ln>
            <a:effectLst>
              <a:outerShdw blurRad="57150" dist="19050" dir="5400000" algn="ctr" rotWithShape="0">
                <a:srgbClr val="000000">
                  <a:alpha val="63000"/>
                </a:srgbClr>
              </a:outerShdw>
            </a:effectLst>
          </c:spPr>
          <c:marker>
            <c:symbol val="none"/>
          </c:marker>
          <c:val>
            <c:numRef>
              <c:f>Sheet1!$E$6:$E$17</c:f>
              <c:numCache>
                <c:formatCode>General</c:formatCode>
                <c:ptCount val="12"/>
                <c:pt idx="0">
                  <c:v>75</c:v>
                </c:pt>
                <c:pt idx="1">
                  <c:v>150</c:v>
                </c:pt>
                <c:pt idx="2">
                  <c:v>330</c:v>
                </c:pt>
                <c:pt idx="3">
                  <c:v>525</c:v>
                </c:pt>
                <c:pt idx="4">
                  <c:v>285</c:v>
                </c:pt>
                <c:pt idx="5">
                  <c:v>0</c:v>
                </c:pt>
                <c:pt idx="6">
                  <c:v>0</c:v>
                </c:pt>
                <c:pt idx="7">
                  <c:v>0</c:v>
                </c:pt>
                <c:pt idx="8">
                  <c:v>0</c:v>
                </c:pt>
                <c:pt idx="9">
                  <c:v>0</c:v>
                </c:pt>
                <c:pt idx="10">
                  <c:v>60</c:v>
                </c:pt>
                <c:pt idx="11">
                  <c:v>75</c:v>
                </c:pt>
              </c:numCache>
            </c:numRef>
          </c:val>
          <c:smooth val="0"/>
          <c:extLst>
            <c:ext xmlns:c16="http://schemas.microsoft.com/office/drawing/2014/chart" uri="{C3380CC4-5D6E-409C-BE32-E72D297353CC}">
              <c16:uniqueId val="{00000001-2AFA-48B8-80F5-E1673AC50BF1}"/>
            </c:ext>
          </c:extLst>
        </c:ser>
        <c:dLbls>
          <c:showLegendKey val="0"/>
          <c:showVal val="0"/>
          <c:showCatName val="0"/>
          <c:showSerName val="0"/>
          <c:showPercent val="0"/>
          <c:showBubbleSize val="0"/>
        </c:dLbls>
        <c:smooth val="0"/>
        <c:axId val="494783240"/>
        <c:axId val="494785536"/>
      </c:lineChart>
      <c:catAx>
        <c:axId val="494783240"/>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94785536"/>
        <c:crosses val="autoZero"/>
        <c:auto val="1"/>
        <c:lblAlgn val="ctr"/>
        <c:lblOffset val="100"/>
        <c:noMultiLvlLbl val="0"/>
      </c:catAx>
      <c:valAx>
        <c:axId val="49478553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Pounds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94783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jpeg"/><Relationship Id="rId4" Type="http://schemas.openxmlformats.org/officeDocument/2006/relationships/image" Target="../media/image34.jpeg"/></Relationships>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jpeg"/><Relationship Id="rId4" Type="http://schemas.openxmlformats.org/officeDocument/2006/relationships/image" Target="../media/image3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image" Target="../media/image38.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865D75-623C-4155-960E-19E817749EB5}" type="doc">
      <dgm:prSet loTypeId="urn:microsoft.com/office/officeart/2005/8/layout/cycle4" loCatId="cycle" qsTypeId="urn:microsoft.com/office/officeart/2005/8/quickstyle/simple2" qsCatId="simple" csTypeId="urn:microsoft.com/office/officeart/2005/8/colors/accent2_2" csCatId="accent2" phldr="1"/>
      <dgm:spPr/>
      <dgm:t>
        <a:bodyPr/>
        <a:lstStyle/>
        <a:p>
          <a:endParaRPr lang="en-US"/>
        </a:p>
      </dgm:t>
    </dgm:pt>
    <dgm:pt modelId="{B2697E87-BCDD-48E0-A50F-44885438DDD9}">
      <dgm:prSet phldrT="[Text]"/>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rgbClr val="00529D"/>
          </a:solidFill>
        </a:ln>
      </dgm:spPr>
      <dgm:t>
        <a:bodyPr/>
        <a:lstStyle/>
        <a:p>
          <a:r>
            <a:rPr lang="en-US" b="0" dirty="0">
              <a:effectLst>
                <a:glow rad="101600">
                  <a:schemeClr val="tx1">
                    <a:alpha val="60000"/>
                  </a:schemeClr>
                </a:glow>
              </a:effectLst>
            </a:rPr>
            <a:t>Maximize Living Roots</a:t>
          </a:r>
        </a:p>
      </dgm:t>
    </dgm:pt>
    <dgm:pt modelId="{24ADEEE0-FD6F-46CA-8888-F38CAAF5C742}" type="parTrans" cxnId="{EF6F1850-7210-4F37-8303-B9197E6413B8}">
      <dgm:prSet/>
      <dgm:spPr/>
      <dgm:t>
        <a:bodyPr/>
        <a:lstStyle/>
        <a:p>
          <a:endParaRPr lang="en-US"/>
        </a:p>
      </dgm:t>
    </dgm:pt>
    <dgm:pt modelId="{AEDC236B-8173-4719-80E6-80386733BBD4}" type="sibTrans" cxnId="{EF6F1850-7210-4F37-8303-B9197E6413B8}">
      <dgm:prSet/>
      <dgm:spPr/>
      <dgm:t>
        <a:bodyPr/>
        <a:lstStyle/>
        <a:p>
          <a:endParaRPr lang="en-US"/>
        </a:p>
      </dgm:t>
    </dgm:pt>
    <dgm:pt modelId="{CD314B2C-A47A-4061-B09B-0365C4DB145C}">
      <dgm:prSet phldrT="[Text]"/>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rgbClr val="00529D"/>
          </a:solidFill>
        </a:ln>
      </dgm:spPr>
      <dgm:t>
        <a:bodyPr/>
        <a:lstStyle/>
        <a:p>
          <a:r>
            <a:rPr lang="en-US" b="0" dirty="0">
              <a:effectLst>
                <a:glow rad="101600">
                  <a:schemeClr val="tx1">
                    <a:alpha val="60000"/>
                  </a:schemeClr>
                </a:glow>
                <a:outerShdw blurRad="50800" dist="38100" dir="18900000" algn="bl" rotWithShape="0">
                  <a:prstClr val="black">
                    <a:alpha val="40000"/>
                  </a:prstClr>
                </a:outerShdw>
              </a:effectLst>
            </a:rPr>
            <a:t>Minimize Disturbance</a:t>
          </a:r>
        </a:p>
      </dgm:t>
    </dgm:pt>
    <dgm:pt modelId="{509E1DC2-9ED4-4F8C-9D4C-EAE1378F5315}" type="parTrans" cxnId="{32BA548D-83E6-4E41-BF35-8563C73B243B}">
      <dgm:prSet/>
      <dgm:spPr/>
      <dgm:t>
        <a:bodyPr/>
        <a:lstStyle/>
        <a:p>
          <a:endParaRPr lang="en-US"/>
        </a:p>
      </dgm:t>
    </dgm:pt>
    <dgm:pt modelId="{00B2E707-732A-4C6F-98FE-006696541E8D}" type="sibTrans" cxnId="{32BA548D-83E6-4E41-BF35-8563C73B243B}">
      <dgm:prSet/>
      <dgm:spPr/>
      <dgm:t>
        <a:bodyPr/>
        <a:lstStyle/>
        <a:p>
          <a:endParaRPr lang="en-US"/>
        </a:p>
      </dgm:t>
    </dgm:pt>
    <dgm:pt modelId="{B4B1DA92-FBF3-4BC0-BD28-10C3F43407F9}">
      <dgm:prSet phldrT="[Text]"/>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rgbClr val="00529D"/>
          </a:solidFill>
        </a:ln>
      </dgm:spPr>
      <dgm:t>
        <a:bodyPr/>
        <a:lstStyle/>
        <a:p>
          <a:r>
            <a:rPr lang="en-US" b="0" dirty="0">
              <a:effectLst>
                <a:glow rad="101600">
                  <a:schemeClr val="tx1">
                    <a:alpha val="60000"/>
                  </a:schemeClr>
                </a:glow>
                <a:outerShdw blurRad="50800" dist="38100" dir="18900000" algn="bl" rotWithShape="0">
                  <a:prstClr val="black">
                    <a:alpha val="40000"/>
                  </a:prstClr>
                </a:outerShdw>
              </a:effectLst>
            </a:rPr>
            <a:t>Maximize Soil Cover</a:t>
          </a:r>
        </a:p>
      </dgm:t>
    </dgm:pt>
    <dgm:pt modelId="{F7ECA36C-1144-4294-A3D0-3E58ED032018}" type="parTrans" cxnId="{76758629-0A19-476C-9291-659716BE14FA}">
      <dgm:prSet/>
      <dgm:spPr/>
      <dgm:t>
        <a:bodyPr/>
        <a:lstStyle/>
        <a:p>
          <a:endParaRPr lang="en-US"/>
        </a:p>
      </dgm:t>
    </dgm:pt>
    <dgm:pt modelId="{611B99CC-D0A7-4B92-A88B-FA6EFE8EE467}" type="sibTrans" cxnId="{76758629-0A19-476C-9291-659716BE14FA}">
      <dgm:prSet/>
      <dgm:spPr/>
      <dgm:t>
        <a:bodyPr/>
        <a:lstStyle/>
        <a:p>
          <a:endParaRPr lang="en-US"/>
        </a:p>
      </dgm:t>
    </dgm:pt>
    <dgm:pt modelId="{BAA54248-E0A0-46D9-86D0-B644A40651BE}">
      <dgm:prSet phldrT="[Text]"/>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rgbClr val="00529D"/>
          </a:solidFill>
        </a:ln>
      </dgm:spPr>
      <dgm:t>
        <a:bodyPr/>
        <a:lstStyle/>
        <a:p>
          <a:r>
            <a:rPr lang="en-US" b="0" dirty="0">
              <a:effectLst>
                <a:glow rad="101600">
                  <a:schemeClr val="tx1">
                    <a:alpha val="60000"/>
                  </a:schemeClr>
                </a:glow>
              </a:effectLst>
            </a:rPr>
            <a:t>Maximize</a:t>
          </a:r>
        </a:p>
        <a:p>
          <a:r>
            <a:rPr lang="en-US" b="0" dirty="0">
              <a:effectLst>
                <a:glow rad="101600">
                  <a:schemeClr val="tx1">
                    <a:alpha val="60000"/>
                  </a:schemeClr>
                </a:glow>
              </a:effectLst>
            </a:rPr>
            <a:t>Biodiversity</a:t>
          </a:r>
        </a:p>
      </dgm:t>
    </dgm:pt>
    <dgm:pt modelId="{4E9A8666-B10C-4F01-93CF-5B0F4E960969}" type="parTrans" cxnId="{DB4431BD-F8AF-4588-B4BB-C73C117C8262}">
      <dgm:prSet/>
      <dgm:spPr/>
      <dgm:t>
        <a:bodyPr/>
        <a:lstStyle/>
        <a:p>
          <a:endParaRPr lang="en-US"/>
        </a:p>
      </dgm:t>
    </dgm:pt>
    <dgm:pt modelId="{A18A8DAF-54F7-4910-965A-AA1A0C029ABF}" type="sibTrans" cxnId="{DB4431BD-F8AF-4588-B4BB-C73C117C8262}">
      <dgm:prSet/>
      <dgm:spPr/>
      <dgm:t>
        <a:bodyPr/>
        <a:lstStyle/>
        <a:p>
          <a:endParaRPr lang="en-US"/>
        </a:p>
      </dgm:t>
    </dgm:pt>
    <dgm:pt modelId="{DE41B563-A194-4071-9217-5810D2FA73C2}" type="pres">
      <dgm:prSet presAssocID="{B0865D75-623C-4155-960E-19E817749EB5}" presName="cycleMatrixDiagram" presStyleCnt="0">
        <dgm:presLayoutVars>
          <dgm:chMax val="1"/>
          <dgm:dir/>
          <dgm:animLvl val="lvl"/>
          <dgm:resizeHandles val="exact"/>
        </dgm:presLayoutVars>
      </dgm:prSet>
      <dgm:spPr/>
    </dgm:pt>
    <dgm:pt modelId="{EEDA8105-45D4-46F2-B12A-5804EAA751FC}" type="pres">
      <dgm:prSet presAssocID="{B0865D75-623C-4155-960E-19E817749EB5}" presName="children" presStyleCnt="0"/>
      <dgm:spPr/>
    </dgm:pt>
    <dgm:pt modelId="{FD0EBC58-0FE1-46F6-9E01-F44EECA24761}" type="pres">
      <dgm:prSet presAssocID="{B0865D75-623C-4155-960E-19E817749EB5}" presName="childPlaceholder" presStyleCnt="0"/>
      <dgm:spPr/>
    </dgm:pt>
    <dgm:pt modelId="{95DDE88A-8D89-4B3D-B8D0-5993A3B64BEE}" type="pres">
      <dgm:prSet presAssocID="{B0865D75-623C-4155-960E-19E817749EB5}" presName="circle" presStyleCnt="0"/>
      <dgm:spPr/>
    </dgm:pt>
    <dgm:pt modelId="{F8CA685A-7F1A-4B49-9122-8C33E915F344}" type="pres">
      <dgm:prSet presAssocID="{B0865D75-623C-4155-960E-19E817749EB5}" presName="quadrant1" presStyleLbl="node1" presStyleIdx="0" presStyleCnt="4" custLinFactNeighborX="-402" custLinFactNeighborY="-702">
        <dgm:presLayoutVars>
          <dgm:chMax val="1"/>
          <dgm:bulletEnabled val="1"/>
        </dgm:presLayoutVars>
      </dgm:prSet>
      <dgm:spPr/>
    </dgm:pt>
    <dgm:pt modelId="{82C99AAF-4040-48F9-B308-8BCB29842803}" type="pres">
      <dgm:prSet presAssocID="{B0865D75-623C-4155-960E-19E817749EB5}" presName="quadrant2" presStyleLbl="node1" presStyleIdx="1" presStyleCnt="4" custAng="0" custLinFactNeighborX="-402" custLinFactNeighborY="-702">
        <dgm:presLayoutVars>
          <dgm:chMax val="1"/>
          <dgm:bulletEnabled val="1"/>
        </dgm:presLayoutVars>
      </dgm:prSet>
      <dgm:spPr/>
    </dgm:pt>
    <dgm:pt modelId="{59D3C64A-1DBF-4629-9F01-D4E84D2A4770}" type="pres">
      <dgm:prSet presAssocID="{B0865D75-623C-4155-960E-19E817749EB5}" presName="quadrant3" presStyleLbl="node1" presStyleIdx="2" presStyleCnt="4" custLinFactNeighborX="-402" custLinFactNeighborY="-702">
        <dgm:presLayoutVars>
          <dgm:chMax val="1"/>
          <dgm:bulletEnabled val="1"/>
        </dgm:presLayoutVars>
      </dgm:prSet>
      <dgm:spPr/>
    </dgm:pt>
    <dgm:pt modelId="{C6FA7A2C-4149-42EE-B6B4-B6F98AF26E89}" type="pres">
      <dgm:prSet presAssocID="{B0865D75-623C-4155-960E-19E817749EB5}" presName="quadrant4" presStyleLbl="node1" presStyleIdx="3" presStyleCnt="4" custLinFactNeighborX="-402" custLinFactNeighborY="-702">
        <dgm:presLayoutVars>
          <dgm:chMax val="1"/>
          <dgm:bulletEnabled val="1"/>
        </dgm:presLayoutVars>
      </dgm:prSet>
      <dgm:spPr/>
    </dgm:pt>
    <dgm:pt modelId="{44D33F5A-946D-47B7-A677-58525ABAA592}" type="pres">
      <dgm:prSet presAssocID="{B0865D75-623C-4155-960E-19E817749EB5}" presName="quadrantPlaceholder" presStyleCnt="0"/>
      <dgm:spPr/>
    </dgm:pt>
    <dgm:pt modelId="{5868A743-7516-436F-9F08-E2A784386831}" type="pres">
      <dgm:prSet presAssocID="{B0865D75-623C-4155-960E-19E817749EB5}" presName="center1" presStyleLbl="fgShp" presStyleIdx="0" presStyleCnt="2" custLinFactNeighborX="-1162" custLinFactNeighborY="-2335"/>
      <dgm:spPr>
        <a:solidFill>
          <a:schemeClr val="accent3"/>
        </a:solidFill>
      </dgm:spPr>
    </dgm:pt>
    <dgm:pt modelId="{1A8E458A-066D-49D3-99EB-C2ED19EFAC70}" type="pres">
      <dgm:prSet presAssocID="{B0865D75-623C-4155-960E-19E817749EB5}" presName="center2" presStyleLbl="fgShp" presStyleIdx="1" presStyleCnt="2" custLinFactNeighborX="-1162" custLinFactNeighborY="-2335"/>
      <dgm:spPr>
        <a:solidFill>
          <a:schemeClr val="accent3"/>
        </a:solidFill>
      </dgm:spPr>
    </dgm:pt>
  </dgm:ptLst>
  <dgm:cxnLst>
    <dgm:cxn modelId="{512FE703-0FEF-44C3-A909-5B639B7841B5}" type="presOf" srcId="{BAA54248-E0A0-46D9-86D0-B644A40651BE}" destId="{C6FA7A2C-4149-42EE-B6B4-B6F98AF26E89}" srcOrd="0" destOrd="0" presId="urn:microsoft.com/office/officeart/2005/8/layout/cycle4"/>
    <dgm:cxn modelId="{76758629-0A19-476C-9291-659716BE14FA}" srcId="{B0865D75-623C-4155-960E-19E817749EB5}" destId="{B4B1DA92-FBF3-4BC0-BD28-10C3F43407F9}" srcOrd="2" destOrd="0" parTransId="{F7ECA36C-1144-4294-A3D0-3E58ED032018}" sibTransId="{611B99CC-D0A7-4B92-A88B-FA6EFE8EE467}"/>
    <dgm:cxn modelId="{EF6F1850-7210-4F37-8303-B9197E6413B8}" srcId="{B0865D75-623C-4155-960E-19E817749EB5}" destId="{B2697E87-BCDD-48E0-A50F-44885438DDD9}" srcOrd="0" destOrd="0" parTransId="{24ADEEE0-FD6F-46CA-8888-F38CAAF5C742}" sibTransId="{AEDC236B-8173-4719-80E6-80386733BBD4}"/>
    <dgm:cxn modelId="{32BA548D-83E6-4E41-BF35-8563C73B243B}" srcId="{B0865D75-623C-4155-960E-19E817749EB5}" destId="{CD314B2C-A47A-4061-B09B-0365C4DB145C}" srcOrd="1" destOrd="0" parTransId="{509E1DC2-9ED4-4F8C-9D4C-EAE1378F5315}" sibTransId="{00B2E707-732A-4C6F-98FE-006696541E8D}"/>
    <dgm:cxn modelId="{6E1B0C99-9BC3-4FE7-BCE9-44C02E5FBF0C}" type="presOf" srcId="{B0865D75-623C-4155-960E-19E817749EB5}" destId="{DE41B563-A194-4071-9217-5810D2FA73C2}" srcOrd="0" destOrd="0" presId="urn:microsoft.com/office/officeart/2005/8/layout/cycle4"/>
    <dgm:cxn modelId="{1F5AFAA2-12E3-4D4B-83E0-A5574FB514DB}" type="presOf" srcId="{CD314B2C-A47A-4061-B09B-0365C4DB145C}" destId="{82C99AAF-4040-48F9-B308-8BCB29842803}" srcOrd="0" destOrd="0" presId="urn:microsoft.com/office/officeart/2005/8/layout/cycle4"/>
    <dgm:cxn modelId="{DB4431BD-F8AF-4588-B4BB-C73C117C8262}" srcId="{B0865D75-623C-4155-960E-19E817749EB5}" destId="{BAA54248-E0A0-46D9-86D0-B644A40651BE}" srcOrd="3" destOrd="0" parTransId="{4E9A8666-B10C-4F01-93CF-5B0F4E960969}" sibTransId="{A18A8DAF-54F7-4910-965A-AA1A0C029ABF}"/>
    <dgm:cxn modelId="{C3B8D1F9-3BB8-4747-92CA-6EF8221C0C4E}" type="presOf" srcId="{B2697E87-BCDD-48E0-A50F-44885438DDD9}" destId="{F8CA685A-7F1A-4B49-9122-8C33E915F344}" srcOrd="0" destOrd="0" presId="urn:microsoft.com/office/officeart/2005/8/layout/cycle4"/>
    <dgm:cxn modelId="{B885FBFE-47F7-4132-A301-CD1272222D9B}" type="presOf" srcId="{B4B1DA92-FBF3-4BC0-BD28-10C3F43407F9}" destId="{59D3C64A-1DBF-4629-9F01-D4E84D2A4770}" srcOrd="0" destOrd="0" presId="urn:microsoft.com/office/officeart/2005/8/layout/cycle4"/>
    <dgm:cxn modelId="{9E3D0112-FB3D-49DE-9A0E-88C37413FCDD}" type="presParOf" srcId="{DE41B563-A194-4071-9217-5810D2FA73C2}" destId="{EEDA8105-45D4-46F2-B12A-5804EAA751FC}" srcOrd="0" destOrd="0" presId="urn:microsoft.com/office/officeart/2005/8/layout/cycle4"/>
    <dgm:cxn modelId="{0EA352B8-E73A-4461-8F67-5F271E96EF36}" type="presParOf" srcId="{EEDA8105-45D4-46F2-B12A-5804EAA751FC}" destId="{FD0EBC58-0FE1-46F6-9E01-F44EECA24761}" srcOrd="0" destOrd="0" presId="urn:microsoft.com/office/officeart/2005/8/layout/cycle4"/>
    <dgm:cxn modelId="{98DA0DA1-24E5-4C94-88AE-9A55118FF382}" type="presParOf" srcId="{DE41B563-A194-4071-9217-5810D2FA73C2}" destId="{95DDE88A-8D89-4B3D-B8D0-5993A3B64BEE}" srcOrd="1" destOrd="0" presId="urn:microsoft.com/office/officeart/2005/8/layout/cycle4"/>
    <dgm:cxn modelId="{31D9C6B4-A8C9-44FB-979F-553CCC7FC9BB}" type="presParOf" srcId="{95DDE88A-8D89-4B3D-B8D0-5993A3B64BEE}" destId="{F8CA685A-7F1A-4B49-9122-8C33E915F344}" srcOrd="0" destOrd="0" presId="urn:microsoft.com/office/officeart/2005/8/layout/cycle4"/>
    <dgm:cxn modelId="{7172BFD5-E001-4FA3-9871-7D2FEA4256E5}" type="presParOf" srcId="{95DDE88A-8D89-4B3D-B8D0-5993A3B64BEE}" destId="{82C99AAF-4040-48F9-B308-8BCB29842803}" srcOrd="1" destOrd="0" presId="urn:microsoft.com/office/officeart/2005/8/layout/cycle4"/>
    <dgm:cxn modelId="{59BADB93-DDD4-468F-BFB9-BEC087D4689B}" type="presParOf" srcId="{95DDE88A-8D89-4B3D-B8D0-5993A3B64BEE}" destId="{59D3C64A-1DBF-4629-9F01-D4E84D2A4770}" srcOrd="2" destOrd="0" presId="urn:microsoft.com/office/officeart/2005/8/layout/cycle4"/>
    <dgm:cxn modelId="{AAC4B6AC-D77D-4473-A8C0-8F0A29780D99}" type="presParOf" srcId="{95DDE88A-8D89-4B3D-B8D0-5993A3B64BEE}" destId="{C6FA7A2C-4149-42EE-B6B4-B6F98AF26E89}" srcOrd="3" destOrd="0" presId="urn:microsoft.com/office/officeart/2005/8/layout/cycle4"/>
    <dgm:cxn modelId="{42EFEB8E-8BA5-4775-8847-1787FFD91308}" type="presParOf" srcId="{95DDE88A-8D89-4B3D-B8D0-5993A3B64BEE}" destId="{44D33F5A-946D-47B7-A677-58525ABAA592}" srcOrd="4" destOrd="0" presId="urn:microsoft.com/office/officeart/2005/8/layout/cycle4"/>
    <dgm:cxn modelId="{A472E09B-9BCD-46D6-81E5-ABF8DB930F67}" type="presParOf" srcId="{DE41B563-A194-4071-9217-5810D2FA73C2}" destId="{5868A743-7516-436F-9F08-E2A784386831}" srcOrd="2" destOrd="0" presId="urn:microsoft.com/office/officeart/2005/8/layout/cycle4"/>
    <dgm:cxn modelId="{514E54E6-2429-43CF-B951-508B2BB4CDA9}" type="presParOf" srcId="{DE41B563-A194-4071-9217-5810D2FA73C2}" destId="{1A8E458A-066D-49D3-99EB-C2ED19EFAC7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865D75-623C-4155-960E-19E817749EB5}" type="doc">
      <dgm:prSet loTypeId="urn:microsoft.com/office/officeart/2005/8/layout/cycle4" loCatId="cycle" qsTypeId="urn:microsoft.com/office/officeart/2005/8/quickstyle/simple2" qsCatId="simple" csTypeId="urn:microsoft.com/office/officeart/2005/8/colors/accent2_2" csCatId="accent2" phldr="1"/>
      <dgm:spPr/>
      <dgm:t>
        <a:bodyPr/>
        <a:lstStyle/>
        <a:p>
          <a:endParaRPr lang="en-US"/>
        </a:p>
      </dgm:t>
    </dgm:pt>
    <dgm:pt modelId="{B4B1DA92-FBF3-4BC0-BD28-10C3F43407F9}">
      <dgm:prSet phldrT="[Text]"/>
      <dgm:spPr>
        <a:blipFill rotWithShape="0">
          <a:blip xmlns:r="http://schemas.openxmlformats.org/officeDocument/2006/relationships" r:embed="rId1"/>
          <a:srcRect/>
          <a:stretch>
            <a:fillRect l="-11000" r="-11000"/>
          </a:stretch>
        </a:blipFill>
        <a:ln>
          <a:solidFill>
            <a:srgbClr val="00529D"/>
          </a:solidFill>
        </a:ln>
      </dgm:spPr>
      <dgm:t>
        <a:bodyPr/>
        <a:lstStyle/>
        <a:p>
          <a:r>
            <a:rPr lang="en-US" b="0" dirty="0">
              <a:effectLst>
                <a:glow rad="101600">
                  <a:schemeClr val="tx1">
                    <a:alpha val="60000"/>
                  </a:schemeClr>
                </a:glow>
                <a:outerShdw blurRad="50800" dist="38100" dir="18900000" algn="bl" rotWithShape="0">
                  <a:prstClr val="black">
                    <a:alpha val="40000"/>
                  </a:prstClr>
                </a:outerShdw>
              </a:effectLst>
            </a:rPr>
            <a:t>Keep Plants Growing Throughout the Year to Feed the Soil</a:t>
          </a:r>
        </a:p>
      </dgm:t>
    </dgm:pt>
    <dgm:pt modelId="{F7ECA36C-1144-4294-A3D0-3E58ED032018}" type="parTrans" cxnId="{76758629-0A19-476C-9291-659716BE14FA}">
      <dgm:prSet/>
      <dgm:spPr/>
      <dgm:t>
        <a:bodyPr/>
        <a:lstStyle/>
        <a:p>
          <a:endParaRPr lang="en-US"/>
        </a:p>
      </dgm:t>
    </dgm:pt>
    <dgm:pt modelId="{611B99CC-D0A7-4B92-A88B-FA6EFE8EE467}" type="sibTrans" cxnId="{76758629-0A19-476C-9291-659716BE14FA}">
      <dgm:prSet/>
      <dgm:spPr/>
      <dgm:t>
        <a:bodyPr/>
        <a:lstStyle/>
        <a:p>
          <a:endParaRPr lang="en-US"/>
        </a:p>
      </dgm:t>
    </dgm:pt>
    <dgm:pt modelId="{BAA54248-E0A0-46D9-86D0-B644A40651BE}">
      <dgm:prSet phldrT="[Text]"/>
      <dgm:spPr>
        <a:blipFill rotWithShape="0">
          <a:blip xmlns:r="http://schemas.openxmlformats.org/officeDocument/2006/relationships" r:embed="rId2"/>
          <a:srcRect/>
          <a:stretch>
            <a:fillRect l="-1000" r="-1000"/>
          </a:stretch>
        </a:blipFill>
        <a:ln>
          <a:solidFill>
            <a:srgbClr val="00529D"/>
          </a:solidFill>
        </a:ln>
      </dgm:spPr>
      <dgm:t>
        <a:bodyPr/>
        <a:lstStyle/>
        <a:p>
          <a:r>
            <a:rPr lang="en-US" b="0" dirty="0">
              <a:effectLst>
                <a:glow rad="101600">
                  <a:schemeClr val="tx1">
                    <a:alpha val="60000"/>
                  </a:schemeClr>
                </a:glow>
              </a:effectLst>
            </a:rPr>
            <a:t>Keep the Soil Covered as Much as Possible</a:t>
          </a:r>
        </a:p>
      </dgm:t>
    </dgm:pt>
    <dgm:pt modelId="{4E9A8666-B10C-4F01-93CF-5B0F4E960969}" type="parTrans" cxnId="{DB4431BD-F8AF-4588-B4BB-C73C117C8262}">
      <dgm:prSet/>
      <dgm:spPr/>
      <dgm:t>
        <a:bodyPr/>
        <a:lstStyle/>
        <a:p>
          <a:endParaRPr lang="en-US"/>
        </a:p>
      </dgm:t>
    </dgm:pt>
    <dgm:pt modelId="{A18A8DAF-54F7-4910-965A-AA1A0C029ABF}" type="sibTrans" cxnId="{DB4431BD-F8AF-4588-B4BB-C73C117C8262}">
      <dgm:prSet/>
      <dgm:spPr/>
      <dgm:t>
        <a:bodyPr/>
        <a:lstStyle/>
        <a:p>
          <a:endParaRPr lang="en-US"/>
        </a:p>
      </dgm:t>
    </dgm:pt>
    <dgm:pt modelId="{CD314B2C-A47A-4061-B09B-0365C4DB145C}">
      <dgm:prSet phldrT="[Text]"/>
      <dgm:spPr>
        <a:blipFill rotWithShape="0">
          <a:blip xmlns:r="http://schemas.openxmlformats.org/officeDocument/2006/relationships" r:embed="rId3"/>
          <a:srcRect/>
          <a:stretch>
            <a:fillRect l="-21000" r="-21000"/>
          </a:stretch>
        </a:blipFill>
        <a:ln>
          <a:solidFill>
            <a:srgbClr val="00529D"/>
          </a:solidFill>
        </a:ln>
      </dgm:spPr>
      <dgm:t>
        <a:bodyPr/>
        <a:lstStyle/>
        <a:p>
          <a:r>
            <a:rPr lang="en-US" b="0" dirty="0">
              <a:effectLst>
                <a:glow rad="101600">
                  <a:schemeClr val="tx1">
                    <a:alpha val="60000"/>
                  </a:schemeClr>
                </a:glow>
                <a:outerShdw blurRad="50800" dist="38100" dir="18900000" algn="bl" rotWithShape="0">
                  <a:prstClr val="black">
                    <a:alpha val="40000"/>
                  </a:prstClr>
                </a:outerShdw>
              </a:effectLst>
            </a:rPr>
            <a:t>Manage Soils More by Disturbing Them Less</a:t>
          </a:r>
        </a:p>
      </dgm:t>
    </dgm:pt>
    <dgm:pt modelId="{00B2E707-732A-4C6F-98FE-006696541E8D}" type="sibTrans" cxnId="{32BA548D-83E6-4E41-BF35-8563C73B243B}">
      <dgm:prSet/>
      <dgm:spPr/>
      <dgm:t>
        <a:bodyPr/>
        <a:lstStyle/>
        <a:p>
          <a:endParaRPr lang="en-US"/>
        </a:p>
      </dgm:t>
    </dgm:pt>
    <dgm:pt modelId="{509E1DC2-9ED4-4F8C-9D4C-EAE1378F5315}" type="parTrans" cxnId="{32BA548D-83E6-4E41-BF35-8563C73B243B}">
      <dgm:prSet/>
      <dgm:spPr/>
      <dgm:t>
        <a:bodyPr/>
        <a:lstStyle/>
        <a:p>
          <a:endParaRPr lang="en-US"/>
        </a:p>
      </dgm:t>
    </dgm:pt>
    <dgm:pt modelId="{B2697E87-BCDD-48E0-A50F-44885438DDD9}">
      <dgm:prSet phldrT="[Text]"/>
      <dgm:spPr>
        <a:blipFill rotWithShape="0">
          <a:blip xmlns:r="http://schemas.openxmlformats.org/officeDocument/2006/relationships" r:embed="rId4"/>
          <a:srcRect/>
          <a:stretch>
            <a:fillRect t="-49000" b="-49000"/>
          </a:stretch>
        </a:blipFill>
        <a:ln>
          <a:solidFill>
            <a:srgbClr val="00529D"/>
          </a:solidFill>
        </a:ln>
      </dgm:spPr>
      <dgm:t>
        <a:bodyPr/>
        <a:lstStyle/>
        <a:p>
          <a:r>
            <a:rPr lang="en-US" b="0" dirty="0">
              <a:effectLst>
                <a:glow rad="101600">
                  <a:schemeClr val="tx1">
                    <a:alpha val="60000"/>
                  </a:schemeClr>
                </a:glow>
              </a:effectLst>
            </a:rPr>
            <a:t>Plant Diversity Increases Diversity in the Soil</a:t>
          </a:r>
        </a:p>
      </dgm:t>
    </dgm:pt>
    <dgm:pt modelId="{AEDC236B-8173-4719-80E6-80386733BBD4}" type="sibTrans" cxnId="{EF6F1850-7210-4F37-8303-B9197E6413B8}">
      <dgm:prSet/>
      <dgm:spPr/>
      <dgm:t>
        <a:bodyPr/>
        <a:lstStyle/>
        <a:p>
          <a:endParaRPr lang="en-US"/>
        </a:p>
      </dgm:t>
    </dgm:pt>
    <dgm:pt modelId="{24ADEEE0-FD6F-46CA-8888-F38CAAF5C742}" type="parTrans" cxnId="{EF6F1850-7210-4F37-8303-B9197E6413B8}">
      <dgm:prSet/>
      <dgm:spPr/>
      <dgm:t>
        <a:bodyPr/>
        <a:lstStyle/>
        <a:p>
          <a:endParaRPr lang="en-US"/>
        </a:p>
      </dgm:t>
    </dgm:pt>
    <dgm:pt modelId="{DE41B563-A194-4071-9217-5810D2FA73C2}" type="pres">
      <dgm:prSet presAssocID="{B0865D75-623C-4155-960E-19E817749EB5}" presName="cycleMatrixDiagram" presStyleCnt="0">
        <dgm:presLayoutVars>
          <dgm:chMax val="1"/>
          <dgm:dir/>
          <dgm:animLvl val="lvl"/>
          <dgm:resizeHandles val="exact"/>
        </dgm:presLayoutVars>
      </dgm:prSet>
      <dgm:spPr/>
    </dgm:pt>
    <dgm:pt modelId="{EEDA8105-45D4-46F2-B12A-5804EAA751FC}" type="pres">
      <dgm:prSet presAssocID="{B0865D75-623C-4155-960E-19E817749EB5}" presName="children" presStyleCnt="0"/>
      <dgm:spPr/>
    </dgm:pt>
    <dgm:pt modelId="{FD0EBC58-0FE1-46F6-9E01-F44EECA24761}" type="pres">
      <dgm:prSet presAssocID="{B0865D75-623C-4155-960E-19E817749EB5}" presName="childPlaceholder" presStyleCnt="0"/>
      <dgm:spPr/>
    </dgm:pt>
    <dgm:pt modelId="{95DDE88A-8D89-4B3D-B8D0-5993A3B64BEE}" type="pres">
      <dgm:prSet presAssocID="{B0865D75-623C-4155-960E-19E817749EB5}" presName="circle" presStyleCnt="0"/>
      <dgm:spPr/>
    </dgm:pt>
    <dgm:pt modelId="{F8CA685A-7F1A-4B49-9122-8C33E915F344}" type="pres">
      <dgm:prSet presAssocID="{B0865D75-623C-4155-960E-19E817749EB5}" presName="quadrant1" presStyleLbl="node1" presStyleIdx="0" presStyleCnt="4" custLinFactNeighborX="-402" custLinFactNeighborY="-702">
        <dgm:presLayoutVars>
          <dgm:chMax val="1"/>
          <dgm:bulletEnabled val="1"/>
        </dgm:presLayoutVars>
      </dgm:prSet>
      <dgm:spPr/>
    </dgm:pt>
    <dgm:pt modelId="{82C99AAF-4040-48F9-B308-8BCB29842803}" type="pres">
      <dgm:prSet presAssocID="{B0865D75-623C-4155-960E-19E817749EB5}" presName="quadrant2" presStyleLbl="node1" presStyleIdx="1" presStyleCnt="4" custAng="0" custLinFactNeighborX="-402" custLinFactNeighborY="-702">
        <dgm:presLayoutVars>
          <dgm:chMax val="1"/>
          <dgm:bulletEnabled val="1"/>
        </dgm:presLayoutVars>
      </dgm:prSet>
      <dgm:spPr/>
    </dgm:pt>
    <dgm:pt modelId="{59D3C64A-1DBF-4629-9F01-D4E84D2A4770}" type="pres">
      <dgm:prSet presAssocID="{B0865D75-623C-4155-960E-19E817749EB5}" presName="quadrant3" presStyleLbl="node1" presStyleIdx="2" presStyleCnt="4" custLinFactNeighborX="-402" custLinFactNeighborY="-702">
        <dgm:presLayoutVars>
          <dgm:chMax val="1"/>
          <dgm:bulletEnabled val="1"/>
        </dgm:presLayoutVars>
      </dgm:prSet>
      <dgm:spPr/>
    </dgm:pt>
    <dgm:pt modelId="{C6FA7A2C-4149-42EE-B6B4-B6F98AF26E89}" type="pres">
      <dgm:prSet presAssocID="{B0865D75-623C-4155-960E-19E817749EB5}" presName="quadrant4" presStyleLbl="node1" presStyleIdx="3" presStyleCnt="4" custLinFactNeighborX="-402" custLinFactNeighborY="-702">
        <dgm:presLayoutVars>
          <dgm:chMax val="1"/>
          <dgm:bulletEnabled val="1"/>
        </dgm:presLayoutVars>
      </dgm:prSet>
      <dgm:spPr/>
    </dgm:pt>
    <dgm:pt modelId="{44D33F5A-946D-47B7-A677-58525ABAA592}" type="pres">
      <dgm:prSet presAssocID="{B0865D75-623C-4155-960E-19E817749EB5}" presName="quadrantPlaceholder" presStyleCnt="0"/>
      <dgm:spPr/>
    </dgm:pt>
    <dgm:pt modelId="{5868A743-7516-436F-9F08-E2A784386831}" type="pres">
      <dgm:prSet presAssocID="{B0865D75-623C-4155-960E-19E817749EB5}" presName="center1" presStyleLbl="fgShp" presStyleIdx="0" presStyleCnt="2" custLinFactNeighborX="-1162" custLinFactNeighborY="-2335"/>
      <dgm:spPr>
        <a:solidFill>
          <a:schemeClr val="accent3"/>
        </a:solidFill>
      </dgm:spPr>
    </dgm:pt>
    <dgm:pt modelId="{1A8E458A-066D-49D3-99EB-C2ED19EFAC70}" type="pres">
      <dgm:prSet presAssocID="{B0865D75-623C-4155-960E-19E817749EB5}" presName="center2" presStyleLbl="fgShp" presStyleIdx="1" presStyleCnt="2" custLinFactNeighborX="-1162" custLinFactNeighborY="-2335"/>
      <dgm:spPr>
        <a:solidFill>
          <a:schemeClr val="accent3"/>
        </a:solidFill>
      </dgm:spPr>
    </dgm:pt>
  </dgm:ptLst>
  <dgm:cxnLst>
    <dgm:cxn modelId="{512FE703-0FEF-44C3-A909-5B639B7841B5}" type="presOf" srcId="{BAA54248-E0A0-46D9-86D0-B644A40651BE}" destId="{C6FA7A2C-4149-42EE-B6B4-B6F98AF26E89}" srcOrd="0" destOrd="0" presId="urn:microsoft.com/office/officeart/2005/8/layout/cycle4"/>
    <dgm:cxn modelId="{76758629-0A19-476C-9291-659716BE14FA}" srcId="{B0865D75-623C-4155-960E-19E817749EB5}" destId="{B4B1DA92-FBF3-4BC0-BD28-10C3F43407F9}" srcOrd="2" destOrd="0" parTransId="{F7ECA36C-1144-4294-A3D0-3E58ED032018}" sibTransId="{611B99CC-D0A7-4B92-A88B-FA6EFE8EE467}"/>
    <dgm:cxn modelId="{EF6F1850-7210-4F37-8303-B9197E6413B8}" srcId="{B0865D75-623C-4155-960E-19E817749EB5}" destId="{B2697E87-BCDD-48E0-A50F-44885438DDD9}" srcOrd="0" destOrd="0" parTransId="{24ADEEE0-FD6F-46CA-8888-F38CAAF5C742}" sibTransId="{AEDC236B-8173-4719-80E6-80386733BBD4}"/>
    <dgm:cxn modelId="{32BA548D-83E6-4E41-BF35-8563C73B243B}" srcId="{B0865D75-623C-4155-960E-19E817749EB5}" destId="{CD314B2C-A47A-4061-B09B-0365C4DB145C}" srcOrd="1" destOrd="0" parTransId="{509E1DC2-9ED4-4F8C-9D4C-EAE1378F5315}" sibTransId="{00B2E707-732A-4C6F-98FE-006696541E8D}"/>
    <dgm:cxn modelId="{6E1B0C99-9BC3-4FE7-BCE9-44C02E5FBF0C}" type="presOf" srcId="{B0865D75-623C-4155-960E-19E817749EB5}" destId="{DE41B563-A194-4071-9217-5810D2FA73C2}" srcOrd="0" destOrd="0" presId="urn:microsoft.com/office/officeart/2005/8/layout/cycle4"/>
    <dgm:cxn modelId="{1F5AFAA2-12E3-4D4B-83E0-A5574FB514DB}" type="presOf" srcId="{CD314B2C-A47A-4061-B09B-0365C4DB145C}" destId="{82C99AAF-4040-48F9-B308-8BCB29842803}" srcOrd="0" destOrd="0" presId="urn:microsoft.com/office/officeart/2005/8/layout/cycle4"/>
    <dgm:cxn modelId="{DB4431BD-F8AF-4588-B4BB-C73C117C8262}" srcId="{B0865D75-623C-4155-960E-19E817749EB5}" destId="{BAA54248-E0A0-46D9-86D0-B644A40651BE}" srcOrd="3" destOrd="0" parTransId="{4E9A8666-B10C-4F01-93CF-5B0F4E960969}" sibTransId="{A18A8DAF-54F7-4910-965A-AA1A0C029ABF}"/>
    <dgm:cxn modelId="{C3B8D1F9-3BB8-4747-92CA-6EF8221C0C4E}" type="presOf" srcId="{B2697E87-BCDD-48E0-A50F-44885438DDD9}" destId="{F8CA685A-7F1A-4B49-9122-8C33E915F344}" srcOrd="0" destOrd="0" presId="urn:microsoft.com/office/officeart/2005/8/layout/cycle4"/>
    <dgm:cxn modelId="{B885FBFE-47F7-4132-A301-CD1272222D9B}" type="presOf" srcId="{B4B1DA92-FBF3-4BC0-BD28-10C3F43407F9}" destId="{59D3C64A-1DBF-4629-9F01-D4E84D2A4770}" srcOrd="0" destOrd="0" presId="urn:microsoft.com/office/officeart/2005/8/layout/cycle4"/>
    <dgm:cxn modelId="{9E3D0112-FB3D-49DE-9A0E-88C37413FCDD}" type="presParOf" srcId="{DE41B563-A194-4071-9217-5810D2FA73C2}" destId="{EEDA8105-45D4-46F2-B12A-5804EAA751FC}" srcOrd="0" destOrd="0" presId="urn:microsoft.com/office/officeart/2005/8/layout/cycle4"/>
    <dgm:cxn modelId="{0EA352B8-E73A-4461-8F67-5F271E96EF36}" type="presParOf" srcId="{EEDA8105-45D4-46F2-B12A-5804EAA751FC}" destId="{FD0EBC58-0FE1-46F6-9E01-F44EECA24761}" srcOrd="0" destOrd="0" presId="urn:microsoft.com/office/officeart/2005/8/layout/cycle4"/>
    <dgm:cxn modelId="{98DA0DA1-24E5-4C94-88AE-9A55118FF382}" type="presParOf" srcId="{DE41B563-A194-4071-9217-5810D2FA73C2}" destId="{95DDE88A-8D89-4B3D-B8D0-5993A3B64BEE}" srcOrd="1" destOrd="0" presId="urn:microsoft.com/office/officeart/2005/8/layout/cycle4"/>
    <dgm:cxn modelId="{31D9C6B4-A8C9-44FB-979F-553CCC7FC9BB}" type="presParOf" srcId="{95DDE88A-8D89-4B3D-B8D0-5993A3B64BEE}" destId="{F8CA685A-7F1A-4B49-9122-8C33E915F344}" srcOrd="0" destOrd="0" presId="urn:microsoft.com/office/officeart/2005/8/layout/cycle4"/>
    <dgm:cxn modelId="{7172BFD5-E001-4FA3-9871-7D2FEA4256E5}" type="presParOf" srcId="{95DDE88A-8D89-4B3D-B8D0-5993A3B64BEE}" destId="{82C99AAF-4040-48F9-B308-8BCB29842803}" srcOrd="1" destOrd="0" presId="urn:microsoft.com/office/officeart/2005/8/layout/cycle4"/>
    <dgm:cxn modelId="{59BADB93-DDD4-468F-BFB9-BEC087D4689B}" type="presParOf" srcId="{95DDE88A-8D89-4B3D-B8D0-5993A3B64BEE}" destId="{59D3C64A-1DBF-4629-9F01-D4E84D2A4770}" srcOrd="2" destOrd="0" presId="urn:microsoft.com/office/officeart/2005/8/layout/cycle4"/>
    <dgm:cxn modelId="{AAC4B6AC-D77D-4473-A8C0-8F0A29780D99}" type="presParOf" srcId="{95DDE88A-8D89-4B3D-B8D0-5993A3B64BEE}" destId="{C6FA7A2C-4149-42EE-B6B4-B6F98AF26E89}" srcOrd="3" destOrd="0" presId="urn:microsoft.com/office/officeart/2005/8/layout/cycle4"/>
    <dgm:cxn modelId="{42EFEB8E-8BA5-4775-8847-1787FFD91308}" type="presParOf" srcId="{95DDE88A-8D89-4B3D-B8D0-5993A3B64BEE}" destId="{44D33F5A-946D-47B7-A677-58525ABAA592}" srcOrd="4" destOrd="0" presId="urn:microsoft.com/office/officeart/2005/8/layout/cycle4"/>
    <dgm:cxn modelId="{A472E09B-9BCD-46D6-81E5-ABF8DB930F67}" type="presParOf" srcId="{DE41B563-A194-4071-9217-5810D2FA73C2}" destId="{5868A743-7516-436F-9F08-E2A784386831}" srcOrd="2" destOrd="0" presId="urn:microsoft.com/office/officeart/2005/8/layout/cycle4"/>
    <dgm:cxn modelId="{514E54E6-2429-43CF-B951-508B2BB4CDA9}" type="presParOf" srcId="{DE41B563-A194-4071-9217-5810D2FA73C2}" destId="{1A8E458A-066D-49D3-99EB-C2ED19EFAC7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A685A-7F1A-4B49-9122-8C33E915F344}">
      <dsp:nvSpPr>
        <dsp:cNvPr id="0" name=""/>
        <dsp:cNvSpPr/>
      </dsp:nvSpPr>
      <dsp:spPr>
        <a:xfrm>
          <a:off x="1680112" y="260249"/>
          <a:ext cx="2088351" cy="2088351"/>
        </a:xfrm>
        <a:prstGeom prst="pieWedge">
          <a:avLst/>
        </a:prstGeom>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rgbClr val="00529D"/>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glow rad="101600">
                  <a:schemeClr val="tx1">
                    <a:alpha val="60000"/>
                  </a:schemeClr>
                </a:glow>
              </a:effectLst>
            </a:rPr>
            <a:t>Maximize Living Roots</a:t>
          </a:r>
        </a:p>
      </dsp:txBody>
      <dsp:txXfrm>
        <a:off x="2291776" y="871913"/>
        <a:ext cx="1476687" cy="1476687"/>
      </dsp:txXfrm>
    </dsp:sp>
    <dsp:sp modelId="{82C99AAF-4040-48F9-B308-8BCB29842803}">
      <dsp:nvSpPr>
        <dsp:cNvPr id="0" name=""/>
        <dsp:cNvSpPr/>
      </dsp:nvSpPr>
      <dsp:spPr>
        <a:xfrm rot="5400000">
          <a:off x="3864923" y="260249"/>
          <a:ext cx="2088351" cy="2088351"/>
        </a:xfrm>
        <a:prstGeom prst="pieWedge">
          <a:avLst/>
        </a:prstGeom>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cap="flat" cmpd="sng" algn="ctr">
          <a:solidFill>
            <a:srgbClr val="00529D"/>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glow rad="101600">
                  <a:schemeClr val="tx1">
                    <a:alpha val="60000"/>
                  </a:schemeClr>
                </a:glow>
                <a:outerShdw blurRad="50800" dist="38100" dir="18900000" algn="bl" rotWithShape="0">
                  <a:prstClr val="black">
                    <a:alpha val="40000"/>
                  </a:prstClr>
                </a:outerShdw>
              </a:effectLst>
            </a:rPr>
            <a:t>Minimize Disturbance</a:t>
          </a:r>
        </a:p>
      </dsp:txBody>
      <dsp:txXfrm rot="-5400000">
        <a:off x="3864923" y="871913"/>
        <a:ext cx="1476687" cy="1476687"/>
      </dsp:txXfrm>
    </dsp:sp>
    <dsp:sp modelId="{59D3C64A-1DBF-4629-9F01-D4E84D2A4770}">
      <dsp:nvSpPr>
        <dsp:cNvPr id="0" name=""/>
        <dsp:cNvSpPr/>
      </dsp:nvSpPr>
      <dsp:spPr>
        <a:xfrm rot="10800000">
          <a:off x="3864923" y="2445060"/>
          <a:ext cx="2088351" cy="2088351"/>
        </a:xfrm>
        <a:prstGeom prst="pieWedge">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cap="flat" cmpd="sng" algn="ctr">
          <a:solidFill>
            <a:srgbClr val="00529D"/>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glow rad="101600">
                  <a:schemeClr val="tx1">
                    <a:alpha val="60000"/>
                  </a:schemeClr>
                </a:glow>
                <a:outerShdw blurRad="50800" dist="38100" dir="18900000" algn="bl" rotWithShape="0">
                  <a:prstClr val="black">
                    <a:alpha val="40000"/>
                  </a:prstClr>
                </a:outerShdw>
              </a:effectLst>
            </a:rPr>
            <a:t>Maximize Soil Cover</a:t>
          </a:r>
        </a:p>
      </dsp:txBody>
      <dsp:txXfrm rot="10800000">
        <a:off x="3864923" y="2445060"/>
        <a:ext cx="1476687" cy="1476687"/>
      </dsp:txXfrm>
    </dsp:sp>
    <dsp:sp modelId="{C6FA7A2C-4149-42EE-B6B4-B6F98AF26E89}">
      <dsp:nvSpPr>
        <dsp:cNvPr id="0" name=""/>
        <dsp:cNvSpPr/>
      </dsp:nvSpPr>
      <dsp:spPr>
        <a:xfrm rot="16200000">
          <a:off x="1680112" y="2445060"/>
          <a:ext cx="2088351" cy="2088351"/>
        </a:xfrm>
        <a:prstGeom prst="pieWedg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38100" cap="flat" cmpd="sng" algn="ctr">
          <a:solidFill>
            <a:srgbClr val="00529D"/>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glow rad="101600">
                  <a:schemeClr val="tx1">
                    <a:alpha val="60000"/>
                  </a:schemeClr>
                </a:glow>
              </a:effectLst>
            </a:rPr>
            <a:t>Maximize</a:t>
          </a:r>
        </a:p>
        <a:p>
          <a:pPr marL="0" lvl="0" indent="0" algn="ctr" defTabSz="800100">
            <a:lnSpc>
              <a:spcPct val="90000"/>
            </a:lnSpc>
            <a:spcBef>
              <a:spcPct val="0"/>
            </a:spcBef>
            <a:spcAft>
              <a:spcPct val="35000"/>
            </a:spcAft>
            <a:buNone/>
          </a:pPr>
          <a:r>
            <a:rPr lang="en-US" sz="1800" b="0" kern="1200" dirty="0">
              <a:effectLst>
                <a:glow rad="101600">
                  <a:schemeClr val="tx1">
                    <a:alpha val="60000"/>
                  </a:schemeClr>
                </a:glow>
              </a:effectLst>
            </a:rPr>
            <a:t>Biodiversity</a:t>
          </a:r>
        </a:p>
      </dsp:txBody>
      <dsp:txXfrm rot="5400000">
        <a:off x="2291776" y="2445060"/>
        <a:ext cx="1476687" cy="1476687"/>
      </dsp:txXfrm>
    </dsp:sp>
    <dsp:sp modelId="{5868A743-7516-436F-9F08-E2A784386831}">
      <dsp:nvSpPr>
        <dsp:cNvPr id="0" name=""/>
        <dsp:cNvSpPr/>
      </dsp:nvSpPr>
      <dsp:spPr>
        <a:xfrm>
          <a:off x="3456192" y="1962782"/>
          <a:ext cx="721035" cy="626987"/>
        </a:xfrm>
        <a:prstGeom prst="circularArrow">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A8E458A-066D-49D3-99EB-C2ED19EFAC70}">
      <dsp:nvSpPr>
        <dsp:cNvPr id="0" name=""/>
        <dsp:cNvSpPr/>
      </dsp:nvSpPr>
      <dsp:spPr>
        <a:xfrm rot="10800000">
          <a:off x="3456192" y="2203931"/>
          <a:ext cx="721035" cy="626987"/>
        </a:xfrm>
        <a:prstGeom prst="circularArrow">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A685A-7F1A-4B49-9122-8C33E915F344}">
      <dsp:nvSpPr>
        <dsp:cNvPr id="0" name=""/>
        <dsp:cNvSpPr/>
      </dsp:nvSpPr>
      <dsp:spPr>
        <a:xfrm>
          <a:off x="1680112" y="260249"/>
          <a:ext cx="2088351" cy="2088351"/>
        </a:xfrm>
        <a:prstGeom prst="pieWedge">
          <a:avLst/>
        </a:prstGeom>
        <a:blipFill rotWithShape="0">
          <a:blip xmlns:r="http://schemas.openxmlformats.org/officeDocument/2006/relationships" r:embed="rId1"/>
          <a:srcRect/>
          <a:stretch>
            <a:fillRect t="-49000" b="-49000"/>
          </a:stretch>
        </a:blipFill>
        <a:ln w="38100" cap="flat" cmpd="sng" algn="ctr">
          <a:solidFill>
            <a:srgbClr val="00529D"/>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glow rad="101600">
                  <a:schemeClr val="tx1">
                    <a:alpha val="60000"/>
                  </a:schemeClr>
                </a:glow>
              </a:effectLst>
            </a:rPr>
            <a:t>Plant Diversity Increases Diversity in the Soil</a:t>
          </a:r>
        </a:p>
      </dsp:txBody>
      <dsp:txXfrm>
        <a:off x="2291776" y="871913"/>
        <a:ext cx="1476687" cy="1476687"/>
      </dsp:txXfrm>
    </dsp:sp>
    <dsp:sp modelId="{82C99AAF-4040-48F9-B308-8BCB29842803}">
      <dsp:nvSpPr>
        <dsp:cNvPr id="0" name=""/>
        <dsp:cNvSpPr/>
      </dsp:nvSpPr>
      <dsp:spPr>
        <a:xfrm rot="5400000">
          <a:off x="3864923" y="260249"/>
          <a:ext cx="2088351" cy="2088351"/>
        </a:xfrm>
        <a:prstGeom prst="pieWedge">
          <a:avLst/>
        </a:prstGeom>
        <a:blipFill rotWithShape="0">
          <a:blip xmlns:r="http://schemas.openxmlformats.org/officeDocument/2006/relationships" r:embed="rId2"/>
          <a:srcRect/>
          <a:stretch>
            <a:fillRect l="-21000" r="-21000"/>
          </a:stretch>
        </a:blipFill>
        <a:ln w="38100" cap="flat" cmpd="sng" algn="ctr">
          <a:solidFill>
            <a:srgbClr val="00529D"/>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glow rad="101600">
                  <a:schemeClr val="tx1">
                    <a:alpha val="60000"/>
                  </a:schemeClr>
                </a:glow>
                <a:outerShdw blurRad="50800" dist="38100" dir="18900000" algn="bl" rotWithShape="0">
                  <a:prstClr val="black">
                    <a:alpha val="40000"/>
                  </a:prstClr>
                </a:outerShdw>
              </a:effectLst>
            </a:rPr>
            <a:t>Manage Soils More by Disturbing Them Less</a:t>
          </a:r>
        </a:p>
      </dsp:txBody>
      <dsp:txXfrm rot="-5400000">
        <a:off x="3864923" y="871913"/>
        <a:ext cx="1476687" cy="1476687"/>
      </dsp:txXfrm>
    </dsp:sp>
    <dsp:sp modelId="{59D3C64A-1DBF-4629-9F01-D4E84D2A4770}">
      <dsp:nvSpPr>
        <dsp:cNvPr id="0" name=""/>
        <dsp:cNvSpPr/>
      </dsp:nvSpPr>
      <dsp:spPr>
        <a:xfrm rot="10800000">
          <a:off x="3864923" y="2445060"/>
          <a:ext cx="2088351" cy="2088351"/>
        </a:xfrm>
        <a:prstGeom prst="pieWedge">
          <a:avLst/>
        </a:prstGeom>
        <a:blipFill rotWithShape="0">
          <a:blip xmlns:r="http://schemas.openxmlformats.org/officeDocument/2006/relationships" r:embed="rId3"/>
          <a:srcRect/>
          <a:stretch>
            <a:fillRect l="-11000" r="-11000"/>
          </a:stretch>
        </a:blipFill>
        <a:ln w="38100" cap="flat" cmpd="sng" algn="ctr">
          <a:solidFill>
            <a:srgbClr val="00529D"/>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glow rad="101600">
                  <a:schemeClr val="tx1">
                    <a:alpha val="60000"/>
                  </a:schemeClr>
                </a:glow>
                <a:outerShdw blurRad="50800" dist="38100" dir="18900000" algn="bl" rotWithShape="0">
                  <a:prstClr val="black">
                    <a:alpha val="40000"/>
                  </a:prstClr>
                </a:outerShdw>
              </a:effectLst>
            </a:rPr>
            <a:t>Keep Plants Growing Throughout the Year to Feed the Soil</a:t>
          </a:r>
        </a:p>
      </dsp:txBody>
      <dsp:txXfrm rot="10800000">
        <a:off x="3864923" y="2445060"/>
        <a:ext cx="1476687" cy="1476687"/>
      </dsp:txXfrm>
    </dsp:sp>
    <dsp:sp modelId="{C6FA7A2C-4149-42EE-B6B4-B6F98AF26E89}">
      <dsp:nvSpPr>
        <dsp:cNvPr id="0" name=""/>
        <dsp:cNvSpPr/>
      </dsp:nvSpPr>
      <dsp:spPr>
        <a:xfrm rot="16200000">
          <a:off x="1680112" y="2445060"/>
          <a:ext cx="2088351" cy="2088351"/>
        </a:xfrm>
        <a:prstGeom prst="pieWedge">
          <a:avLst/>
        </a:prstGeom>
        <a:blipFill rotWithShape="0">
          <a:blip xmlns:r="http://schemas.openxmlformats.org/officeDocument/2006/relationships" r:embed="rId4"/>
          <a:srcRect/>
          <a:stretch>
            <a:fillRect l="-1000" r="-1000"/>
          </a:stretch>
        </a:blipFill>
        <a:ln w="38100" cap="flat" cmpd="sng" algn="ctr">
          <a:solidFill>
            <a:srgbClr val="00529D"/>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glow rad="101600">
                  <a:schemeClr val="tx1">
                    <a:alpha val="60000"/>
                  </a:schemeClr>
                </a:glow>
              </a:effectLst>
            </a:rPr>
            <a:t>Keep the Soil Covered as Much as Possible</a:t>
          </a:r>
        </a:p>
      </dsp:txBody>
      <dsp:txXfrm rot="5400000">
        <a:off x="2291776" y="2445060"/>
        <a:ext cx="1476687" cy="1476687"/>
      </dsp:txXfrm>
    </dsp:sp>
    <dsp:sp modelId="{5868A743-7516-436F-9F08-E2A784386831}">
      <dsp:nvSpPr>
        <dsp:cNvPr id="0" name=""/>
        <dsp:cNvSpPr/>
      </dsp:nvSpPr>
      <dsp:spPr>
        <a:xfrm>
          <a:off x="3456192" y="1962782"/>
          <a:ext cx="721035" cy="626987"/>
        </a:xfrm>
        <a:prstGeom prst="circularArrow">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A8E458A-066D-49D3-99EB-C2ED19EFAC70}">
      <dsp:nvSpPr>
        <dsp:cNvPr id="0" name=""/>
        <dsp:cNvSpPr/>
      </dsp:nvSpPr>
      <dsp:spPr>
        <a:xfrm rot="10800000">
          <a:off x="3456192" y="2203931"/>
          <a:ext cx="721035" cy="626987"/>
        </a:xfrm>
        <a:prstGeom prst="circularArrow">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31949F6-E5E1-4B05-97C4-8437AC7897E2}" type="datetimeFigureOut">
              <a:rPr lang="en-US" smtClean="0"/>
              <a:t>4/26/2023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C61F8E3-B603-45BC-B74B-90CA71991EEF}" type="slidenum">
              <a:rPr lang="en-US" smtClean="0"/>
              <a:t>‹#›</a:t>
            </a:fld>
            <a:endParaRPr lang="en-US"/>
          </a:p>
        </p:txBody>
      </p:sp>
    </p:spTree>
    <p:extLst>
      <p:ext uri="{BB962C8B-B14F-4D97-AF65-F5344CB8AC3E}">
        <p14:creationId xmlns:p14="http://schemas.microsoft.com/office/powerpoint/2010/main" val="4208626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A4643E8-7A84-1C46-BD5E-B291CD34BF80}" type="datetimeFigureOut">
              <a:rPr lang="en-US" smtClean="0"/>
              <a:t>4/26/2023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7DC1755-625D-A742-ACDB-726AD4CDF29D}" type="slidenum">
              <a:rPr lang="en-US" smtClean="0"/>
              <a:t>‹#›</a:t>
            </a:fld>
            <a:endParaRPr lang="en-US"/>
          </a:p>
        </p:txBody>
      </p:sp>
    </p:spTree>
    <p:extLst>
      <p:ext uri="{BB962C8B-B14F-4D97-AF65-F5344CB8AC3E}">
        <p14:creationId xmlns:p14="http://schemas.microsoft.com/office/powerpoint/2010/main" val="3817392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VIEW &gt; MASTER</a:t>
            </a:r>
            <a:r>
              <a:rPr lang="en-US" baseline="0" dirty="0"/>
              <a:t> &gt; SLIDE MASTER TO EDIT THE IMAGES ON THE TITLE AND DIVIDER SLIDES</a:t>
            </a:r>
          </a:p>
          <a:p>
            <a:r>
              <a:rPr lang="en-US" baseline="0" dirty="0"/>
              <a:t>RIGHT CLICK ON THE INDIVIDUAL IMAGES TO CHANGE THE IMAGE</a:t>
            </a:r>
          </a:p>
          <a:p>
            <a:endParaRPr lang="en-US" dirty="0"/>
          </a:p>
        </p:txBody>
      </p:sp>
      <p:sp>
        <p:nvSpPr>
          <p:cNvPr id="4" name="Slide Number Placeholder 3"/>
          <p:cNvSpPr>
            <a:spLocks noGrp="1"/>
          </p:cNvSpPr>
          <p:nvPr>
            <p:ph type="sldNum" sz="quarter" idx="10"/>
          </p:nvPr>
        </p:nvSpPr>
        <p:spPr/>
        <p:txBody>
          <a:bodyPr/>
          <a:lstStyle/>
          <a:p>
            <a:fld id="{57DC1755-625D-A742-ACDB-726AD4CDF29D}" type="slidenum">
              <a:rPr lang="en-US" smtClean="0"/>
              <a:t>1</a:t>
            </a:fld>
            <a:endParaRPr lang="en-US"/>
          </a:p>
        </p:txBody>
      </p:sp>
    </p:spTree>
    <p:extLst>
      <p:ext uri="{BB962C8B-B14F-4D97-AF65-F5344CB8AC3E}">
        <p14:creationId xmlns:p14="http://schemas.microsoft.com/office/powerpoint/2010/main" val="347425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F805D-1085-42EB-A769-BC89BF356425}" type="slidenum">
              <a:rPr lang="en-US" smtClean="0"/>
              <a:t>32</a:t>
            </a:fld>
            <a:endParaRPr lang="en-US"/>
          </a:p>
        </p:txBody>
      </p:sp>
    </p:spTree>
    <p:extLst>
      <p:ext uri="{BB962C8B-B14F-4D97-AF65-F5344CB8AC3E}">
        <p14:creationId xmlns:p14="http://schemas.microsoft.com/office/powerpoint/2010/main" val="2273589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DC1755-625D-A742-ACDB-726AD4CDF29D}" type="slidenum">
              <a:rPr lang="en-US" smtClean="0"/>
              <a:t>34</a:t>
            </a:fld>
            <a:endParaRPr lang="en-US"/>
          </a:p>
        </p:txBody>
      </p:sp>
    </p:spTree>
    <p:extLst>
      <p:ext uri="{BB962C8B-B14F-4D97-AF65-F5344CB8AC3E}">
        <p14:creationId xmlns:p14="http://schemas.microsoft.com/office/powerpoint/2010/main" val="911201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DC1755-625D-A742-ACDB-726AD4CDF29D}" type="slidenum">
              <a:rPr lang="en-US" smtClean="0"/>
              <a:t>46</a:t>
            </a:fld>
            <a:endParaRPr lang="en-US"/>
          </a:p>
        </p:txBody>
      </p:sp>
    </p:spTree>
    <p:extLst>
      <p:ext uri="{BB962C8B-B14F-4D97-AF65-F5344CB8AC3E}">
        <p14:creationId xmlns:p14="http://schemas.microsoft.com/office/powerpoint/2010/main" val="4002005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F805D-1085-42EB-A769-BC89BF356425}" type="slidenum">
              <a:rPr lang="en-US" smtClean="0"/>
              <a:t>48</a:t>
            </a:fld>
            <a:endParaRPr lang="en-US"/>
          </a:p>
        </p:txBody>
      </p:sp>
    </p:spTree>
    <p:extLst>
      <p:ext uri="{BB962C8B-B14F-4D97-AF65-F5344CB8AC3E}">
        <p14:creationId xmlns:p14="http://schemas.microsoft.com/office/powerpoint/2010/main" val="3299965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Executing a realistic plan is key.  Often, with no plan or, a risky plan, hardships can be costly in terms of economics, habitat, future forage production, and time.</a:t>
            </a:r>
          </a:p>
        </p:txBody>
      </p:sp>
      <p:sp>
        <p:nvSpPr>
          <p:cNvPr id="4" name="Slide Number Placeholder 3"/>
          <p:cNvSpPr>
            <a:spLocks noGrp="1"/>
          </p:cNvSpPr>
          <p:nvPr>
            <p:ph type="sldNum" sz="quarter" idx="10"/>
          </p:nvPr>
        </p:nvSpPr>
        <p:spPr/>
        <p:txBody>
          <a:bodyPr/>
          <a:lstStyle/>
          <a:p>
            <a:fld id="{57DC1755-625D-A742-ACDB-726AD4CDF29D}" type="slidenum">
              <a:rPr lang="en-US" smtClean="0"/>
              <a:t>50</a:t>
            </a:fld>
            <a:endParaRPr lang="en-US"/>
          </a:p>
        </p:txBody>
      </p:sp>
    </p:spTree>
    <p:extLst>
      <p:ext uri="{BB962C8B-B14F-4D97-AF65-F5344CB8AC3E}">
        <p14:creationId xmlns:p14="http://schemas.microsoft.com/office/powerpoint/2010/main" val="1304592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quality of this hay? Do you still need to supplement cattle with protein?</a:t>
            </a:r>
          </a:p>
        </p:txBody>
      </p:sp>
      <p:sp>
        <p:nvSpPr>
          <p:cNvPr id="4" name="Slide Number Placeholder 3"/>
          <p:cNvSpPr>
            <a:spLocks noGrp="1"/>
          </p:cNvSpPr>
          <p:nvPr>
            <p:ph type="sldNum" sz="quarter" idx="5"/>
          </p:nvPr>
        </p:nvSpPr>
        <p:spPr/>
        <p:txBody>
          <a:bodyPr/>
          <a:lstStyle/>
          <a:p>
            <a:fld id="{053F805D-1085-42EB-A769-BC89BF356425}" type="slidenum">
              <a:rPr lang="en-US" smtClean="0"/>
              <a:t>53</a:t>
            </a:fld>
            <a:endParaRPr lang="en-US"/>
          </a:p>
        </p:txBody>
      </p:sp>
    </p:spTree>
    <p:extLst>
      <p:ext uri="{BB962C8B-B14F-4D97-AF65-F5344CB8AC3E}">
        <p14:creationId xmlns:p14="http://schemas.microsoft.com/office/powerpoint/2010/main" val="333223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F805D-1085-42EB-A769-BC89BF356425}" type="slidenum">
              <a:rPr lang="en-US" smtClean="0"/>
              <a:t>54</a:t>
            </a:fld>
            <a:endParaRPr lang="en-US"/>
          </a:p>
        </p:txBody>
      </p:sp>
    </p:spTree>
    <p:extLst>
      <p:ext uri="{BB962C8B-B14F-4D97-AF65-F5344CB8AC3E}">
        <p14:creationId xmlns:p14="http://schemas.microsoft.com/office/powerpoint/2010/main" val="311843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61</a:t>
            </a:fld>
            <a:endParaRPr lang="en-US"/>
          </a:p>
        </p:txBody>
      </p:sp>
    </p:spTree>
    <p:extLst>
      <p:ext uri="{BB962C8B-B14F-4D97-AF65-F5344CB8AC3E}">
        <p14:creationId xmlns:p14="http://schemas.microsoft.com/office/powerpoint/2010/main" val="2682381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65</a:t>
            </a:fld>
            <a:endParaRPr lang="en-US"/>
          </a:p>
        </p:txBody>
      </p:sp>
    </p:spTree>
    <p:extLst>
      <p:ext uri="{BB962C8B-B14F-4D97-AF65-F5344CB8AC3E}">
        <p14:creationId xmlns:p14="http://schemas.microsoft.com/office/powerpoint/2010/main" val="3520331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very helpful to identify the growth curves for warm season and cool season forage production in your area.  Identify % growth by month to determine specific dates.  Standing forage in the pastures is the very helpful.  A rotational system is helpful to identify how much forage is left.  Rainfall can vary widely in amount and intensity.</a:t>
            </a:r>
          </a:p>
        </p:txBody>
      </p:sp>
      <p:sp>
        <p:nvSpPr>
          <p:cNvPr id="4" name="Slide Number Placeholder 3"/>
          <p:cNvSpPr>
            <a:spLocks noGrp="1"/>
          </p:cNvSpPr>
          <p:nvPr>
            <p:ph type="sldNum" sz="quarter" idx="10"/>
          </p:nvPr>
        </p:nvSpPr>
        <p:spPr/>
        <p:txBody>
          <a:bodyPr/>
          <a:lstStyle/>
          <a:p>
            <a:fld id="{57DC1755-625D-A742-ACDB-726AD4CDF29D}" type="slidenum">
              <a:rPr lang="en-US" smtClean="0"/>
              <a:t>72</a:t>
            </a:fld>
            <a:endParaRPr lang="en-US"/>
          </a:p>
        </p:txBody>
      </p:sp>
    </p:spTree>
    <p:extLst>
      <p:ext uri="{BB962C8B-B14F-4D97-AF65-F5344CB8AC3E}">
        <p14:creationId xmlns:p14="http://schemas.microsoft.com/office/powerpoint/2010/main" val="202917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solidFill>
                  <a:schemeClr val="accent2"/>
                </a:solidFill>
              </a:rPr>
              <a:t>Soil organisms are driving the benefits obtained through achieving and improving the condition of the four principles.  Therefore, the principles can be viewed from the perspective of how they benefit the soil ecosystem.</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accent2"/>
                </a:solidFill>
              </a:rPr>
              <a:t>Feed</a:t>
            </a:r>
            <a:r>
              <a:rPr lang="en-US" dirty="0">
                <a:solidFill>
                  <a:schemeClr val="accent2"/>
                </a:solidFill>
              </a:rPr>
              <a:t/>
            </a:r>
            <a:r>
              <a:rPr lang="en-US" dirty="0"/>
              <a:t>diverse, continuous inputs (C sources, energy).  The “feeding” benefits to the soil community arise predominantly from roots and diversity.</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accent2"/>
                </a:solidFill>
              </a:rPr>
              <a:t>Protect</a:t>
            </a:r>
            <a:r>
              <a:rPr lang="en-US" dirty="0">
                <a:solidFill>
                  <a:schemeClr val="accent2"/>
                </a:solidFill>
              </a:rPr>
              <a:t/>
            </a:r>
            <a:r>
              <a:rPr lang="en-US" dirty="0"/>
              <a:t>habitat (aggregates and organic matter).  The “protecting” benefits to the soil community arise predominantly from disturbance and cover.  </a:t>
            </a:r>
          </a:p>
          <a:p>
            <a:pPr marL="227013" indent="-227013">
              <a:spcBef>
                <a:spcPts val="0"/>
              </a:spcBef>
              <a:buFont typeface="Arial" panose="020B0604020202020204" pitchFamily="34" charset="0"/>
              <a:buChar char="•"/>
            </a:pPr>
            <a:endParaRPr lang="en-US" dirty="0">
              <a:solidFill>
                <a:schemeClr val="accent1"/>
              </a:solidFill>
              <a:sym typeface="Wingdings" panose="05000000000000000000" pitchFamily="2" charset="2"/>
            </a:endParaRPr>
          </a:p>
          <a:p>
            <a:pPr marL="227013" indent="-227013">
              <a:spcBef>
                <a:spcPts val="0"/>
              </a:spcBef>
              <a:buFont typeface="Arial" panose="020B0604020202020204" pitchFamily="34" charset="0"/>
              <a:buChar char="•"/>
            </a:pPr>
            <a:r>
              <a:rPr lang="en-US" dirty="0">
                <a:solidFill>
                  <a:schemeClr val="accent1"/>
                </a:solidFill>
                <a:sym typeface="Wingdings" panose="05000000000000000000" pitchFamily="2" charset="2"/>
              </a:rPr>
              <a:t>Maintain SOM &amp; aggregates; Reduce erosion &amp; runoff risk</a:t>
            </a:r>
          </a:p>
          <a:p>
            <a:pPr marL="227013" indent="-227013">
              <a:spcBef>
                <a:spcPts val="0"/>
              </a:spcBef>
              <a:buFont typeface="Arial" panose="020B0604020202020204" pitchFamily="34" charset="0"/>
              <a:buChar char="•"/>
            </a:pPr>
            <a:r>
              <a:rPr lang="en-US" b="0" dirty="0">
                <a:solidFill>
                  <a:schemeClr val="tx1"/>
                </a:solidFill>
                <a:sym typeface="Wingdings" panose="05000000000000000000" pitchFamily="2" charset="2"/>
              </a:rPr>
              <a:t>Buffer temperature;</a:t>
            </a:r>
            <a:r>
              <a:rPr lang="en-US" b="0" baseline="0" dirty="0">
                <a:solidFill>
                  <a:schemeClr val="tx1"/>
                </a:solidFill>
                <a:sym typeface="Wingdings" panose="05000000000000000000" pitchFamily="2" charset="2"/>
              </a:rPr>
              <a:t/>
            </a:r>
            <a:r>
              <a:rPr lang="en-US" b="0" dirty="0">
                <a:solidFill>
                  <a:schemeClr val="tx1"/>
                </a:solidFill>
                <a:sym typeface="Wingdings" panose="05000000000000000000" pitchFamily="2" charset="2"/>
              </a:rPr>
              <a:t>Reduce evaporation</a:t>
            </a:r>
          </a:p>
          <a:p>
            <a:pPr marL="169863" indent="-169863">
              <a:buClr>
                <a:schemeClr val="tx1"/>
              </a:buClr>
              <a:buFont typeface="Arial" panose="020B0604020202020204" pitchFamily="34" charset="0"/>
              <a:buChar char="•"/>
            </a:pPr>
            <a:r>
              <a:rPr lang="en-US" dirty="0"/>
              <a:t>Feed: </a:t>
            </a:r>
            <a:r>
              <a:rPr lang="en-US" sz="1200" dirty="0">
                <a:sym typeface="Wingdings" panose="05000000000000000000" pitchFamily="2" charset="2"/>
              </a:rPr>
              <a:t>Break disease cycles; Stimulate microbial diversity; </a:t>
            </a:r>
            <a:r>
              <a:rPr lang="en-US" sz="1200" b="1" dirty="0">
                <a:solidFill>
                  <a:schemeClr val="tx2">
                    <a:lumMod val="60000"/>
                    <a:lumOff val="40000"/>
                  </a:schemeClr>
                </a:solidFill>
                <a:sym typeface="Wingdings" panose="05000000000000000000" pitchFamily="2" charset="2"/>
              </a:rPr>
              <a:t>Increase SOM and nutrient cycling</a:t>
            </a:r>
          </a:p>
          <a:p>
            <a:pPr marL="169863" indent="-169863">
              <a:buClr>
                <a:schemeClr val="tx1"/>
              </a:buClr>
              <a:buFont typeface="Arial" panose="020B0604020202020204" pitchFamily="34" charset="0"/>
              <a:buChar char="•"/>
            </a:pPr>
            <a:r>
              <a:rPr lang="en-US" sz="1200" b="1" dirty="0">
                <a:solidFill>
                  <a:schemeClr val="tx2">
                    <a:lumMod val="60000"/>
                    <a:lumOff val="40000"/>
                  </a:schemeClr>
                </a:solidFill>
                <a:sym typeface="Wingdings" panose="05000000000000000000" pitchFamily="2" charset="2"/>
              </a:rPr>
              <a:t>Enhance plant growth; </a:t>
            </a:r>
            <a:r>
              <a:rPr lang="en-US" sz="1200" dirty="0">
                <a:sym typeface="Wingdings" panose="05000000000000000000" pitchFamily="2" charset="2"/>
              </a:rPr>
              <a:t>Increase predator &amp;  pollinator populations</a:t>
            </a:r>
          </a:p>
          <a:p>
            <a:endParaRPr lang="en-US" dirty="0"/>
          </a:p>
        </p:txBody>
      </p:sp>
      <p:sp>
        <p:nvSpPr>
          <p:cNvPr id="4" name="Slide Number Placeholder 3"/>
          <p:cNvSpPr>
            <a:spLocks noGrp="1"/>
          </p:cNvSpPr>
          <p:nvPr>
            <p:ph type="sldNum" sz="quarter" idx="5"/>
          </p:nvPr>
        </p:nvSpPr>
        <p:spPr/>
        <p:txBody>
          <a:bodyPr/>
          <a:lstStyle/>
          <a:p>
            <a:fld id="{D8BD3564-BA70-487D-809A-030C0B32E9FE}" type="slidenum">
              <a:rPr lang="en-US" smtClean="0"/>
              <a:t>6</a:t>
            </a:fld>
            <a:endParaRPr lang="en-US"/>
          </a:p>
        </p:txBody>
      </p:sp>
    </p:spTree>
    <p:extLst>
      <p:ext uri="{BB962C8B-B14F-4D97-AF65-F5344CB8AC3E}">
        <p14:creationId xmlns:p14="http://schemas.microsoft.com/office/powerpoint/2010/main" val="1895592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DC1755-625D-A742-ACDB-726AD4CDF29D}" type="slidenum">
              <a:rPr lang="en-US" smtClean="0"/>
              <a:t>73</a:t>
            </a:fld>
            <a:endParaRPr lang="en-US"/>
          </a:p>
        </p:txBody>
      </p:sp>
    </p:spTree>
    <p:extLst>
      <p:ext uri="{BB962C8B-B14F-4D97-AF65-F5344CB8AC3E}">
        <p14:creationId xmlns:p14="http://schemas.microsoft.com/office/powerpoint/2010/main" val="788756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Timely decisions are key to avoid selling much at the bottom of the market.  Mid to large cow calf producers rarely destock due to genetics they have worked to develop in their herds.  These actions are in no particular order.  Tailor the plan to the livestock owner.</a:t>
            </a:r>
          </a:p>
        </p:txBody>
      </p:sp>
      <p:sp>
        <p:nvSpPr>
          <p:cNvPr id="4" name="Slide Number Placeholder 3"/>
          <p:cNvSpPr>
            <a:spLocks noGrp="1"/>
          </p:cNvSpPr>
          <p:nvPr>
            <p:ph type="sldNum" sz="quarter" idx="10"/>
          </p:nvPr>
        </p:nvSpPr>
        <p:spPr/>
        <p:txBody>
          <a:bodyPr/>
          <a:lstStyle/>
          <a:p>
            <a:fld id="{57DC1755-625D-A742-ACDB-726AD4CDF29D}" type="slidenum">
              <a:rPr lang="en-US" smtClean="0"/>
              <a:t>74</a:t>
            </a:fld>
            <a:endParaRPr lang="en-US"/>
          </a:p>
        </p:txBody>
      </p:sp>
    </p:spTree>
    <p:extLst>
      <p:ext uri="{BB962C8B-B14F-4D97-AF65-F5344CB8AC3E}">
        <p14:creationId xmlns:p14="http://schemas.microsoft.com/office/powerpoint/2010/main" val="1108373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228 field offices in 254 counties</a:t>
            </a:r>
          </a:p>
        </p:txBody>
      </p:sp>
      <p:sp>
        <p:nvSpPr>
          <p:cNvPr id="4" name="Slide Number Placeholder 3"/>
          <p:cNvSpPr>
            <a:spLocks noGrp="1"/>
          </p:cNvSpPr>
          <p:nvPr>
            <p:ph type="sldNum" sz="quarter" idx="10"/>
          </p:nvPr>
        </p:nvSpPr>
        <p:spPr/>
        <p:txBody>
          <a:bodyPr/>
          <a:lstStyle/>
          <a:p>
            <a:pPr>
              <a:defRPr/>
            </a:pPr>
            <a:fld id="{ABDC8F5D-8F2F-4932-99DB-F1D16B078634}" type="slidenum">
              <a:rPr lang="en-US" altLang="en-US" smtClean="0"/>
              <a:pPr>
                <a:defRPr/>
              </a:pPr>
              <a:t>82</a:t>
            </a:fld>
            <a:endParaRPr lang="en-US" altLang="en-US"/>
          </a:p>
        </p:txBody>
      </p:sp>
    </p:spTree>
    <p:extLst>
      <p:ext uri="{BB962C8B-B14F-4D97-AF65-F5344CB8AC3E}">
        <p14:creationId xmlns:p14="http://schemas.microsoft.com/office/powerpoint/2010/main" val="3360791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solidFill>
                  <a:schemeClr val="accent2"/>
                </a:solidFill>
              </a:rPr>
              <a:t>Soil organisms are driving the benefits obtained through achieving and improving the condition of the four principles.  Therefore, the principles can be viewed from the perspective of how they benefit the soil ecosystem.</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accent2"/>
                </a:solidFill>
              </a:rPr>
              <a:t>Feed</a:t>
            </a:r>
            <a:r>
              <a:rPr lang="en-US" dirty="0">
                <a:solidFill>
                  <a:schemeClr val="accent2"/>
                </a:solidFill>
              </a:rPr>
              <a:t/>
            </a:r>
            <a:r>
              <a:rPr lang="en-US" dirty="0"/>
              <a:t>diverse, continuous inputs (C sources, energy).  The “feeding” benefits to the soil community arise predominantly from roots and diversity.</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accent2"/>
                </a:solidFill>
              </a:rPr>
              <a:t>Protect</a:t>
            </a:r>
            <a:r>
              <a:rPr lang="en-US" dirty="0">
                <a:solidFill>
                  <a:schemeClr val="accent2"/>
                </a:solidFill>
              </a:rPr>
              <a:t/>
            </a:r>
            <a:r>
              <a:rPr lang="en-US" dirty="0"/>
              <a:t>habitat (aggregates and organic matter).  The “protecting” benefits to the soil community arise predominantly from disturbance and cover.  </a:t>
            </a:r>
          </a:p>
          <a:p>
            <a:pPr marL="227013" indent="-227013">
              <a:spcBef>
                <a:spcPts val="0"/>
              </a:spcBef>
              <a:buFont typeface="Arial" panose="020B0604020202020204" pitchFamily="34" charset="0"/>
              <a:buChar char="•"/>
            </a:pPr>
            <a:endParaRPr lang="en-US" dirty="0">
              <a:solidFill>
                <a:schemeClr val="accent1"/>
              </a:solidFill>
              <a:sym typeface="Wingdings" panose="05000000000000000000" pitchFamily="2" charset="2"/>
            </a:endParaRPr>
          </a:p>
          <a:p>
            <a:pPr marL="227013" indent="-227013">
              <a:spcBef>
                <a:spcPts val="0"/>
              </a:spcBef>
              <a:buFont typeface="Arial" panose="020B0604020202020204" pitchFamily="34" charset="0"/>
              <a:buChar char="•"/>
            </a:pPr>
            <a:r>
              <a:rPr lang="en-US" dirty="0">
                <a:solidFill>
                  <a:schemeClr val="accent1"/>
                </a:solidFill>
                <a:sym typeface="Wingdings" panose="05000000000000000000" pitchFamily="2" charset="2"/>
              </a:rPr>
              <a:t>Maintain SOM &amp; aggregates; Reduce erosion &amp; runoff risk</a:t>
            </a:r>
          </a:p>
          <a:p>
            <a:pPr marL="227013" indent="-227013">
              <a:spcBef>
                <a:spcPts val="0"/>
              </a:spcBef>
              <a:buFont typeface="Arial" panose="020B0604020202020204" pitchFamily="34" charset="0"/>
              <a:buChar char="•"/>
            </a:pPr>
            <a:r>
              <a:rPr lang="en-US" b="0" dirty="0">
                <a:solidFill>
                  <a:schemeClr val="tx1"/>
                </a:solidFill>
                <a:sym typeface="Wingdings" panose="05000000000000000000" pitchFamily="2" charset="2"/>
              </a:rPr>
              <a:t>Buffer temperature;</a:t>
            </a:r>
            <a:r>
              <a:rPr lang="en-US" b="0" baseline="0" dirty="0">
                <a:solidFill>
                  <a:schemeClr val="tx1"/>
                </a:solidFill>
                <a:sym typeface="Wingdings" panose="05000000000000000000" pitchFamily="2" charset="2"/>
              </a:rPr>
              <a:t/>
            </a:r>
            <a:r>
              <a:rPr lang="en-US" b="0" dirty="0">
                <a:solidFill>
                  <a:schemeClr val="tx1"/>
                </a:solidFill>
                <a:sym typeface="Wingdings" panose="05000000000000000000" pitchFamily="2" charset="2"/>
              </a:rPr>
              <a:t>Reduce evaporation</a:t>
            </a:r>
          </a:p>
          <a:p>
            <a:pPr marL="169863" indent="-169863">
              <a:buClr>
                <a:schemeClr val="tx1"/>
              </a:buClr>
              <a:buFont typeface="Arial" panose="020B0604020202020204" pitchFamily="34" charset="0"/>
              <a:buChar char="•"/>
            </a:pPr>
            <a:r>
              <a:rPr lang="en-US" dirty="0"/>
              <a:t>Feed: </a:t>
            </a:r>
            <a:r>
              <a:rPr lang="en-US" sz="1200" dirty="0">
                <a:sym typeface="Wingdings" panose="05000000000000000000" pitchFamily="2" charset="2"/>
              </a:rPr>
              <a:t>Break disease cycles; Stimulate microbial diversity; </a:t>
            </a:r>
            <a:r>
              <a:rPr lang="en-US" sz="1200" b="1" dirty="0">
                <a:solidFill>
                  <a:schemeClr val="tx2">
                    <a:lumMod val="60000"/>
                    <a:lumOff val="40000"/>
                  </a:schemeClr>
                </a:solidFill>
                <a:sym typeface="Wingdings" panose="05000000000000000000" pitchFamily="2" charset="2"/>
              </a:rPr>
              <a:t>Increase SOM and nutrient cycling</a:t>
            </a:r>
          </a:p>
          <a:p>
            <a:pPr marL="169863" indent="-169863">
              <a:buClr>
                <a:schemeClr val="tx1"/>
              </a:buClr>
              <a:buFont typeface="Arial" panose="020B0604020202020204" pitchFamily="34" charset="0"/>
              <a:buChar char="•"/>
            </a:pPr>
            <a:r>
              <a:rPr lang="en-US" sz="1200" b="1" dirty="0">
                <a:solidFill>
                  <a:schemeClr val="tx2">
                    <a:lumMod val="60000"/>
                    <a:lumOff val="40000"/>
                  </a:schemeClr>
                </a:solidFill>
                <a:sym typeface="Wingdings" panose="05000000000000000000" pitchFamily="2" charset="2"/>
              </a:rPr>
              <a:t>Enhance plant growth; </a:t>
            </a:r>
            <a:r>
              <a:rPr lang="en-US" sz="1200" dirty="0">
                <a:sym typeface="Wingdings" panose="05000000000000000000" pitchFamily="2" charset="2"/>
              </a:rPr>
              <a:t>Increase predator &amp;  pollinator populations</a:t>
            </a:r>
          </a:p>
          <a:p>
            <a:endParaRPr lang="en-US" dirty="0"/>
          </a:p>
        </p:txBody>
      </p:sp>
      <p:sp>
        <p:nvSpPr>
          <p:cNvPr id="4" name="Slide Number Placeholder 3"/>
          <p:cNvSpPr>
            <a:spLocks noGrp="1"/>
          </p:cNvSpPr>
          <p:nvPr>
            <p:ph type="sldNum" sz="quarter" idx="5"/>
          </p:nvPr>
        </p:nvSpPr>
        <p:spPr/>
        <p:txBody>
          <a:bodyPr/>
          <a:lstStyle/>
          <a:p>
            <a:fld id="{D8BD3564-BA70-487D-809A-030C0B32E9FE}" type="slidenum">
              <a:rPr lang="en-US" smtClean="0"/>
              <a:t>7</a:t>
            </a:fld>
            <a:endParaRPr lang="en-US"/>
          </a:p>
        </p:txBody>
      </p:sp>
    </p:spTree>
    <p:extLst>
      <p:ext uri="{BB962C8B-B14F-4D97-AF65-F5344CB8AC3E}">
        <p14:creationId xmlns:p14="http://schemas.microsoft.com/office/powerpoint/2010/main" val="60633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12</a:t>
            </a:fld>
            <a:endParaRPr lang="en-US"/>
          </a:p>
        </p:txBody>
      </p:sp>
    </p:spTree>
    <p:extLst>
      <p:ext uri="{BB962C8B-B14F-4D97-AF65-F5344CB8AC3E}">
        <p14:creationId xmlns:p14="http://schemas.microsoft.com/office/powerpoint/2010/main" val="269044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13</a:t>
            </a:fld>
            <a:endParaRPr lang="en-US"/>
          </a:p>
        </p:txBody>
      </p:sp>
    </p:spTree>
    <p:extLst>
      <p:ext uri="{BB962C8B-B14F-4D97-AF65-F5344CB8AC3E}">
        <p14:creationId xmlns:p14="http://schemas.microsoft.com/office/powerpoint/2010/main" val="2780081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17</a:t>
            </a:fld>
            <a:endParaRPr lang="en-US"/>
          </a:p>
        </p:txBody>
      </p:sp>
    </p:spTree>
    <p:extLst>
      <p:ext uri="{BB962C8B-B14F-4D97-AF65-F5344CB8AC3E}">
        <p14:creationId xmlns:p14="http://schemas.microsoft.com/office/powerpoint/2010/main" val="3373106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Leafs =</a:t>
            </a:r>
            <a:r>
              <a:rPr lang="en-US" baseline="0" dirty="0"/>
              <a:t> Stomach; Roots = Mouth; Carbohydrate storage (in stems, base, roots) = Fat Reserves</a:t>
            </a:r>
          </a:p>
          <a:p>
            <a:r>
              <a:rPr lang="en-US" baseline="0" dirty="0"/>
              <a:t>You can’t survive long without your mouth or stomach unless you have some fat reserves.  </a:t>
            </a:r>
            <a:endParaRPr lang="en-US" dirty="0"/>
          </a:p>
        </p:txBody>
      </p:sp>
      <p:sp>
        <p:nvSpPr>
          <p:cNvPr id="4" name="Slide Number Placeholder 3"/>
          <p:cNvSpPr>
            <a:spLocks noGrp="1"/>
          </p:cNvSpPr>
          <p:nvPr>
            <p:ph type="sldNum" sz="quarter" idx="10"/>
          </p:nvPr>
        </p:nvSpPr>
        <p:spPr/>
        <p:txBody>
          <a:bodyPr/>
          <a:lstStyle/>
          <a:p>
            <a:fld id="{43E6575C-6343-4191-B11B-3AE7C44C2E15}" type="slidenum">
              <a:rPr lang="en-US" smtClean="0"/>
              <a:t>18</a:t>
            </a:fld>
            <a:endParaRPr lang="en-US"/>
          </a:p>
        </p:txBody>
      </p:sp>
    </p:spTree>
    <p:extLst>
      <p:ext uri="{BB962C8B-B14F-4D97-AF65-F5344CB8AC3E}">
        <p14:creationId xmlns:p14="http://schemas.microsoft.com/office/powerpoint/2010/main" val="34773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DC1755-625D-A742-ACDB-726AD4CDF29D}" type="slidenum">
              <a:rPr lang="en-US" smtClean="0"/>
              <a:t>29</a:t>
            </a:fld>
            <a:endParaRPr lang="en-US"/>
          </a:p>
        </p:txBody>
      </p:sp>
    </p:spTree>
    <p:extLst>
      <p:ext uri="{BB962C8B-B14F-4D97-AF65-F5344CB8AC3E}">
        <p14:creationId xmlns:p14="http://schemas.microsoft.com/office/powerpoint/2010/main" val="78875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F805D-1085-42EB-A769-BC89BF356425}" type="slidenum">
              <a:rPr lang="en-US" smtClean="0"/>
              <a:t>31</a:t>
            </a:fld>
            <a:endParaRPr lang="en-US"/>
          </a:p>
        </p:txBody>
      </p:sp>
    </p:spTree>
    <p:extLst>
      <p:ext uri="{BB962C8B-B14F-4D97-AF65-F5344CB8AC3E}">
        <p14:creationId xmlns:p14="http://schemas.microsoft.com/office/powerpoint/2010/main" val="1668616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58FDF-D141-C11F-ED94-A55F705182BA}"/>
              </a:ext>
            </a:extLst>
          </p:cNvPr>
          <p:cNvPicPr>
            <a:picLocks noChangeAspect="1"/>
          </p:cNvPicPr>
          <p:nvPr userDrawn="1"/>
        </p:nvPicPr>
        <p:blipFill>
          <a:blip r:embed="rId3"/>
          <a:stretch>
            <a:fillRect/>
          </a:stretch>
        </p:blipFill>
        <p:spPr>
          <a:xfrm>
            <a:off x="5581898" y="3172673"/>
            <a:ext cx="2880458" cy="2154125"/>
          </a:xfrm>
          <a:prstGeom prst="rect">
            <a:avLst/>
          </a:prstGeom>
        </p:spPr>
      </p:pic>
      <p:sp>
        <p:nvSpPr>
          <p:cNvPr id="2" name="Title 1"/>
          <p:cNvSpPr>
            <a:spLocks noGrp="1"/>
          </p:cNvSpPr>
          <p:nvPr>
            <p:ph type="ctrTitle" hasCustomPrompt="1"/>
          </p:nvPr>
        </p:nvSpPr>
        <p:spPr>
          <a:xfrm>
            <a:off x="470877" y="5475979"/>
            <a:ext cx="7343087" cy="649681"/>
          </a:xfrm>
        </p:spPr>
        <p:txBody>
          <a:bodyPr>
            <a:noAutofit/>
          </a:bodyPr>
          <a:lstStyle>
            <a:lvl1pPr algn="l">
              <a:defRPr sz="2800" b="1" baseline="0">
                <a:solidFill>
                  <a:schemeClr val="bg1"/>
                </a:solidFill>
                <a:latin typeface="Arial"/>
                <a:cs typeface="Arial"/>
              </a:defRPr>
            </a:lvl1pPr>
          </a:lstStyle>
          <a:p>
            <a:r>
              <a:rPr lang="en-US" dirty="0"/>
              <a:t>Adaptive Grazing Management</a:t>
            </a:r>
          </a:p>
        </p:txBody>
      </p:sp>
      <p:sp>
        <p:nvSpPr>
          <p:cNvPr id="3" name="Subtitle 2"/>
          <p:cNvSpPr>
            <a:spLocks noGrp="1"/>
          </p:cNvSpPr>
          <p:nvPr>
            <p:ph type="subTitle" idx="1" hasCustomPrompt="1"/>
          </p:nvPr>
        </p:nvSpPr>
        <p:spPr>
          <a:xfrm>
            <a:off x="470877" y="6250355"/>
            <a:ext cx="3143738" cy="412261"/>
          </a:xfrm>
        </p:spPr>
        <p:txBody>
          <a:bodyPr>
            <a:normAutofit/>
          </a:bodyPr>
          <a:lstStyle>
            <a:lvl1pPr marL="0" indent="0" algn="l">
              <a:buNone/>
              <a:defRPr sz="1500" b="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Feb 2023</a:t>
            </a:r>
          </a:p>
        </p:txBody>
      </p:sp>
      <p:pic>
        <p:nvPicPr>
          <p:cNvPr id="16" name="Picture 15" descr="NRCS_Title-Raindrop1.png"/>
          <p:cNvPicPr>
            <a:picLocks noChangeAspect="1"/>
          </p:cNvPicPr>
          <p:nvPr userDrawn="1"/>
        </p:nvPicPr>
        <p:blipFill rotWithShape="1">
          <a:blip r:embed="rId4">
            <a:extLst>
              <a:ext uri="{28A0092B-C50C-407E-A947-70E740481C1C}">
                <a14:useLocalDpi xmlns:a14="http://schemas.microsoft.com/office/drawing/2010/main" val="0"/>
              </a:ext>
            </a:extLst>
          </a:blip>
          <a:srcRect l="74039" t="16381" b="21472"/>
          <a:stretch/>
        </p:blipFill>
        <p:spPr>
          <a:xfrm>
            <a:off x="7439173" y="2539948"/>
            <a:ext cx="1704827" cy="3060726"/>
          </a:xfrm>
          <a:prstGeom prst="rect">
            <a:avLst/>
          </a:prstGeom>
        </p:spPr>
      </p:pic>
      <p:pic>
        <p:nvPicPr>
          <p:cNvPr id="19" name="Picture 18" descr="NRCS_Title-Raindrop1.png"/>
          <p:cNvPicPr>
            <a:picLocks noChangeAspect="1"/>
          </p:cNvPicPr>
          <p:nvPr userDrawn="1"/>
        </p:nvPicPr>
        <p:blipFill rotWithShape="1">
          <a:blip r:embed="rId5">
            <a:extLst>
              <a:ext uri="{28A0092B-C50C-407E-A947-70E740481C1C}">
                <a14:useLocalDpi xmlns:a14="http://schemas.microsoft.com/office/drawing/2010/main" val="0"/>
              </a:ext>
            </a:extLst>
          </a:blip>
          <a:srcRect l="61045" t="48718" r="34080" b="44444"/>
          <a:stretch/>
        </p:blipFill>
        <p:spPr>
          <a:xfrm>
            <a:off x="5581898" y="3341076"/>
            <a:ext cx="445717" cy="468923"/>
          </a:xfrm>
          <a:prstGeom prst="rect">
            <a:avLst/>
          </a:prstGeom>
        </p:spPr>
      </p:pic>
      <p:sp>
        <p:nvSpPr>
          <p:cNvPr id="20" name="Content Placeholder 19"/>
          <p:cNvSpPr>
            <a:spLocks noGrp="1"/>
          </p:cNvSpPr>
          <p:nvPr>
            <p:ph sz="quarter" idx="10" hasCustomPrompt="1"/>
          </p:nvPr>
        </p:nvSpPr>
        <p:spPr>
          <a:xfrm>
            <a:off x="5616943" y="1249851"/>
            <a:ext cx="2266950" cy="342900"/>
          </a:xfrm>
        </p:spPr>
        <p:txBody>
          <a:bodyPr anchor="ctr">
            <a:normAutofit/>
          </a:bodyPr>
          <a:lstStyle>
            <a:lvl1pPr>
              <a:defRPr sz="1000" b="0" spc="300" baseline="0">
                <a:solidFill>
                  <a:srgbClr val="FEC20D"/>
                </a:solidFill>
              </a:defRPr>
            </a:lvl1pPr>
          </a:lstStyle>
          <a:p>
            <a:pPr lvl="0"/>
            <a:r>
              <a:rPr lang="en-US" dirty="0"/>
              <a:t>Texas</a:t>
            </a:r>
          </a:p>
        </p:txBody>
      </p:sp>
      <p:pic>
        <p:nvPicPr>
          <p:cNvPr id="10" name="Picture 9" descr="NRCSAR83003">
            <a:extLst>
              <a:ext uri="{FF2B5EF4-FFF2-40B4-BE49-F238E27FC236}">
                <a16:creationId xmlns:a16="http://schemas.microsoft.com/office/drawing/2014/main" id="{693D8CB5-F538-4D56-A659-781CB22825D8}"/>
              </a:ext>
            </a:extLst>
          </p:cNvPr>
          <p:cNvPicPr>
            <a:picLocks noChangeAspect="1" noChangeArrowheads="1"/>
          </p:cNvPicPr>
          <p:nvPr userDrawn="1"/>
        </p:nvPicPr>
        <p:blipFill rotWithShape="1">
          <a:blip r:embed="rId6" cstate="print"/>
          <a:srcRect l="26235" r="28583"/>
          <a:stretch/>
        </p:blipFill>
        <p:spPr bwMode="auto">
          <a:xfrm>
            <a:off x="237551" y="1229069"/>
            <a:ext cx="5190658" cy="4094348"/>
          </a:xfrm>
          <a:prstGeom prst="rect">
            <a:avLst/>
          </a:prstGeom>
          <a:noFill/>
          <a:ln w="25400">
            <a:solidFill>
              <a:schemeClr val="bg1"/>
            </a:solidFill>
            <a:miter lim="800000"/>
            <a:headEnd/>
            <a:tailEnd/>
          </a:ln>
        </p:spPr>
      </p:pic>
      <p:sp>
        <p:nvSpPr>
          <p:cNvPr id="11" name="Title 1">
            <a:extLst>
              <a:ext uri="{FF2B5EF4-FFF2-40B4-BE49-F238E27FC236}">
                <a16:creationId xmlns:a16="http://schemas.microsoft.com/office/drawing/2014/main" id="{26C73E0E-1EF9-476F-AB98-FE226B2217CA}"/>
              </a:ext>
            </a:extLst>
          </p:cNvPr>
          <p:cNvSpPr txBox="1">
            <a:spLocks/>
          </p:cNvSpPr>
          <p:nvPr userDrawn="1"/>
        </p:nvSpPr>
        <p:spPr>
          <a:xfrm>
            <a:off x="1" y="6077914"/>
            <a:ext cx="9144000" cy="6496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baseline="0">
                <a:solidFill>
                  <a:schemeClr val="bg1"/>
                </a:solidFill>
                <a:latin typeface="Arial"/>
                <a:ea typeface="+mj-ea"/>
                <a:cs typeface="Arial"/>
              </a:defRPr>
            </a:lvl1pPr>
          </a:lstStyle>
          <a:p>
            <a:pPr algn="ctr"/>
            <a:r>
              <a:rPr lang="en-US" sz="1200" dirty="0"/>
              <a:t>Matt Machacek</a:t>
            </a:r>
          </a:p>
          <a:p>
            <a:pPr algn="ctr"/>
            <a:r>
              <a:rPr lang="en-US" sz="1200" dirty="0"/>
              <a:t>Rangeland Management Specialist</a:t>
            </a:r>
          </a:p>
          <a:p>
            <a:pPr algn="ctr"/>
            <a:r>
              <a:rPr lang="en-US" sz="1200" dirty="0"/>
              <a:t>USDA-Natural Resources Conservation Service</a:t>
            </a:r>
          </a:p>
        </p:txBody>
      </p:sp>
    </p:spTree>
    <p:extLst>
      <p:ext uri="{BB962C8B-B14F-4D97-AF65-F5344CB8AC3E}">
        <p14:creationId xmlns:p14="http://schemas.microsoft.com/office/powerpoint/2010/main" val="2714786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219200"/>
            <a:ext cx="8229600" cy="4906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618DF4F-5042-4AD1-8365-BD70C4B00CA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3856432-6702-4563-A37E-7F5101EBDF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40CF6B-1338-4CD5-924A-DBE0D3D859A3}"/>
              </a:ext>
            </a:extLst>
          </p:cNvPr>
          <p:cNvSpPr>
            <a:spLocks noGrp="1" noChangeArrowheads="1"/>
          </p:cNvSpPr>
          <p:nvPr>
            <p:ph type="sldNum" sz="quarter" idx="12"/>
          </p:nvPr>
        </p:nvSpPr>
        <p:spPr>
          <a:ln/>
        </p:spPr>
        <p:txBody>
          <a:bodyPr/>
          <a:lstStyle>
            <a:lvl1pPr>
              <a:defRPr/>
            </a:lvl1pPr>
          </a:lstStyle>
          <a:p>
            <a:fld id="{DC70264E-3151-4225-A5EE-85DD9779C616}" type="slidenum">
              <a:rPr lang="en-US" altLang="en-US"/>
              <a:pPr/>
              <a:t>‹#›</a:t>
            </a:fld>
            <a:endParaRPr lang="en-US" altLang="en-US"/>
          </a:p>
        </p:txBody>
      </p:sp>
    </p:spTree>
    <p:extLst>
      <p:ext uri="{BB962C8B-B14F-4D97-AF65-F5344CB8AC3E}">
        <p14:creationId xmlns:p14="http://schemas.microsoft.com/office/powerpoint/2010/main" val="1149239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7B9FF4-FF6F-4004-88FB-81FDEB1D5579}" type="datetimeFigureOut">
              <a:rPr lang="en-US" smtClean="0"/>
              <a:pPr/>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170BA6-9FB3-4F7B-8CED-497FF489CB1B}" type="slidenum">
              <a:rPr lang="en-US" smtClean="0"/>
              <a:pPr/>
              <a:t>‹#›</a:t>
            </a:fld>
            <a:endParaRPr lang="en-US"/>
          </a:p>
        </p:txBody>
      </p:sp>
    </p:spTree>
    <p:extLst>
      <p:ext uri="{BB962C8B-B14F-4D97-AF65-F5344CB8AC3E}">
        <p14:creationId xmlns:p14="http://schemas.microsoft.com/office/powerpoint/2010/main" val="708444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166" t="26731" r="27577"/>
          <a:stretch/>
        </p:blipFill>
        <p:spPr>
          <a:xfrm>
            <a:off x="5581897" y="3341077"/>
            <a:ext cx="3562103" cy="2032000"/>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1" t="18151" r="13724" b="14227"/>
          <a:stretch/>
        </p:blipFill>
        <p:spPr>
          <a:xfrm>
            <a:off x="5581899" y="1260232"/>
            <a:ext cx="3562102" cy="1856153"/>
          </a:xfrm>
          <a:prstGeom prst="rect">
            <a:avLst/>
          </a:prstGeom>
        </p:spPr>
      </p:pic>
      <p:sp>
        <p:nvSpPr>
          <p:cNvPr id="2" name="Title 1"/>
          <p:cNvSpPr>
            <a:spLocks noGrp="1"/>
          </p:cNvSpPr>
          <p:nvPr>
            <p:ph type="title" hasCustomPrompt="1"/>
          </p:nvPr>
        </p:nvSpPr>
        <p:spPr>
          <a:xfrm>
            <a:off x="614854" y="2433516"/>
            <a:ext cx="4367456" cy="2402254"/>
          </a:xfrm>
        </p:spPr>
        <p:txBody>
          <a:bodyPr anchor="t"/>
          <a:lstStyle>
            <a:lvl1pPr algn="l">
              <a:lnSpc>
                <a:spcPct val="90000"/>
              </a:lnSpc>
              <a:defRPr sz="4000"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14854" y="1504462"/>
            <a:ext cx="3761764" cy="929054"/>
          </a:xfrm>
        </p:spPr>
        <p:txBody>
          <a:bodyPr anchor="b"/>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descr="NRCS-Divider-Slide_Raindrop.png"/>
          <p:cNvPicPr>
            <a:picLocks noChangeAspect="1"/>
          </p:cNvPicPr>
          <p:nvPr userDrawn="1"/>
        </p:nvPicPr>
        <p:blipFill rotWithShape="1">
          <a:blip r:embed="rId5">
            <a:extLst>
              <a:ext uri="{28A0092B-C50C-407E-A947-70E740481C1C}">
                <a14:useLocalDpi xmlns:a14="http://schemas.microsoft.com/office/drawing/2010/main" val="0"/>
              </a:ext>
            </a:extLst>
          </a:blip>
          <a:srcRect b="42253"/>
          <a:stretch/>
        </p:blipFill>
        <p:spPr>
          <a:xfrm>
            <a:off x="7895119" y="2031999"/>
            <a:ext cx="1258650" cy="2676770"/>
          </a:xfrm>
          <a:prstGeom prst="rect">
            <a:avLst/>
          </a:prstGeom>
        </p:spPr>
      </p:pic>
    </p:spTree>
    <p:extLst>
      <p:ext uri="{BB962C8B-B14F-4D97-AF65-F5344CB8AC3E}">
        <p14:creationId xmlns:p14="http://schemas.microsoft.com/office/powerpoint/2010/main" val="2807294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9352" y="635000"/>
            <a:ext cx="8229600" cy="806938"/>
          </a:xfrm>
        </p:spPr>
        <p:txBody>
          <a:bodyPr/>
          <a:lstStyle/>
          <a:p>
            <a:r>
              <a:rPr lang="en-US" dirty="0"/>
              <a:t>Click to edit Master title style</a:t>
            </a:r>
          </a:p>
        </p:txBody>
      </p:sp>
      <p:sp>
        <p:nvSpPr>
          <p:cNvPr id="3" name="Content Placeholder 2"/>
          <p:cNvSpPr>
            <a:spLocks noGrp="1"/>
          </p:cNvSpPr>
          <p:nvPr>
            <p:ph idx="1"/>
          </p:nvPr>
        </p:nvSpPr>
        <p:spPr>
          <a:xfrm>
            <a:off x="261815" y="1600200"/>
            <a:ext cx="7631724"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0"/>
          </p:nvPr>
        </p:nvSpPr>
        <p:spPr>
          <a:xfrm>
            <a:off x="8059616" y="1609726"/>
            <a:ext cx="949203" cy="3792660"/>
          </a:xfrm>
        </p:spPr>
        <p:txBody>
          <a:bodyPr/>
          <a:lstStyle/>
          <a:p>
            <a:endParaRPr lang="en-US"/>
          </a:p>
        </p:txBody>
      </p:sp>
      <p:sp>
        <p:nvSpPr>
          <p:cNvPr id="10"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spTree>
    <p:extLst>
      <p:ext uri="{BB962C8B-B14F-4D97-AF65-F5344CB8AC3E}">
        <p14:creationId xmlns:p14="http://schemas.microsoft.com/office/powerpoint/2010/main" val="215317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1815" y="1600200"/>
            <a:ext cx="6811108"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7151077" y="1609969"/>
            <a:ext cx="1867875" cy="39780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7209694" y="2413000"/>
            <a:ext cx="1760413" cy="3067050"/>
          </a:xfrm>
        </p:spPr>
        <p:txBody>
          <a:bodyPr>
            <a:normAutofit/>
          </a:bodyPr>
          <a:lstStyle>
            <a:lvl1pPr algn="l">
              <a:defRPr sz="1000" b="0">
                <a:solidFill>
                  <a:schemeClr val="tx1"/>
                </a:solidFill>
              </a:defRPr>
            </a:lvl1pPr>
            <a:lvl5pPr marL="1828800" indent="0">
              <a:buNone/>
              <a:defRPr/>
            </a:lvl5pPr>
          </a:lstStyle>
          <a:p>
            <a:pPr lvl="0"/>
            <a:r>
              <a:rPr lang="en-US" dirty="0"/>
              <a:t>Fifth level</a:t>
            </a:r>
          </a:p>
        </p:txBody>
      </p:sp>
      <p:sp>
        <p:nvSpPr>
          <p:cNvPr id="14" name="Text Placeholder 13"/>
          <p:cNvSpPr>
            <a:spLocks noGrp="1"/>
          </p:cNvSpPr>
          <p:nvPr>
            <p:ph type="body" sz="quarter" idx="11"/>
          </p:nvPr>
        </p:nvSpPr>
        <p:spPr>
          <a:xfrm>
            <a:off x="7208624" y="1709738"/>
            <a:ext cx="1762218" cy="615339"/>
          </a:xfrm>
        </p:spPr>
        <p:txBody>
          <a:bodyPr>
            <a:noAutofit/>
          </a:bodyPr>
          <a:lstStyle>
            <a:lvl1pPr>
              <a:defRPr sz="1200">
                <a:solidFill>
                  <a:srgbClr val="139AB2"/>
                </a:solidFill>
              </a:defRPr>
            </a:lvl1pPr>
          </a:lstStyle>
          <a:p>
            <a:pPr lvl="0"/>
            <a:r>
              <a:rPr lang="en-US" dirty="0"/>
              <a:t>Click to edit Master text styles</a:t>
            </a:r>
          </a:p>
        </p:txBody>
      </p:sp>
      <p:sp>
        <p:nvSpPr>
          <p:cNvPr id="10"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spTree>
    <p:extLst>
      <p:ext uri="{BB962C8B-B14F-4D97-AF65-F5344CB8AC3E}">
        <p14:creationId xmlns:p14="http://schemas.microsoft.com/office/powerpoint/2010/main" val="150252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C8136-1C1A-404A-9FFD-D1ACDE7A8769}" type="datetimeFigureOut">
              <a:rPr lang="en-US" smtClean="0"/>
              <a:pPr/>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8D023-C6A8-41F9-9E66-89710F0E9337}" type="slidenum">
              <a:rPr lang="en-US" smtClean="0"/>
              <a:pPr/>
              <a:t>‹#›</a:t>
            </a:fld>
            <a:endParaRPr lang="en-US"/>
          </a:p>
        </p:txBody>
      </p:sp>
    </p:spTree>
    <p:extLst>
      <p:ext uri="{BB962C8B-B14F-4D97-AF65-F5344CB8AC3E}">
        <p14:creationId xmlns:p14="http://schemas.microsoft.com/office/powerpoint/2010/main" val="81394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69EFD7-D09B-4367-8D18-BB1954E045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C9467E-B27A-4BED-BEE1-B78856CE85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E180D2-B435-49A5-9330-4BEC0FB364D9}"/>
              </a:ext>
            </a:extLst>
          </p:cNvPr>
          <p:cNvSpPr>
            <a:spLocks noGrp="1" noChangeArrowheads="1"/>
          </p:cNvSpPr>
          <p:nvPr>
            <p:ph type="sldNum" sz="quarter" idx="12"/>
          </p:nvPr>
        </p:nvSpPr>
        <p:spPr>
          <a:ln/>
        </p:spPr>
        <p:txBody>
          <a:bodyPr/>
          <a:lstStyle>
            <a:lvl1pPr>
              <a:defRPr/>
            </a:lvl1pPr>
          </a:lstStyle>
          <a:p>
            <a:pPr>
              <a:defRPr/>
            </a:pPr>
            <a:fld id="{2E891670-5921-44F4-965E-B06F96FE822F}" type="slidenum">
              <a:rPr lang="en-US" altLang="en-US"/>
              <a:pPr>
                <a:defRPr/>
              </a:pPr>
              <a:t>‹#›</a:t>
            </a:fld>
            <a:endParaRPr lang="en-US" altLang="en-US"/>
          </a:p>
        </p:txBody>
      </p:sp>
    </p:spTree>
    <p:extLst>
      <p:ext uri="{BB962C8B-B14F-4D97-AF65-F5344CB8AC3E}">
        <p14:creationId xmlns:p14="http://schemas.microsoft.com/office/powerpoint/2010/main" val="245999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7B9FF4-FF6F-4004-88FB-81FDEB1D5579}"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170BA6-9FB3-4F7B-8CED-497FF489CB1B}" type="slidenum">
              <a:rPr lang="en-US" smtClean="0"/>
              <a:pPr/>
              <a:t>‹#›</a:t>
            </a:fld>
            <a:endParaRPr lang="en-US"/>
          </a:p>
        </p:txBody>
      </p:sp>
    </p:spTree>
    <p:extLst>
      <p:ext uri="{BB962C8B-B14F-4D97-AF65-F5344CB8AC3E}">
        <p14:creationId xmlns:p14="http://schemas.microsoft.com/office/powerpoint/2010/main" val="124395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FFC8136-1C1A-404A-9FFD-D1ACDE7A8769}"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A2C8D023-C6A8-41F9-9E66-89710F0E9337}"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3607144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1A2219-F44A-4ED1-BC5F-28BE4A9A9A21}"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16E92C-064C-4109-990F-EF45CFF02F58}" type="slidenum">
              <a:rPr lang="en-US" smtClean="0"/>
              <a:t>‹#›</a:t>
            </a:fld>
            <a:endParaRPr lang="en-US"/>
          </a:p>
        </p:txBody>
      </p:sp>
    </p:spTree>
    <p:extLst>
      <p:ext uri="{BB962C8B-B14F-4D97-AF65-F5344CB8AC3E}">
        <p14:creationId xmlns:p14="http://schemas.microsoft.com/office/powerpoint/2010/main" val="19313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814" y="566615"/>
            <a:ext cx="8229600" cy="943708"/>
          </a:xfrm>
          <a:prstGeom prst="rect">
            <a:avLst/>
          </a:prstGeom>
        </p:spPr>
        <p:txBody>
          <a:bodyPr vert="horz" lIns="91440" tIns="45720" rIns="91440" bIns="45720" rtlCol="0" anchor="ctr">
            <a:normAutofit/>
          </a:bodyPr>
          <a:lstStyle/>
          <a:p>
            <a:r>
              <a:rPr lang="en-US" dirty="0"/>
              <a:t>Prescribed Fire Terminology</a:t>
            </a:r>
          </a:p>
        </p:txBody>
      </p:sp>
      <p:sp>
        <p:nvSpPr>
          <p:cNvPr id="3" name="Text Placeholder 2"/>
          <p:cNvSpPr>
            <a:spLocks noGrp="1"/>
          </p:cNvSpPr>
          <p:nvPr>
            <p:ph type="body" idx="1"/>
          </p:nvPr>
        </p:nvSpPr>
        <p:spPr>
          <a:xfrm>
            <a:off x="261814" y="1600200"/>
            <a:ext cx="7731369"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spTree>
    <p:extLst>
      <p:ext uri="{BB962C8B-B14F-4D97-AF65-F5344CB8AC3E}">
        <p14:creationId xmlns:p14="http://schemas.microsoft.com/office/powerpoint/2010/main" val="122868768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457200" rtl="0" eaLnBrk="1" latinLnBrk="0" hangingPunct="1">
        <a:spcBef>
          <a:spcPct val="0"/>
        </a:spcBef>
        <a:buNone/>
        <a:defRPr sz="3600" b="1" kern="1200">
          <a:solidFill>
            <a:srgbClr val="89C32D"/>
          </a:solidFill>
          <a:latin typeface="+mj-lt"/>
          <a:ea typeface="+mj-ea"/>
          <a:cs typeface="+mj-cs"/>
        </a:defRPr>
      </a:lvl1pPr>
    </p:titleStyle>
    <p:body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3.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16.jpe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47.png"/><Relationship Id="rId5" Type="http://schemas.openxmlformats.org/officeDocument/2006/relationships/image" Target="../media/image45.png"/><Relationship Id="rId10" Type="http://schemas.openxmlformats.org/officeDocument/2006/relationships/image" Target="../media/image52.png"/><Relationship Id="rId4" Type="http://schemas.openxmlformats.org/officeDocument/2006/relationships/image" Target="../media/image14.jpe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jp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xml"/><Relationship Id="rId5" Type="http://schemas.openxmlformats.org/officeDocument/2006/relationships/image" Target="../media/image89.jpe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rangelands.app/" TargetMode="External"/><Relationship Id="rId2" Type="http://schemas.openxmlformats.org/officeDocument/2006/relationships/image" Target="../media/image99.png"/><Relationship Id="rId1" Type="http://schemas.openxmlformats.org/officeDocument/2006/relationships/slideLayout" Target="../slideLayouts/slideLayout9.xml"/><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4.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13.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22.jpeg"/></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3.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rangelands.app/production-explorer/" TargetMode="External"/><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48.jpeg"/></Relationships>
</file>

<file path=ppt/slides/_rels/slide6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3.xml"/><Relationship Id="rId5" Type="http://schemas.openxmlformats.org/officeDocument/2006/relationships/image" Target="../media/image154.png"/><Relationship Id="rId4" Type="http://schemas.openxmlformats.org/officeDocument/2006/relationships/image" Target="../media/image153.png"/></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xml"/><Relationship Id="rId4" Type="http://schemas.microsoft.com/office/2007/relationships/hdphoto" Target="../media/hdphoto4.wdp"/></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0.png"/><Relationship Id="rId1" Type="http://schemas.openxmlformats.org/officeDocument/2006/relationships/slideLayout" Target="../slideLayouts/slideLayout3.xml"/><Relationship Id="rId4" Type="http://schemas.openxmlformats.org/officeDocument/2006/relationships/image" Target="../media/image161.png"/></Relationships>
</file>

<file path=ppt/slides/_rels/slide7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chart" Target="../charts/chart1.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4.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6.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jpeg"/></Relationships>
</file>

<file path=ppt/slides/_rels/slide77.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hyperlink" Target="https://www.theprairieproject.org/" TargetMode="External"/><Relationship Id="rId2" Type="http://schemas.openxmlformats.org/officeDocument/2006/relationships/image" Target="../media/image174.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mailto:matthew.Machacek@usda.gov"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mailto:misti.thompson@usda.gov" TargetMode="External"/><Relationship Id="rId5" Type="http://schemas.openxmlformats.org/officeDocument/2006/relationships/image" Target="../media/image176.png"/><Relationship Id="rId4" Type="http://schemas.openxmlformats.org/officeDocument/2006/relationships/image" Target="../media/image175.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5616943" y="1249851"/>
            <a:ext cx="2266950" cy="342900"/>
          </a:xfrm>
        </p:spPr>
        <p:txBody>
          <a:bodyPr>
            <a:normAutofit fontScale="92500" lnSpcReduction="20000"/>
          </a:bodyPr>
          <a:lstStyle/>
          <a:p>
            <a:endParaRPr lang="en-US" dirty="0"/>
          </a:p>
        </p:txBody>
      </p:sp>
      <p:sp>
        <p:nvSpPr>
          <p:cNvPr id="2" name="Title 1"/>
          <p:cNvSpPr>
            <a:spLocks noGrp="1"/>
          </p:cNvSpPr>
          <p:nvPr>
            <p:ph type="ctrTitle"/>
          </p:nvPr>
        </p:nvSpPr>
        <p:spPr>
          <a:xfrm>
            <a:off x="655608" y="5507365"/>
            <a:ext cx="7883893" cy="649681"/>
          </a:xfrm>
        </p:spPr>
        <p:txBody>
          <a:bodyPr>
            <a:normAutofit/>
          </a:bodyPr>
          <a:lstStyle/>
          <a:p>
            <a:pPr algn="ctr"/>
            <a:r>
              <a:rPr lang="en-US" sz="2400" dirty="0"/>
              <a:t>Prescribed Grazing as a Tool</a:t>
            </a:r>
          </a:p>
        </p:txBody>
      </p:sp>
      <p:sp>
        <p:nvSpPr>
          <p:cNvPr id="5" name="TextBox 4"/>
          <p:cNvSpPr txBox="1"/>
          <p:nvPr/>
        </p:nvSpPr>
        <p:spPr>
          <a:xfrm>
            <a:off x="470877" y="5654255"/>
            <a:ext cx="184731" cy="553998"/>
          </a:xfrm>
          <a:prstGeom prst="rect">
            <a:avLst/>
          </a:prstGeom>
          <a:noFill/>
        </p:spPr>
        <p:txBody>
          <a:bodyPr wrap="none" rtlCol="0">
            <a:spAutoFit/>
          </a:bodyPr>
          <a:lstStyle/>
          <a:p>
            <a:endParaRPr lang="en-US" sz="3000" b="1" dirty="0">
              <a:solidFill>
                <a:schemeClr val="bg1"/>
              </a:solidFill>
            </a:endParaRPr>
          </a:p>
        </p:txBody>
      </p:sp>
      <p:sp>
        <p:nvSpPr>
          <p:cNvPr id="7" name="Subtitle 2"/>
          <p:cNvSpPr>
            <a:spLocks noGrp="1"/>
          </p:cNvSpPr>
          <p:nvPr>
            <p:ph type="subTitle" idx="1"/>
          </p:nvPr>
        </p:nvSpPr>
        <p:spPr>
          <a:xfrm>
            <a:off x="5597893" y="1249851"/>
            <a:ext cx="3143738" cy="412261"/>
          </a:xfrm>
        </p:spPr>
        <p:txBody>
          <a:bodyPr/>
          <a:lstStyle/>
          <a:p>
            <a:r>
              <a:rPr lang="en-US" dirty="0">
                <a:solidFill>
                  <a:schemeClr val="accent3"/>
                </a:solidFill>
              </a:rPr>
              <a:t>Texas</a:t>
            </a:r>
          </a:p>
        </p:txBody>
      </p:sp>
    </p:spTree>
    <p:extLst>
      <p:ext uri="{BB962C8B-B14F-4D97-AF65-F5344CB8AC3E}">
        <p14:creationId xmlns:p14="http://schemas.microsoft.com/office/powerpoint/2010/main" val="251940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DA82-7ED7-43AF-A484-B38E3143F23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750A2CF-082E-4A04-A479-B817C92DA536}"/>
              </a:ext>
            </a:extLst>
          </p:cNvPr>
          <p:cNvPicPr>
            <a:picLocks noChangeAspect="1"/>
          </p:cNvPicPr>
          <p:nvPr/>
        </p:nvPicPr>
        <p:blipFill>
          <a:blip r:embed="rId2"/>
          <a:stretch>
            <a:fillRect/>
          </a:stretch>
        </p:blipFill>
        <p:spPr>
          <a:xfrm>
            <a:off x="0" y="0"/>
            <a:ext cx="9144000" cy="4841386"/>
          </a:xfrm>
          <a:prstGeom prst="rect">
            <a:avLst/>
          </a:prstGeom>
        </p:spPr>
      </p:pic>
      <p:sp>
        <p:nvSpPr>
          <p:cNvPr id="8" name="Rectangle 7">
            <a:extLst>
              <a:ext uri="{FF2B5EF4-FFF2-40B4-BE49-F238E27FC236}">
                <a16:creationId xmlns:a16="http://schemas.microsoft.com/office/drawing/2014/main" id="{1F5EF41F-B480-4342-B805-B23ECDE14356}"/>
              </a:ext>
            </a:extLst>
          </p:cNvPr>
          <p:cNvSpPr/>
          <p:nvPr/>
        </p:nvSpPr>
        <p:spPr>
          <a:xfrm>
            <a:off x="0" y="4961387"/>
            <a:ext cx="9144000" cy="193576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5939ED23-B242-4DB2-993E-A33901D222CA}"/>
              </a:ext>
            </a:extLst>
          </p:cNvPr>
          <p:cNvSpPr/>
          <p:nvPr/>
        </p:nvSpPr>
        <p:spPr>
          <a:xfrm>
            <a:off x="490196" y="4697140"/>
            <a:ext cx="8512404" cy="2159353"/>
          </a:xfrm>
          <a:custGeom>
            <a:avLst/>
            <a:gdLst>
              <a:gd name="connsiteX0" fmla="*/ 0 w 8512404"/>
              <a:gd name="connsiteY0" fmla="*/ 6793 h 2159353"/>
              <a:gd name="connsiteX1" fmla="*/ 254524 w 8512404"/>
              <a:gd name="connsiteY1" fmla="*/ 16219 h 2159353"/>
              <a:gd name="connsiteX2" fmla="*/ 499621 w 8512404"/>
              <a:gd name="connsiteY2" fmla="*/ 148195 h 2159353"/>
              <a:gd name="connsiteX3" fmla="*/ 999242 w 8512404"/>
              <a:gd name="connsiteY3" fmla="*/ 223609 h 2159353"/>
              <a:gd name="connsiteX4" fmla="*/ 1432875 w 8512404"/>
              <a:gd name="connsiteY4" fmla="*/ 214182 h 2159353"/>
              <a:gd name="connsiteX5" fmla="*/ 1593130 w 8512404"/>
              <a:gd name="connsiteY5" fmla="*/ 176475 h 2159353"/>
              <a:gd name="connsiteX6" fmla="*/ 1809947 w 8512404"/>
              <a:gd name="connsiteY6" fmla="*/ 157622 h 2159353"/>
              <a:gd name="connsiteX7" fmla="*/ 2215299 w 8512404"/>
              <a:gd name="connsiteY7" fmla="*/ 449852 h 2159353"/>
              <a:gd name="connsiteX8" fmla="*/ 2469823 w 8512404"/>
              <a:gd name="connsiteY8" fmla="*/ 581828 h 2159353"/>
              <a:gd name="connsiteX9" fmla="*/ 3120273 w 8512404"/>
              <a:gd name="connsiteY9" fmla="*/ 600681 h 2159353"/>
              <a:gd name="connsiteX10" fmla="*/ 3610466 w 8512404"/>
              <a:gd name="connsiteY10" fmla="*/ 600681 h 2159353"/>
              <a:gd name="connsiteX11" fmla="*/ 3949831 w 8512404"/>
              <a:gd name="connsiteY11" fmla="*/ 572401 h 2159353"/>
              <a:gd name="connsiteX12" fmla="*/ 4119514 w 8512404"/>
              <a:gd name="connsiteY12" fmla="*/ 393292 h 2159353"/>
              <a:gd name="connsiteX13" fmla="*/ 4345757 w 8512404"/>
              <a:gd name="connsiteY13" fmla="*/ 393292 h 2159353"/>
              <a:gd name="connsiteX14" fmla="*/ 4713402 w 8512404"/>
              <a:gd name="connsiteY14" fmla="*/ 770364 h 2159353"/>
              <a:gd name="connsiteX15" fmla="*/ 4892512 w 8512404"/>
              <a:gd name="connsiteY15" fmla="*/ 1006034 h 2159353"/>
              <a:gd name="connsiteX16" fmla="*/ 5269584 w 8512404"/>
              <a:gd name="connsiteY16" fmla="*/ 1081448 h 2159353"/>
              <a:gd name="connsiteX17" fmla="*/ 5627802 w 8512404"/>
              <a:gd name="connsiteY17" fmla="*/ 1062595 h 2159353"/>
              <a:gd name="connsiteX18" fmla="*/ 5891753 w 8512404"/>
              <a:gd name="connsiteY18" fmla="*/ 1024888 h 2159353"/>
              <a:gd name="connsiteX19" fmla="*/ 6042582 w 8512404"/>
              <a:gd name="connsiteY19" fmla="*/ 874059 h 2159353"/>
              <a:gd name="connsiteX20" fmla="*/ 6287679 w 8512404"/>
              <a:gd name="connsiteY20" fmla="*/ 742083 h 2159353"/>
              <a:gd name="connsiteX21" fmla="*/ 6598763 w 8512404"/>
              <a:gd name="connsiteY21" fmla="*/ 798644 h 2159353"/>
              <a:gd name="connsiteX22" fmla="*/ 7579151 w 8512404"/>
              <a:gd name="connsiteY22" fmla="*/ 2014702 h 2159353"/>
              <a:gd name="connsiteX23" fmla="*/ 8512404 w 8512404"/>
              <a:gd name="connsiteY23" fmla="*/ 2090116 h 2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12404" h="2159353">
                <a:moveTo>
                  <a:pt x="0" y="6793"/>
                </a:moveTo>
                <a:cubicBezTo>
                  <a:pt x="85627" y="-278"/>
                  <a:pt x="171254" y="-7348"/>
                  <a:pt x="254524" y="16219"/>
                </a:cubicBezTo>
                <a:cubicBezTo>
                  <a:pt x="337794" y="39786"/>
                  <a:pt x="375501" y="113630"/>
                  <a:pt x="499621" y="148195"/>
                </a:cubicBezTo>
                <a:cubicBezTo>
                  <a:pt x="623741" y="182760"/>
                  <a:pt x="843700" y="212611"/>
                  <a:pt x="999242" y="223609"/>
                </a:cubicBezTo>
                <a:cubicBezTo>
                  <a:pt x="1154784" y="234607"/>
                  <a:pt x="1333894" y="222038"/>
                  <a:pt x="1432875" y="214182"/>
                </a:cubicBezTo>
                <a:cubicBezTo>
                  <a:pt x="1531856" y="206326"/>
                  <a:pt x="1530285" y="185902"/>
                  <a:pt x="1593130" y="176475"/>
                </a:cubicBezTo>
                <a:cubicBezTo>
                  <a:pt x="1655975" y="167048"/>
                  <a:pt x="1706252" y="112059"/>
                  <a:pt x="1809947" y="157622"/>
                </a:cubicBezTo>
                <a:cubicBezTo>
                  <a:pt x="1913642" y="203185"/>
                  <a:pt x="2105320" y="379151"/>
                  <a:pt x="2215299" y="449852"/>
                </a:cubicBezTo>
                <a:cubicBezTo>
                  <a:pt x="2325278" y="520553"/>
                  <a:pt x="2318994" y="556690"/>
                  <a:pt x="2469823" y="581828"/>
                </a:cubicBezTo>
                <a:cubicBezTo>
                  <a:pt x="2620652" y="606966"/>
                  <a:pt x="2930166" y="597539"/>
                  <a:pt x="3120273" y="600681"/>
                </a:cubicBezTo>
                <a:cubicBezTo>
                  <a:pt x="3310380" y="603823"/>
                  <a:pt x="3472206" y="605394"/>
                  <a:pt x="3610466" y="600681"/>
                </a:cubicBezTo>
                <a:cubicBezTo>
                  <a:pt x="3748726" y="595968"/>
                  <a:pt x="3864990" y="606966"/>
                  <a:pt x="3949831" y="572401"/>
                </a:cubicBezTo>
                <a:cubicBezTo>
                  <a:pt x="4034672" y="537836"/>
                  <a:pt x="4053526" y="423144"/>
                  <a:pt x="4119514" y="393292"/>
                </a:cubicBezTo>
                <a:cubicBezTo>
                  <a:pt x="4185502" y="363441"/>
                  <a:pt x="4246776" y="330447"/>
                  <a:pt x="4345757" y="393292"/>
                </a:cubicBezTo>
                <a:cubicBezTo>
                  <a:pt x="4444738" y="456137"/>
                  <a:pt x="4622276" y="668241"/>
                  <a:pt x="4713402" y="770364"/>
                </a:cubicBezTo>
                <a:cubicBezTo>
                  <a:pt x="4804528" y="872487"/>
                  <a:pt x="4799815" y="954187"/>
                  <a:pt x="4892512" y="1006034"/>
                </a:cubicBezTo>
                <a:cubicBezTo>
                  <a:pt x="4985209" y="1057881"/>
                  <a:pt x="5147036" y="1072021"/>
                  <a:pt x="5269584" y="1081448"/>
                </a:cubicBezTo>
                <a:cubicBezTo>
                  <a:pt x="5392132" y="1090875"/>
                  <a:pt x="5524107" y="1072022"/>
                  <a:pt x="5627802" y="1062595"/>
                </a:cubicBezTo>
                <a:cubicBezTo>
                  <a:pt x="5731497" y="1053168"/>
                  <a:pt x="5822623" y="1056311"/>
                  <a:pt x="5891753" y="1024888"/>
                </a:cubicBezTo>
                <a:cubicBezTo>
                  <a:pt x="5960883" y="993465"/>
                  <a:pt x="5976594" y="921193"/>
                  <a:pt x="6042582" y="874059"/>
                </a:cubicBezTo>
                <a:cubicBezTo>
                  <a:pt x="6108570" y="826925"/>
                  <a:pt x="6194982" y="754652"/>
                  <a:pt x="6287679" y="742083"/>
                </a:cubicBezTo>
                <a:cubicBezTo>
                  <a:pt x="6380376" y="729514"/>
                  <a:pt x="6383518" y="586541"/>
                  <a:pt x="6598763" y="798644"/>
                </a:cubicBezTo>
                <a:cubicBezTo>
                  <a:pt x="6814008" y="1010747"/>
                  <a:pt x="7260211" y="1799457"/>
                  <a:pt x="7579151" y="2014702"/>
                </a:cubicBezTo>
                <a:cubicBezTo>
                  <a:pt x="7898091" y="2229947"/>
                  <a:pt x="8205247" y="2160031"/>
                  <a:pt x="8512404" y="2090116"/>
                </a:cubicBezTo>
              </a:path>
            </a:pathLst>
          </a:cu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CB9F31-6834-420B-9CE7-83852A7E09A5}"/>
              </a:ext>
            </a:extLst>
          </p:cNvPr>
          <p:cNvSpPr/>
          <p:nvPr/>
        </p:nvSpPr>
        <p:spPr>
          <a:xfrm>
            <a:off x="1828800" y="4398326"/>
            <a:ext cx="433633" cy="443060"/>
          </a:xfrm>
          <a:prstGeom prst="ellipse">
            <a:avLst/>
          </a:prstGeom>
          <a:solidFill>
            <a:srgbClr val="FFFF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550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6F818C-B6B1-E846-5FB3-0200D39AC705}"/>
              </a:ext>
            </a:extLst>
          </p:cNvPr>
          <p:cNvPicPr>
            <a:picLocks noChangeAspect="1"/>
          </p:cNvPicPr>
          <p:nvPr/>
        </p:nvPicPr>
        <p:blipFill>
          <a:blip r:embed="rId2"/>
          <a:stretch>
            <a:fillRect/>
          </a:stretch>
        </p:blipFill>
        <p:spPr>
          <a:xfrm>
            <a:off x="-23674" y="-11623"/>
            <a:ext cx="3825181" cy="2295109"/>
          </a:xfrm>
          <a:prstGeom prst="rect">
            <a:avLst/>
          </a:prstGeom>
        </p:spPr>
      </p:pic>
      <p:sp>
        <p:nvSpPr>
          <p:cNvPr id="8" name="Rectangle 7">
            <a:extLst>
              <a:ext uri="{FF2B5EF4-FFF2-40B4-BE49-F238E27FC236}">
                <a16:creationId xmlns:a16="http://schemas.microsoft.com/office/drawing/2014/main" id="{1F5EF41F-B480-4342-B805-B23ECDE14356}"/>
              </a:ext>
            </a:extLst>
          </p:cNvPr>
          <p:cNvSpPr/>
          <p:nvPr/>
        </p:nvSpPr>
        <p:spPr>
          <a:xfrm>
            <a:off x="0" y="4961387"/>
            <a:ext cx="9144000" cy="193576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6DCB9F31-6834-420B-9CE7-83852A7E09A5}"/>
              </a:ext>
            </a:extLst>
          </p:cNvPr>
          <p:cNvSpPr/>
          <p:nvPr/>
        </p:nvSpPr>
        <p:spPr>
          <a:xfrm>
            <a:off x="2216351" y="4573608"/>
            <a:ext cx="433633" cy="443060"/>
          </a:xfrm>
          <a:prstGeom prst="ellipse">
            <a:avLst/>
          </a:prstGeom>
          <a:solidFill>
            <a:srgbClr val="FFFF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C1C4AE3-A9DF-C64E-E650-79906F8120C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345" y="4448389"/>
            <a:ext cx="9002600" cy="2657846"/>
          </a:xfrm>
          <a:prstGeom prst="rect">
            <a:avLst/>
          </a:prstGeom>
        </p:spPr>
      </p:pic>
      <p:sp>
        <p:nvSpPr>
          <p:cNvPr id="23" name="TextBox 22">
            <a:extLst>
              <a:ext uri="{FF2B5EF4-FFF2-40B4-BE49-F238E27FC236}">
                <a16:creationId xmlns:a16="http://schemas.microsoft.com/office/drawing/2014/main" id="{C4C8830D-EBE9-2154-C750-3CFCFD5A5955}"/>
              </a:ext>
            </a:extLst>
          </p:cNvPr>
          <p:cNvSpPr txBox="1"/>
          <p:nvPr/>
        </p:nvSpPr>
        <p:spPr>
          <a:xfrm>
            <a:off x="897095" y="11439"/>
            <a:ext cx="1471941" cy="369332"/>
          </a:xfrm>
          <a:prstGeom prst="rect">
            <a:avLst/>
          </a:prstGeom>
          <a:noFill/>
        </p:spPr>
        <p:txBody>
          <a:bodyPr wrap="none" rtlCol="0">
            <a:spAutoFit/>
          </a:bodyPr>
          <a:lstStyle/>
          <a:p>
            <a:r>
              <a:rPr lang="en-US" dirty="0"/>
              <a:t>Cow to 9.5 Ac</a:t>
            </a:r>
          </a:p>
        </p:txBody>
      </p:sp>
      <p:pic>
        <p:nvPicPr>
          <p:cNvPr id="27" name="Picture 4" descr="http://ts3.mm.bing.net/images/thumbnail.aspx?q=1504943942866&amp;id=a4166c24a71e7000559bb614462f54f1&amp;url=http%3a%2f%2fsanibelcaptivablog.com%2fwp-content%2fuploads%2f2009%2f02%2fcontrolled-burn.jpg">
            <a:extLst>
              <a:ext uri="{FF2B5EF4-FFF2-40B4-BE49-F238E27FC236}">
                <a16:creationId xmlns:a16="http://schemas.microsoft.com/office/drawing/2014/main" id="{91B1B71A-4110-8761-7445-036CFBBC9C3C}"/>
              </a:ext>
            </a:extLst>
          </p:cNvPr>
          <p:cNvPicPr>
            <a:picLocks noChangeAspect="1" noChangeArrowheads="1"/>
          </p:cNvPicPr>
          <p:nvPr/>
        </p:nvPicPr>
        <p:blipFill>
          <a:blip r:embed="rId4" cstate="print"/>
          <a:srcRect/>
          <a:stretch>
            <a:fillRect/>
          </a:stretch>
        </p:blipFill>
        <p:spPr bwMode="auto">
          <a:xfrm>
            <a:off x="2369036" y="5830382"/>
            <a:ext cx="785427" cy="864905"/>
          </a:xfrm>
          <a:prstGeom prst="rect">
            <a:avLst/>
          </a:prstGeom>
          <a:noFill/>
        </p:spPr>
      </p:pic>
      <p:sp>
        <p:nvSpPr>
          <p:cNvPr id="29" name="TextBox 28">
            <a:extLst>
              <a:ext uri="{FF2B5EF4-FFF2-40B4-BE49-F238E27FC236}">
                <a16:creationId xmlns:a16="http://schemas.microsoft.com/office/drawing/2014/main" id="{D8465523-DB38-CE85-DB13-3E43A5434110}"/>
              </a:ext>
            </a:extLst>
          </p:cNvPr>
          <p:cNvSpPr txBox="1"/>
          <p:nvPr/>
        </p:nvSpPr>
        <p:spPr>
          <a:xfrm>
            <a:off x="146723" y="5126885"/>
            <a:ext cx="3813673" cy="369332"/>
          </a:xfrm>
          <a:prstGeom prst="rect">
            <a:avLst/>
          </a:prstGeom>
          <a:noFill/>
        </p:spPr>
        <p:txBody>
          <a:bodyPr wrap="none" rtlCol="0">
            <a:spAutoFit/>
          </a:bodyPr>
          <a:lstStyle/>
          <a:p>
            <a:r>
              <a:rPr lang="en-US" dirty="0">
                <a:solidFill>
                  <a:srgbClr val="FF0000"/>
                </a:solidFill>
              </a:rPr>
              <a:t>Overgrazing / Drought / No Brush Mgt.</a:t>
            </a:r>
          </a:p>
        </p:txBody>
      </p:sp>
      <p:cxnSp>
        <p:nvCxnSpPr>
          <p:cNvPr id="30" name="Straight Arrow Connector 29">
            <a:extLst>
              <a:ext uri="{FF2B5EF4-FFF2-40B4-BE49-F238E27FC236}">
                <a16:creationId xmlns:a16="http://schemas.microsoft.com/office/drawing/2014/main" id="{6E0CE9B0-9199-7AFD-C1A9-82FE8D5C17F5}"/>
              </a:ext>
            </a:extLst>
          </p:cNvPr>
          <p:cNvCxnSpPr/>
          <p:nvPr/>
        </p:nvCxnSpPr>
        <p:spPr>
          <a:xfrm>
            <a:off x="338931" y="5504749"/>
            <a:ext cx="3424507"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91B3841F-F643-CF38-6E12-F405A48C7729}"/>
              </a:ext>
            </a:extLst>
          </p:cNvPr>
          <p:cNvSpPr txBox="1"/>
          <p:nvPr/>
        </p:nvSpPr>
        <p:spPr>
          <a:xfrm>
            <a:off x="278345" y="4114800"/>
            <a:ext cx="3292376" cy="369332"/>
          </a:xfrm>
          <a:prstGeom prst="rect">
            <a:avLst/>
          </a:prstGeom>
          <a:noFill/>
        </p:spPr>
        <p:txBody>
          <a:bodyPr wrap="none" rtlCol="0">
            <a:spAutoFit/>
          </a:bodyPr>
          <a:lstStyle/>
          <a:p>
            <a:r>
              <a:rPr lang="en-US" dirty="0">
                <a:solidFill>
                  <a:srgbClr val="00B050"/>
                </a:solidFill>
              </a:rPr>
              <a:t>Proper Grazing / Fire / Brush Mgt</a:t>
            </a:r>
          </a:p>
        </p:txBody>
      </p:sp>
      <p:cxnSp>
        <p:nvCxnSpPr>
          <p:cNvPr id="32" name="Straight Arrow Connector 31">
            <a:extLst>
              <a:ext uri="{FF2B5EF4-FFF2-40B4-BE49-F238E27FC236}">
                <a16:creationId xmlns:a16="http://schemas.microsoft.com/office/drawing/2014/main" id="{2A0AEE89-E8EB-D033-09D8-DBB5BC6EDA53}"/>
              </a:ext>
            </a:extLst>
          </p:cNvPr>
          <p:cNvCxnSpPr>
            <a:cxnSpLocks/>
          </p:cNvCxnSpPr>
          <p:nvPr/>
        </p:nvCxnSpPr>
        <p:spPr>
          <a:xfrm flipH="1">
            <a:off x="316194" y="4495800"/>
            <a:ext cx="3424507" cy="0"/>
          </a:xfrm>
          <a:prstGeom prst="straightConnector1">
            <a:avLst/>
          </a:prstGeom>
          <a:ln w="38100">
            <a:solidFill>
              <a:srgbClr val="00FF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89822744-CDC5-E22F-47E4-2675E1F2553C}"/>
              </a:ext>
            </a:extLst>
          </p:cNvPr>
          <p:cNvPicPr>
            <a:picLocks noChangeAspect="1"/>
          </p:cNvPicPr>
          <p:nvPr/>
        </p:nvPicPr>
        <p:blipFill>
          <a:blip r:embed="rId5"/>
          <a:stretch>
            <a:fillRect/>
          </a:stretch>
        </p:blipFill>
        <p:spPr>
          <a:xfrm>
            <a:off x="2396402" y="914400"/>
            <a:ext cx="3632353" cy="2179412"/>
          </a:xfrm>
          <a:prstGeom prst="rect">
            <a:avLst/>
          </a:prstGeom>
        </p:spPr>
      </p:pic>
      <p:pic>
        <p:nvPicPr>
          <p:cNvPr id="21" name="Picture 20">
            <a:extLst>
              <a:ext uri="{FF2B5EF4-FFF2-40B4-BE49-F238E27FC236}">
                <a16:creationId xmlns:a16="http://schemas.microsoft.com/office/drawing/2014/main" id="{A76029F8-FDCA-572B-523C-3A2B98EC8806}"/>
              </a:ext>
            </a:extLst>
          </p:cNvPr>
          <p:cNvPicPr>
            <a:picLocks noChangeAspect="1"/>
          </p:cNvPicPr>
          <p:nvPr/>
        </p:nvPicPr>
        <p:blipFill>
          <a:blip r:embed="rId6"/>
          <a:stretch>
            <a:fillRect/>
          </a:stretch>
        </p:blipFill>
        <p:spPr>
          <a:xfrm>
            <a:off x="5123604" y="914400"/>
            <a:ext cx="955086" cy="1070013"/>
          </a:xfrm>
          <a:prstGeom prst="rect">
            <a:avLst/>
          </a:prstGeom>
        </p:spPr>
      </p:pic>
      <p:sp>
        <p:nvSpPr>
          <p:cNvPr id="24" name="TextBox 23">
            <a:extLst>
              <a:ext uri="{FF2B5EF4-FFF2-40B4-BE49-F238E27FC236}">
                <a16:creationId xmlns:a16="http://schemas.microsoft.com/office/drawing/2014/main" id="{3608CE5D-DE68-9A99-1A33-955C4DDBAFEF}"/>
              </a:ext>
            </a:extLst>
          </p:cNvPr>
          <p:cNvSpPr txBox="1"/>
          <p:nvPr/>
        </p:nvSpPr>
        <p:spPr>
          <a:xfrm>
            <a:off x="3100949" y="944042"/>
            <a:ext cx="1588961" cy="369332"/>
          </a:xfrm>
          <a:prstGeom prst="rect">
            <a:avLst/>
          </a:prstGeom>
          <a:noFill/>
        </p:spPr>
        <p:txBody>
          <a:bodyPr wrap="none" rtlCol="0">
            <a:spAutoFit/>
          </a:bodyPr>
          <a:lstStyle/>
          <a:p>
            <a:r>
              <a:rPr lang="en-US" dirty="0"/>
              <a:t>Cow to 10.5 Ac</a:t>
            </a:r>
          </a:p>
        </p:txBody>
      </p:sp>
      <p:sp>
        <p:nvSpPr>
          <p:cNvPr id="46" name="Rectangle 45">
            <a:extLst>
              <a:ext uri="{FF2B5EF4-FFF2-40B4-BE49-F238E27FC236}">
                <a16:creationId xmlns:a16="http://schemas.microsoft.com/office/drawing/2014/main" id="{FC235159-A27A-417A-E6C6-AE14ED662722}"/>
              </a:ext>
            </a:extLst>
          </p:cNvPr>
          <p:cNvSpPr/>
          <p:nvPr/>
        </p:nvSpPr>
        <p:spPr>
          <a:xfrm>
            <a:off x="9906000" y="2491435"/>
            <a:ext cx="1129111" cy="204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04ECD64-0D3E-3C56-3F9F-5E48712E562C}"/>
              </a:ext>
            </a:extLst>
          </p:cNvPr>
          <p:cNvSpPr/>
          <p:nvPr/>
        </p:nvSpPr>
        <p:spPr>
          <a:xfrm>
            <a:off x="10058400" y="1632969"/>
            <a:ext cx="1129111" cy="337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EE1226F-8AF2-BEE7-BF62-054A80276915}"/>
              </a:ext>
            </a:extLst>
          </p:cNvPr>
          <p:cNvPicPr>
            <a:picLocks noChangeAspect="1"/>
          </p:cNvPicPr>
          <p:nvPr/>
        </p:nvPicPr>
        <p:blipFill>
          <a:blip r:embed="rId7"/>
          <a:stretch>
            <a:fillRect/>
          </a:stretch>
        </p:blipFill>
        <p:spPr>
          <a:xfrm>
            <a:off x="2953389" y="-26070"/>
            <a:ext cx="856611" cy="937841"/>
          </a:xfrm>
          <a:prstGeom prst="rect">
            <a:avLst/>
          </a:prstGeom>
        </p:spPr>
      </p:pic>
    </p:spTree>
    <p:extLst>
      <p:ext uri="{BB962C8B-B14F-4D97-AF65-F5344CB8AC3E}">
        <p14:creationId xmlns:p14="http://schemas.microsoft.com/office/powerpoint/2010/main" val="448056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DA82-7ED7-43AF-A484-B38E3143F234}"/>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1F5EF41F-B480-4342-B805-B23ECDE14356}"/>
              </a:ext>
            </a:extLst>
          </p:cNvPr>
          <p:cNvSpPr/>
          <p:nvPr/>
        </p:nvSpPr>
        <p:spPr>
          <a:xfrm>
            <a:off x="0" y="4961387"/>
            <a:ext cx="9144000" cy="193576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5939ED23-B242-4DB2-993E-A33901D222CA}"/>
              </a:ext>
            </a:extLst>
          </p:cNvPr>
          <p:cNvSpPr/>
          <p:nvPr/>
        </p:nvSpPr>
        <p:spPr>
          <a:xfrm>
            <a:off x="490196" y="4697140"/>
            <a:ext cx="8512404" cy="2159353"/>
          </a:xfrm>
          <a:custGeom>
            <a:avLst/>
            <a:gdLst>
              <a:gd name="connsiteX0" fmla="*/ 0 w 8512404"/>
              <a:gd name="connsiteY0" fmla="*/ 6793 h 2159353"/>
              <a:gd name="connsiteX1" fmla="*/ 254524 w 8512404"/>
              <a:gd name="connsiteY1" fmla="*/ 16219 h 2159353"/>
              <a:gd name="connsiteX2" fmla="*/ 499621 w 8512404"/>
              <a:gd name="connsiteY2" fmla="*/ 148195 h 2159353"/>
              <a:gd name="connsiteX3" fmla="*/ 999242 w 8512404"/>
              <a:gd name="connsiteY3" fmla="*/ 223609 h 2159353"/>
              <a:gd name="connsiteX4" fmla="*/ 1432875 w 8512404"/>
              <a:gd name="connsiteY4" fmla="*/ 214182 h 2159353"/>
              <a:gd name="connsiteX5" fmla="*/ 1593130 w 8512404"/>
              <a:gd name="connsiteY5" fmla="*/ 176475 h 2159353"/>
              <a:gd name="connsiteX6" fmla="*/ 1809947 w 8512404"/>
              <a:gd name="connsiteY6" fmla="*/ 157622 h 2159353"/>
              <a:gd name="connsiteX7" fmla="*/ 2215299 w 8512404"/>
              <a:gd name="connsiteY7" fmla="*/ 449852 h 2159353"/>
              <a:gd name="connsiteX8" fmla="*/ 2469823 w 8512404"/>
              <a:gd name="connsiteY8" fmla="*/ 581828 h 2159353"/>
              <a:gd name="connsiteX9" fmla="*/ 3120273 w 8512404"/>
              <a:gd name="connsiteY9" fmla="*/ 600681 h 2159353"/>
              <a:gd name="connsiteX10" fmla="*/ 3610466 w 8512404"/>
              <a:gd name="connsiteY10" fmla="*/ 600681 h 2159353"/>
              <a:gd name="connsiteX11" fmla="*/ 3949831 w 8512404"/>
              <a:gd name="connsiteY11" fmla="*/ 572401 h 2159353"/>
              <a:gd name="connsiteX12" fmla="*/ 4119514 w 8512404"/>
              <a:gd name="connsiteY12" fmla="*/ 393292 h 2159353"/>
              <a:gd name="connsiteX13" fmla="*/ 4345757 w 8512404"/>
              <a:gd name="connsiteY13" fmla="*/ 393292 h 2159353"/>
              <a:gd name="connsiteX14" fmla="*/ 4713402 w 8512404"/>
              <a:gd name="connsiteY14" fmla="*/ 770364 h 2159353"/>
              <a:gd name="connsiteX15" fmla="*/ 4892512 w 8512404"/>
              <a:gd name="connsiteY15" fmla="*/ 1006034 h 2159353"/>
              <a:gd name="connsiteX16" fmla="*/ 5269584 w 8512404"/>
              <a:gd name="connsiteY16" fmla="*/ 1081448 h 2159353"/>
              <a:gd name="connsiteX17" fmla="*/ 5627802 w 8512404"/>
              <a:gd name="connsiteY17" fmla="*/ 1062595 h 2159353"/>
              <a:gd name="connsiteX18" fmla="*/ 5891753 w 8512404"/>
              <a:gd name="connsiteY18" fmla="*/ 1024888 h 2159353"/>
              <a:gd name="connsiteX19" fmla="*/ 6042582 w 8512404"/>
              <a:gd name="connsiteY19" fmla="*/ 874059 h 2159353"/>
              <a:gd name="connsiteX20" fmla="*/ 6287679 w 8512404"/>
              <a:gd name="connsiteY20" fmla="*/ 742083 h 2159353"/>
              <a:gd name="connsiteX21" fmla="*/ 6598763 w 8512404"/>
              <a:gd name="connsiteY21" fmla="*/ 798644 h 2159353"/>
              <a:gd name="connsiteX22" fmla="*/ 7579151 w 8512404"/>
              <a:gd name="connsiteY22" fmla="*/ 2014702 h 2159353"/>
              <a:gd name="connsiteX23" fmla="*/ 8512404 w 8512404"/>
              <a:gd name="connsiteY23" fmla="*/ 2090116 h 2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12404" h="2159353">
                <a:moveTo>
                  <a:pt x="0" y="6793"/>
                </a:moveTo>
                <a:cubicBezTo>
                  <a:pt x="85627" y="-278"/>
                  <a:pt x="171254" y="-7348"/>
                  <a:pt x="254524" y="16219"/>
                </a:cubicBezTo>
                <a:cubicBezTo>
                  <a:pt x="337794" y="39786"/>
                  <a:pt x="375501" y="113630"/>
                  <a:pt x="499621" y="148195"/>
                </a:cubicBezTo>
                <a:cubicBezTo>
                  <a:pt x="623741" y="182760"/>
                  <a:pt x="843700" y="212611"/>
                  <a:pt x="999242" y="223609"/>
                </a:cubicBezTo>
                <a:cubicBezTo>
                  <a:pt x="1154784" y="234607"/>
                  <a:pt x="1333894" y="222038"/>
                  <a:pt x="1432875" y="214182"/>
                </a:cubicBezTo>
                <a:cubicBezTo>
                  <a:pt x="1531856" y="206326"/>
                  <a:pt x="1530285" y="185902"/>
                  <a:pt x="1593130" y="176475"/>
                </a:cubicBezTo>
                <a:cubicBezTo>
                  <a:pt x="1655975" y="167048"/>
                  <a:pt x="1706252" y="112059"/>
                  <a:pt x="1809947" y="157622"/>
                </a:cubicBezTo>
                <a:cubicBezTo>
                  <a:pt x="1913642" y="203185"/>
                  <a:pt x="2105320" y="379151"/>
                  <a:pt x="2215299" y="449852"/>
                </a:cubicBezTo>
                <a:cubicBezTo>
                  <a:pt x="2325278" y="520553"/>
                  <a:pt x="2318994" y="556690"/>
                  <a:pt x="2469823" y="581828"/>
                </a:cubicBezTo>
                <a:cubicBezTo>
                  <a:pt x="2620652" y="606966"/>
                  <a:pt x="2930166" y="597539"/>
                  <a:pt x="3120273" y="600681"/>
                </a:cubicBezTo>
                <a:cubicBezTo>
                  <a:pt x="3310380" y="603823"/>
                  <a:pt x="3472206" y="605394"/>
                  <a:pt x="3610466" y="600681"/>
                </a:cubicBezTo>
                <a:cubicBezTo>
                  <a:pt x="3748726" y="595968"/>
                  <a:pt x="3864990" y="606966"/>
                  <a:pt x="3949831" y="572401"/>
                </a:cubicBezTo>
                <a:cubicBezTo>
                  <a:pt x="4034672" y="537836"/>
                  <a:pt x="4053526" y="423144"/>
                  <a:pt x="4119514" y="393292"/>
                </a:cubicBezTo>
                <a:cubicBezTo>
                  <a:pt x="4185502" y="363441"/>
                  <a:pt x="4246776" y="330447"/>
                  <a:pt x="4345757" y="393292"/>
                </a:cubicBezTo>
                <a:cubicBezTo>
                  <a:pt x="4444738" y="456137"/>
                  <a:pt x="4622276" y="668241"/>
                  <a:pt x="4713402" y="770364"/>
                </a:cubicBezTo>
                <a:cubicBezTo>
                  <a:pt x="4804528" y="872487"/>
                  <a:pt x="4799815" y="954187"/>
                  <a:pt x="4892512" y="1006034"/>
                </a:cubicBezTo>
                <a:cubicBezTo>
                  <a:pt x="4985209" y="1057881"/>
                  <a:pt x="5147036" y="1072021"/>
                  <a:pt x="5269584" y="1081448"/>
                </a:cubicBezTo>
                <a:cubicBezTo>
                  <a:pt x="5392132" y="1090875"/>
                  <a:pt x="5524107" y="1072022"/>
                  <a:pt x="5627802" y="1062595"/>
                </a:cubicBezTo>
                <a:cubicBezTo>
                  <a:pt x="5731497" y="1053168"/>
                  <a:pt x="5822623" y="1056311"/>
                  <a:pt x="5891753" y="1024888"/>
                </a:cubicBezTo>
                <a:cubicBezTo>
                  <a:pt x="5960883" y="993465"/>
                  <a:pt x="5976594" y="921193"/>
                  <a:pt x="6042582" y="874059"/>
                </a:cubicBezTo>
                <a:cubicBezTo>
                  <a:pt x="6108570" y="826925"/>
                  <a:pt x="6194982" y="754652"/>
                  <a:pt x="6287679" y="742083"/>
                </a:cubicBezTo>
                <a:cubicBezTo>
                  <a:pt x="6380376" y="729514"/>
                  <a:pt x="6383518" y="586541"/>
                  <a:pt x="6598763" y="798644"/>
                </a:cubicBezTo>
                <a:cubicBezTo>
                  <a:pt x="6814008" y="1010747"/>
                  <a:pt x="7260211" y="1799457"/>
                  <a:pt x="7579151" y="2014702"/>
                </a:cubicBezTo>
                <a:cubicBezTo>
                  <a:pt x="7898091" y="2229947"/>
                  <a:pt x="8205247" y="2160031"/>
                  <a:pt x="8512404" y="2090116"/>
                </a:cubicBezTo>
              </a:path>
            </a:pathLst>
          </a:cu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CB9F31-6834-420B-9CE7-83852A7E09A5}"/>
              </a:ext>
            </a:extLst>
          </p:cNvPr>
          <p:cNvSpPr/>
          <p:nvPr/>
        </p:nvSpPr>
        <p:spPr>
          <a:xfrm>
            <a:off x="4295316" y="4619856"/>
            <a:ext cx="433633" cy="443060"/>
          </a:xfrm>
          <a:prstGeom prst="ellipse">
            <a:avLst/>
          </a:prstGeom>
          <a:solidFill>
            <a:srgbClr val="FFFF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F0DAEE-76C6-4BF5-B502-2022F0D1386E}"/>
              </a:ext>
            </a:extLst>
          </p:cNvPr>
          <p:cNvSpPr txBox="1"/>
          <p:nvPr/>
        </p:nvSpPr>
        <p:spPr>
          <a:xfrm>
            <a:off x="2429496" y="5522150"/>
            <a:ext cx="1749197" cy="369332"/>
          </a:xfrm>
          <a:prstGeom prst="rect">
            <a:avLst/>
          </a:prstGeom>
          <a:noFill/>
        </p:spPr>
        <p:txBody>
          <a:bodyPr wrap="none" rtlCol="0">
            <a:spAutoFit/>
          </a:bodyPr>
          <a:lstStyle/>
          <a:p>
            <a:r>
              <a:rPr lang="en-US" dirty="0">
                <a:solidFill>
                  <a:srgbClr val="00B050"/>
                </a:solidFill>
              </a:rPr>
              <a:t>Proper Grazing</a:t>
            </a:r>
          </a:p>
        </p:txBody>
      </p:sp>
      <p:sp>
        <p:nvSpPr>
          <p:cNvPr id="19" name="TextBox 18">
            <a:extLst>
              <a:ext uri="{FF2B5EF4-FFF2-40B4-BE49-F238E27FC236}">
                <a16:creationId xmlns:a16="http://schemas.microsoft.com/office/drawing/2014/main" id="{83F6D047-1F7B-4709-B735-BB829FA92829}"/>
              </a:ext>
            </a:extLst>
          </p:cNvPr>
          <p:cNvSpPr txBox="1"/>
          <p:nvPr/>
        </p:nvSpPr>
        <p:spPr>
          <a:xfrm>
            <a:off x="1060472" y="5011634"/>
            <a:ext cx="1441420" cy="369332"/>
          </a:xfrm>
          <a:prstGeom prst="rect">
            <a:avLst/>
          </a:prstGeom>
          <a:noFill/>
        </p:spPr>
        <p:txBody>
          <a:bodyPr wrap="none" rtlCol="0">
            <a:spAutoFit/>
          </a:bodyPr>
          <a:lstStyle/>
          <a:p>
            <a:r>
              <a:rPr lang="en-US" dirty="0">
                <a:solidFill>
                  <a:srgbClr val="FF0000"/>
                </a:solidFill>
              </a:rPr>
              <a:t>Overgrazing</a:t>
            </a:r>
          </a:p>
        </p:txBody>
      </p:sp>
      <p:cxnSp>
        <p:nvCxnSpPr>
          <p:cNvPr id="22" name="Straight Arrow Connector 21">
            <a:extLst>
              <a:ext uri="{FF2B5EF4-FFF2-40B4-BE49-F238E27FC236}">
                <a16:creationId xmlns:a16="http://schemas.microsoft.com/office/drawing/2014/main" id="{7C625E36-5EBF-4CC8-AD88-D1CCDD712F37}"/>
              </a:ext>
            </a:extLst>
          </p:cNvPr>
          <p:cNvCxnSpPr/>
          <p:nvPr/>
        </p:nvCxnSpPr>
        <p:spPr>
          <a:xfrm>
            <a:off x="952107" y="5408001"/>
            <a:ext cx="3424507"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699E7F6-2BD4-4816-8DC0-4661110BCC40}"/>
              </a:ext>
            </a:extLst>
          </p:cNvPr>
          <p:cNvCxnSpPr>
            <a:cxnSpLocks/>
          </p:cNvCxnSpPr>
          <p:nvPr/>
        </p:nvCxnSpPr>
        <p:spPr>
          <a:xfrm flipH="1">
            <a:off x="952107" y="5909193"/>
            <a:ext cx="3424507" cy="0"/>
          </a:xfrm>
          <a:prstGeom prst="straightConnector1">
            <a:avLst/>
          </a:prstGeom>
          <a:ln w="38100">
            <a:solidFill>
              <a:srgbClr val="00FF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08ABF40-63B8-479B-9935-B79B95EE4D04}"/>
              </a:ext>
            </a:extLst>
          </p:cNvPr>
          <p:cNvSpPr txBox="1"/>
          <p:nvPr/>
        </p:nvSpPr>
        <p:spPr>
          <a:xfrm>
            <a:off x="2450968" y="6065462"/>
            <a:ext cx="1813317" cy="369332"/>
          </a:xfrm>
          <a:prstGeom prst="rect">
            <a:avLst/>
          </a:prstGeom>
          <a:noFill/>
        </p:spPr>
        <p:txBody>
          <a:bodyPr wrap="none" rtlCol="0">
            <a:spAutoFit/>
          </a:bodyPr>
          <a:lstStyle/>
          <a:p>
            <a:r>
              <a:rPr lang="en-US" dirty="0">
                <a:solidFill>
                  <a:srgbClr val="00B050"/>
                </a:solidFill>
              </a:rPr>
              <a:t>Prescribed Fire </a:t>
            </a:r>
          </a:p>
        </p:txBody>
      </p:sp>
      <p:cxnSp>
        <p:nvCxnSpPr>
          <p:cNvPr id="16" name="Straight Arrow Connector 15">
            <a:extLst>
              <a:ext uri="{FF2B5EF4-FFF2-40B4-BE49-F238E27FC236}">
                <a16:creationId xmlns:a16="http://schemas.microsoft.com/office/drawing/2014/main" id="{C81319A1-0D19-43E5-AA7C-DBDCEDFEB92F}"/>
              </a:ext>
            </a:extLst>
          </p:cNvPr>
          <p:cNvCxnSpPr>
            <a:cxnSpLocks/>
          </p:cNvCxnSpPr>
          <p:nvPr/>
        </p:nvCxnSpPr>
        <p:spPr>
          <a:xfrm flipH="1">
            <a:off x="952107" y="6444379"/>
            <a:ext cx="3424507" cy="0"/>
          </a:xfrm>
          <a:prstGeom prst="straightConnector1">
            <a:avLst/>
          </a:prstGeom>
          <a:ln w="38100">
            <a:solidFill>
              <a:srgbClr val="00FF00"/>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4" descr="http://ts3.mm.bing.net/images/thumbnail.aspx?q=1504943942866&amp;id=a4166c24a71e7000559bb614462f54f1&amp;url=http%3a%2f%2fsanibelcaptivablog.com%2fwp-content%2fuploads%2f2009%2f02%2fcontrolled-burn.jpg">
            <a:extLst>
              <a:ext uri="{FF2B5EF4-FFF2-40B4-BE49-F238E27FC236}">
                <a16:creationId xmlns:a16="http://schemas.microsoft.com/office/drawing/2014/main" id="{16BADBEF-4F17-4462-A7CA-AA068623F434}"/>
              </a:ext>
            </a:extLst>
          </p:cNvPr>
          <p:cNvPicPr>
            <a:picLocks noChangeAspect="1" noChangeArrowheads="1"/>
          </p:cNvPicPr>
          <p:nvPr/>
        </p:nvPicPr>
        <p:blipFill>
          <a:blip r:embed="rId3" cstate="print"/>
          <a:srcRect/>
          <a:stretch>
            <a:fillRect/>
          </a:stretch>
        </p:blipFill>
        <p:spPr bwMode="auto">
          <a:xfrm>
            <a:off x="4458151" y="5780195"/>
            <a:ext cx="1014316" cy="1116956"/>
          </a:xfrm>
          <a:prstGeom prst="rect">
            <a:avLst/>
          </a:prstGeom>
          <a:noFill/>
        </p:spPr>
      </p:pic>
      <p:pic>
        <p:nvPicPr>
          <p:cNvPr id="3" name="Picture 2">
            <a:extLst>
              <a:ext uri="{FF2B5EF4-FFF2-40B4-BE49-F238E27FC236}">
                <a16:creationId xmlns:a16="http://schemas.microsoft.com/office/drawing/2014/main" id="{003EBD55-2B68-BF59-81D8-D3EB2FFE922E}"/>
              </a:ext>
            </a:extLst>
          </p:cNvPr>
          <p:cNvPicPr>
            <a:picLocks noChangeAspect="1"/>
          </p:cNvPicPr>
          <p:nvPr/>
        </p:nvPicPr>
        <p:blipFill>
          <a:blip r:embed="rId4"/>
          <a:stretch>
            <a:fillRect/>
          </a:stretch>
        </p:blipFill>
        <p:spPr>
          <a:xfrm>
            <a:off x="-23674" y="-11623"/>
            <a:ext cx="3825181" cy="2295109"/>
          </a:xfrm>
          <a:prstGeom prst="rect">
            <a:avLst/>
          </a:prstGeom>
        </p:spPr>
      </p:pic>
      <p:sp>
        <p:nvSpPr>
          <p:cNvPr id="5" name="TextBox 4">
            <a:extLst>
              <a:ext uri="{FF2B5EF4-FFF2-40B4-BE49-F238E27FC236}">
                <a16:creationId xmlns:a16="http://schemas.microsoft.com/office/drawing/2014/main" id="{874C62A0-49A6-5C45-6699-4A6D9085214A}"/>
              </a:ext>
            </a:extLst>
          </p:cNvPr>
          <p:cNvSpPr txBox="1"/>
          <p:nvPr/>
        </p:nvSpPr>
        <p:spPr>
          <a:xfrm>
            <a:off x="897095" y="11439"/>
            <a:ext cx="1471941" cy="369332"/>
          </a:xfrm>
          <a:prstGeom prst="rect">
            <a:avLst/>
          </a:prstGeom>
          <a:noFill/>
        </p:spPr>
        <p:txBody>
          <a:bodyPr wrap="none" rtlCol="0">
            <a:spAutoFit/>
          </a:bodyPr>
          <a:lstStyle/>
          <a:p>
            <a:r>
              <a:rPr lang="en-US" dirty="0"/>
              <a:t>Cow to 9.5 Ac</a:t>
            </a:r>
          </a:p>
        </p:txBody>
      </p:sp>
      <p:pic>
        <p:nvPicPr>
          <p:cNvPr id="6" name="Picture 5">
            <a:extLst>
              <a:ext uri="{FF2B5EF4-FFF2-40B4-BE49-F238E27FC236}">
                <a16:creationId xmlns:a16="http://schemas.microsoft.com/office/drawing/2014/main" id="{43629CBA-732B-0D4D-2113-4894D2976449}"/>
              </a:ext>
            </a:extLst>
          </p:cNvPr>
          <p:cNvPicPr>
            <a:picLocks noChangeAspect="1"/>
          </p:cNvPicPr>
          <p:nvPr/>
        </p:nvPicPr>
        <p:blipFill>
          <a:blip r:embed="rId5"/>
          <a:stretch>
            <a:fillRect/>
          </a:stretch>
        </p:blipFill>
        <p:spPr>
          <a:xfrm>
            <a:off x="2396402" y="914400"/>
            <a:ext cx="3632353" cy="2179412"/>
          </a:xfrm>
          <a:prstGeom prst="rect">
            <a:avLst/>
          </a:prstGeom>
        </p:spPr>
      </p:pic>
      <p:pic>
        <p:nvPicPr>
          <p:cNvPr id="7" name="Picture 6">
            <a:extLst>
              <a:ext uri="{FF2B5EF4-FFF2-40B4-BE49-F238E27FC236}">
                <a16:creationId xmlns:a16="http://schemas.microsoft.com/office/drawing/2014/main" id="{0E059937-C32F-B235-9EB0-60A57434B2E4}"/>
              </a:ext>
            </a:extLst>
          </p:cNvPr>
          <p:cNvPicPr>
            <a:picLocks noChangeAspect="1"/>
          </p:cNvPicPr>
          <p:nvPr/>
        </p:nvPicPr>
        <p:blipFill>
          <a:blip r:embed="rId6"/>
          <a:stretch>
            <a:fillRect/>
          </a:stretch>
        </p:blipFill>
        <p:spPr>
          <a:xfrm>
            <a:off x="5123604" y="914400"/>
            <a:ext cx="955086" cy="1070013"/>
          </a:xfrm>
          <a:prstGeom prst="rect">
            <a:avLst/>
          </a:prstGeom>
        </p:spPr>
      </p:pic>
      <p:sp>
        <p:nvSpPr>
          <p:cNvPr id="9" name="TextBox 8">
            <a:extLst>
              <a:ext uri="{FF2B5EF4-FFF2-40B4-BE49-F238E27FC236}">
                <a16:creationId xmlns:a16="http://schemas.microsoft.com/office/drawing/2014/main" id="{EAB57A80-3E95-AA06-0F30-395086A58294}"/>
              </a:ext>
            </a:extLst>
          </p:cNvPr>
          <p:cNvSpPr txBox="1"/>
          <p:nvPr/>
        </p:nvSpPr>
        <p:spPr>
          <a:xfrm>
            <a:off x="3100949" y="944042"/>
            <a:ext cx="1588961" cy="369332"/>
          </a:xfrm>
          <a:prstGeom prst="rect">
            <a:avLst/>
          </a:prstGeom>
          <a:noFill/>
        </p:spPr>
        <p:txBody>
          <a:bodyPr wrap="none" rtlCol="0">
            <a:spAutoFit/>
          </a:bodyPr>
          <a:lstStyle/>
          <a:p>
            <a:r>
              <a:rPr lang="en-US" dirty="0"/>
              <a:t>Cow to 10.5 Ac</a:t>
            </a:r>
          </a:p>
        </p:txBody>
      </p:sp>
      <p:pic>
        <p:nvPicPr>
          <p:cNvPr id="10" name="Picture 9">
            <a:extLst>
              <a:ext uri="{FF2B5EF4-FFF2-40B4-BE49-F238E27FC236}">
                <a16:creationId xmlns:a16="http://schemas.microsoft.com/office/drawing/2014/main" id="{622791A8-A0B7-460A-A794-FAF7A23D9DC9}"/>
              </a:ext>
            </a:extLst>
          </p:cNvPr>
          <p:cNvPicPr>
            <a:picLocks noChangeAspect="1"/>
          </p:cNvPicPr>
          <p:nvPr/>
        </p:nvPicPr>
        <p:blipFill>
          <a:blip r:embed="rId7"/>
          <a:stretch>
            <a:fillRect/>
          </a:stretch>
        </p:blipFill>
        <p:spPr>
          <a:xfrm>
            <a:off x="4340916" y="1981200"/>
            <a:ext cx="4039595" cy="2423757"/>
          </a:xfrm>
          <a:prstGeom prst="rect">
            <a:avLst/>
          </a:prstGeom>
        </p:spPr>
      </p:pic>
      <p:pic>
        <p:nvPicPr>
          <p:cNvPr id="18" name="Picture 17">
            <a:extLst>
              <a:ext uri="{FF2B5EF4-FFF2-40B4-BE49-F238E27FC236}">
                <a16:creationId xmlns:a16="http://schemas.microsoft.com/office/drawing/2014/main" id="{AA50679E-3BAF-E589-FBA9-9197E46DFDBC}"/>
              </a:ext>
            </a:extLst>
          </p:cNvPr>
          <p:cNvPicPr>
            <a:picLocks noChangeAspect="1"/>
          </p:cNvPicPr>
          <p:nvPr/>
        </p:nvPicPr>
        <p:blipFill>
          <a:blip r:embed="rId8"/>
          <a:stretch>
            <a:fillRect/>
          </a:stretch>
        </p:blipFill>
        <p:spPr>
          <a:xfrm>
            <a:off x="7326750" y="1980539"/>
            <a:ext cx="1053761" cy="1226360"/>
          </a:xfrm>
          <a:prstGeom prst="rect">
            <a:avLst/>
          </a:prstGeom>
        </p:spPr>
      </p:pic>
      <p:sp>
        <p:nvSpPr>
          <p:cNvPr id="20" name="TextBox 19">
            <a:extLst>
              <a:ext uri="{FF2B5EF4-FFF2-40B4-BE49-F238E27FC236}">
                <a16:creationId xmlns:a16="http://schemas.microsoft.com/office/drawing/2014/main" id="{20F5B184-3BF9-FFC5-455F-89DF10B692C1}"/>
              </a:ext>
            </a:extLst>
          </p:cNvPr>
          <p:cNvSpPr txBox="1"/>
          <p:nvPr/>
        </p:nvSpPr>
        <p:spPr>
          <a:xfrm>
            <a:off x="5123604" y="2002860"/>
            <a:ext cx="1414233" cy="369332"/>
          </a:xfrm>
          <a:prstGeom prst="rect">
            <a:avLst/>
          </a:prstGeom>
          <a:noFill/>
        </p:spPr>
        <p:txBody>
          <a:bodyPr wrap="none" rtlCol="0">
            <a:spAutoFit/>
          </a:bodyPr>
          <a:lstStyle/>
          <a:p>
            <a:r>
              <a:rPr lang="en-US" dirty="0"/>
              <a:t>Cow to 13 Ac</a:t>
            </a:r>
          </a:p>
        </p:txBody>
      </p:sp>
      <p:pic>
        <p:nvPicPr>
          <p:cNvPr id="21" name="Picture 20">
            <a:extLst>
              <a:ext uri="{FF2B5EF4-FFF2-40B4-BE49-F238E27FC236}">
                <a16:creationId xmlns:a16="http://schemas.microsoft.com/office/drawing/2014/main" id="{842F9FB2-7F0B-2843-D420-C90A8C5E3BA4}"/>
              </a:ext>
            </a:extLst>
          </p:cNvPr>
          <p:cNvPicPr>
            <a:picLocks noChangeAspect="1"/>
          </p:cNvPicPr>
          <p:nvPr/>
        </p:nvPicPr>
        <p:blipFill>
          <a:blip r:embed="rId9"/>
          <a:stretch>
            <a:fillRect/>
          </a:stretch>
        </p:blipFill>
        <p:spPr>
          <a:xfrm>
            <a:off x="2953389" y="-26070"/>
            <a:ext cx="856611" cy="937841"/>
          </a:xfrm>
          <a:prstGeom prst="rect">
            <a:avLst/>
          </a:prstGeom>
        </p:spPr>
      </p:pic>
      <p:pic>
        <p:nvPicPr>
          <p:cNvPr id="23" name="Picture 2" descr="Visionary Implements: Our Annual Attachment Awards Honor the Best ...">
            <a:extLst>
              <a:ext uri="{FF2B5EF4-FFF2-40B4-BE49-F238E27FC236}">
                <a16:creationId xmlns:a16="http://schemas.microsoft.com/office/drawing/2014/main" id="{D32BE306-C0C4-77BE-B25E-9AAED7EAC7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8691" y="5916821"/>
            <a:ext cx="1404746" cy="94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500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DA82-7ED7-43AF-A484-B38E3143F23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03EBD55-2B68-BF59-81D8-D3EB2FFE922E}"/>
              </a:ext>
            </a:extLst>
          </p:cNvPr>
          <p:cNvPicPr>
            <a:picLocks noChangeAspect="1"/>
          </p:cNvPicPr>
          <p:nvPr/>
        </p:nvPicPr>
        <p:blipFill>
          <a:blip r:embed="rId3"/>
          <a:stretch>
            <a:fillRect/>
          </a:stretch>
        </p:blipFill>
        <p:spPr>
          <a:xfrm>
            <a:off x="-23674" y="-11623"/>
            <a:ext cx="3825181" cy="2295109"/>
          </a:xfrm>
          <a:prstGeom prst="rect">
            <a:avLst/>
          </a:prstGeom>
        </p:spPr>
      </p:pic>
      <p:sp>
        <p:nvSpPr>
          <p:cNvPr id="5" name="TextBox 4">
            <a:extLst>
              <a:ext uri="{FF2B5EF4-FFF2-40B4-BE49-F238E27FC236}">
                <a16:creationId xmlns:a16="http://schemas.microsoft.com/office/drawing/2014/main" id="{874C62A0-49A6-5C45-6699-4A6D9085214A}"/>
              </a:ext>
            </a:extLst>
          </p:cNvPr>
          <p:cNvSpPr txBox="1"/>
          <p:nvPr/>
        </p:nvSpPr>
        <p:spPr>
          <a:xfrm>
            <a:off x="897095" y="11439"/>
            <a:ext cx="1471941" cy="369332"/>
          </a:xfrm>
          <a:prstGeom prst="rect">
            <a:avLst/>
          </a:prstGeom>
          <a:noFill/>
        </p:spPr>
        <p:txBody>
          <a:bodyPr wrap="none" rtlCol="0">
            <a:spAutoFit/>
          </a:bodyPr>
          <a:lstStyle/>
          <a:p>
            <a:r>
              <a:rPr lang="en-US" dirty="0"/>
              <a:t>Cow to 9.5 Ac</a:t>
            </a:r>
          </a:p>
        </p:txBody>
      </p:sp>
      <p:pic>
        <p:nvPicPr>
          <p:cNvPr id="6" name="Picture 5">
            <a:extLst>
              <a:ext uri="{FF2B5EF4-FFF2-40B4-BE49-F238E27FC236}">
                <a16:creationId xmlns:a16="http://schemas.microsoft.com/office/drawing/2014/main" id="{43629CBA-732B-0D4D-2113-4894D2976449}"/>
              </a:ext>
            </a:extLst>
          </p:cNvPr>
          <p:cNvPicPr>
            <a:picLocks noChangeAspect="1"/>
          </p:cNvPicPr>
          <p:nvPr/>
        </p:nvPicPr>
        <p:blipFill>
          <a:blip r:embed="rId4"/>
          <a:stretch>
            <a:fillRect/>
          </a:stretch>
        </p:blipFill>
        <p:spPr>
          <a:xfrm>
            <a:off x="2396402" y="914400"/>
            <a:ext cx="3632353" cy="2179412"/>
          </a:xfrm>
          <a:prstGeom prst="rect">
            <a:avLst/>
          </a:prstGeom>
        </p:spPr>
      </p:pic>
      <p:pic>
        <p:nvPicPr>
          <p:cNvPr id="7" name="Picture 6">
            <a:extLst>
              <a:ext uri="{FF2B5EF4-FFF2-40B4-BE49-F238E27FC236}">
                <a16:creationId xmlns:a16="http://schemas.microsoft.com/office/drawing/2014/main" id="{0E059937-C32F-B235-9EB0-60A57434B2E4}"/>
              </a:ext>
            </a:extLst>
          </p:cNvPr>
          <p:cNvPicPr>
            <a:picLocks noChangeAspect="1"/>
          </p:cNvPicPr>
          <p:nvPr/>
        </p:nvPicPr>
        <p:blipFill>
          <a:blip r:embed="rId5"/>
          <a:stretch>
            <a:fillRect/>
          </a:stretch>
        </p:blipFill>
        <p:spPr>
          <a:xfrm>
            <a:off x="5123604" y="914400"/>
            <a:ext cx="955086" cy="1070013"/>
          </a:xfrm>
          <a:prstGeom prst="rect">
            <a:avLst/>
          </a:prstGeom>
        </p:spPr>
      </p:pic>
      <p:sp>
        <p:nvSpPr>
          <p:cNvPr id="9" name="TextBox 8">
            <a:extLst>
              <a:ext uri="{FF2B5EF4-FFF2-40B4-BE49-F238E27FC236}">
                <a16:creationId xmlns:a16="http://schemas.microsoft.com/office/drawing/2014/main" id="{EAB57A80-3E95-AA06-0F30-395086A58294}"/>
              </a:ext>
            </a:extLst>
          </p:cNvPr>
          <p:cNvSpPr txBox="1"/>
          <p:nvPr/>
        </p:nvSpPr>
        <p:spPr>
          <a:xfrm>
            <a:off x="3100949" y="944042"/>
            <a:ext cx="1588961" cy="369332"/>
          </a:xfrm>
          <a:prstGeom prst="rect">
            <a:avLst/>
          </a:prstGeom>
          <a:noFill/>
        </p:spPr>
        <p:txBody>
          <a:bodyPr wrap="none" rtlCol="0">
            <a:spAutoFit/>
          </a:bodyPr>
          <a:lstStyle/>
          <a:p>
            <a:r>
              <a:rPr lang="en-US" dirty="0"/>
              <a:t>Cow to 10.5 Ac</a:t>
            </a:r>
          </a:p>
        </p:txBody>
      </p:sp>
      <p:pic>
        <p:nvPicPr>
          <p:cNvPr id="10" name="Picture 9">
            <a:extLst>
              <a:ext uri="{FF2B5EF4-FFF2-40B4-BE49-F238E27FC236}">
                <a16:creationId xmlns:a16="http://schemas.microsoft.com/office/drawing/2014/main" id="{622791A8-A0B7-460A-A794-FAF7A23D9DC9}"/>
              </a:ext>
            </a:extLst>
          </p:cNvPr>
          <p:cNvPicPr>
            <a:picLocks noChangeAspect="1"/>
          </p:cNvPicPr>
          <p:nvPr/>
        </p:nvPicPr>
        <p:blipFill>
          <a:blip r:embed="rId6"/>
          <a:stretch>
            <a:fillRect/>
          </a:stretch>
        </p:blipFill>
        <p:spPr>
          <a:xfrm>
            <a:off x="4340916" y="1981200"/>
            <a:ext cx="4039595" cy="2423757"/>
          </a:xfrm>
          <a:prstGeom prst="rect">
            <a:avLst/>
          </a:prstGeom>
        </p:spPr>
      </p:pic>
      <p:pic>
        <p:nvPicPr>
          <p:cNvPr id="18" name="Picture 17">
            <a:extLst>
              <a:ext uri="{FF2B5EF4-FFF2-40B4-BE49-F238E27FC236}">
                <a16:creationId xmlns:a16="http://schemas.microsoft.com/office/drawing/2014/main" id="{AA50679E-3BAF-E589-FBA9-9197E46DFDBC}"/>
              </a:ext>
            </a:extLst>
          </p:cNvPr>
          <p:cNvPicPr>
            <a:picLocks noChangeAspect="1"/>
          </p:cNvPicPr>
          <p:nvPr/>
        </p:nvPicPr>
        <p:blipFill>
          <a:blip r:embed="rId7"/>
          <a:stretch>
            <a:fillRect/>
          </a:stretch>
        </p:blipFill>
        <p:spPr>
          <a:xfrm>
            <a:off x="7326750" y="1980539"/>
            <a:ext cx="1053761" cy="1226360"/>
          </a:xfrm>
          <a:prstGeom prst="rect">
            <a:avLst/>
          </a:prstGeom>
        </p:spPr>
      </p:pic>
      <p:sp>
        <p:nvSpPr>
          <p:cNvPr id="20" name="TextBox 19">
            <a:extLst>
              <a:ext uri="{FF2B5EF4-FFF2-40B4-BE49-F238E27FC236}">
                <a16:creationId xmlns:a16="http://schemas.microsoft.com/office/drawing/2014/main" id="{20F5B184-3BF9-FFC5-455F-89DF10B692C1}"/>
              </a:ext>
            </a:extLst>
          </p:cNvPr>
          <p:cNvSpPr txBox="1"/>
          <p:nvPr/>
        </p:nvSpPr>
        <p:spPr>
          <a:xfrm>
            <a:off x="5123604" y="2002860"/>
            <a:ext cx="1414233" cy="369332"/>
          </a:xfrm>
          <a:prstGeom prst="rect">
            <a:avLst/>
          </a:prstGeom>
          <a:noFill/>
        </p:spPr>
        <p:txBody>
          <a:bodyPr wrap="none" rtlCol="0">
            <a:spAutoFit/>
          </a:bodyPr>
          <a:lstStyle/>
          <a:p>
            <a:r>
              <a:rPr lang="en-US" dirty="0"/>
              <a:t>Cow to 13 Ac</a:t>
            </a:r>
          </a:p>
        </p:txBody>
      </p:sp>
      <p:pic>
        <p:nvPicPr>
          <p:cNvPr id="21" name="Picture 20">
            <a:extLst>
              <a:ext uri="{FF2B5EF4-FFF2-40B4-BE49-F238E27FC236}">
                <a16:creationId xmlns:a16="http://schemas.microsoft.com/office/drawing/2014/main" id="{842F9FB2-7F0B-2843-D420-C90A8C5E3BA4}"/>
              </a:ext>
            </a:extLst>
          </p:cNvPr>
          <p:cNvPicPr>
            <a:picLocks noChangeAspect="1"/>
          </p:cNvPicPr>
          <p:nvPr/>
        </p:nvPicPr>
        <p:blipFill>
          <a:blip r:embed="rId8"/>
          <a:stretch>
            <a:fillRect/>
          </a:stretch>
        </p:blipFill>
        <p:spPr>
          <a:xfrm>
            <a:off x="2953389" y="-26070"/>
            <a:ext cx="856611" cy="937841"/>
          </a:xfrm>
          <a:prstGeom prst="rect">
            <a:avLst/>
          </a:prstGeom>
        </p:spPr>
      </p:pic>
      <p:sp>
        <p:nvSpPr>
          <p:cNvPr id="4" name="Rectangle 3">
            <a:extLst>
              <a:ext uri="{FF2B5EF4-FFF2-40B4-BE49-F238E27FC236}">
                <a16:creationId xmlns:a16="http://schemas.microsoft.com/office/drawing/2014/main" id="{6FEF95FA-408C-C9CB-3C3F-0965C48BE386}"/>
              </a:ext>
            </a:extLst>
          </p:cNvPr>
          <p:cNvSpPr/>
          <p:nvPr/>
        </p:nvSpPr>
        <p:spPr>
          <a:xfrm>
            <a:off x="0" y="4961387"/>
            <a:ext cx="9144000" cy="193576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DFD47DD3-64EF-9814-4A25-AFD4B02F2D12}"/>
              </a:ext>
            </a:extLst>
          </p:cNvPr>
          <p:cNvSpPr/>
          <p:nvPr/>
        </p:nvSpPr>
        <p:spPr>
          <a:xfrm>
            <a:off x="490196" y="4697140"/>
            <a:ext cx="8512404" cy="2159353"/>
          </a:xfrm>
          <a:custGeom>
            <a:avLst/>
            <a:gdLst>
              <a:gd name="connsiteX0" fmla="*/ 0 w 8512404"/>
              <a:gd name="connsiteY0" fmla="*/ 6793 h 2159353"/>
              <a:gd name="connsiteX1" fmla="*/ 254524 w 8512404"/>
              <a:gd name="connsiteY1" fmla="*/ 16219 h 2159353"/>
              <a:gd name="connsiteX2" fmla="*/ 499621 w 8512404"/>
              <a:gd name="connsiteY2" fmla="*/ 148195 h 2159353"/>
              <a:gd name="connsiteX3" fmla="*/ 999242 w 8512404"/>
              <a:gd name="connsiteY3" fmla="*/ 223609 h 2159353"/>
              <a:gd name="connsiteX4" fmla="*/ 1432875 w 8512404"/>
              <a:gd name="connsiteY4" fmla="*/ 214182 h 2159353"/>
              <a:gd name="connsiteX5" fmla="*/ 1593130 w 8512404"/>
              <a:gd name="connsiteY5" fmla="*/ 176475 h 2159353"/>
              <a:gd name="connsiteX6" fmla="*/ 1809947 w 8512404"/>
              <a:gd name="connsiteY6" fmla="*/ 157622 h 2159353"/>
              <a:gd name="connsiteX7" fmla="*/ 2215299 w 8512404"/>
              <a:gd name="connsiteY7" fmla="*/ 449852 h 2159353"/>
              <a:gd name="connsiteX8" fmla="*/ 2469823 w 8512404"/>
              <a:gd name="connsiteY8" fmla="*/ 581828 h 2159353"/>
              <a:gd name="connsiteX9" fmla="*/ 3120273 w 8512404"/>
              <a:gd name="connsiteY9" fmla="*/ 600681 h 2159353"/>
              <a:gd name="connsiteX10" fmla="*/ 3610466 w 8512404"/>
              <a:gd name="connsiteY10" fmla="*/ 600681 h 2159353"/>
              <a:gd name="connsiteX11" fmla="*/ 3949831 w 8512404"/>
              <a:gd name="connsiteY11" fmla="*/ 572401 h 2159353"/>
              <a:gd name="connsiteX12" fmla="*/ 4119514 w 8512404"/>
              <a:gd name="connsiteY12" fmla="*/ 393292 h 2159353"/>
              <a:gd name="connsiteX13" fmla="*/ 4345757 w 8512404"/>
              <a:gd name="connsiteY13" fmla="*/ 393292 h 2159353"/>
              <a:gd name="connsiteX14" fmla="*/ 4713402 w 8512404"/>
              <a:gd name="connsiteY14" fmla="*/ 770364 h 2159353"/>
              <a:gd name="connsiteX15" fmla="*/ 4892512 w 8512404"/>
              <a:gd name="connsiteY15" fmla="*/ 1006034 h 2159353"/>
              <a:gd name="connsiteX16" fmla="*/ 5269584 w 8512404"/>
              <a:gd name="connsiteY16" fmla="*/ 1081448 h 2159353"/>
              <a:gd name="connsiteX17" fmla="*/ 5627802 w 8512404"/>
              <a:gd name="connsiteY17" fmla="*/ 1062595 h 2159353"/>
              <a:gd name="connsiteX18" fmla="*/ 5891753 w 8512404"/>
              <a:gd name="connsiteY18" fmla="*/ 1024888 h 2159353"/>
              <a:gd name="connsiteX19" fmla="*/ 6042582 w 8512404"/>
              <a:gd name="connsiteY19" fmla="*/ 874059 h 2159353"/>
              <a:gd name="connsiteX20" fmla="*/ 6287679 w 8512404"/>
              <a:gd name="connsiteY20" fmla="*/ 742083 h 2159353"/>
              <a:gd name="connsiteX21" fmla="*/ 6598763 w 8512404"/>
              <a:gd name="connsiteY21" fmla="*/ 798644 h 2159353"/>
              <a:gd name="connsiteX22" fmla="*/ 7579151 w 8512404"/>
              <a:gd name="connsiteY22" fmla="*/ 2014702 h 2159353"/>
              <a:gd name="connsiteX23" fmla="*/ 8512404 w 8512404"/>
              <a:gd name="connsiteY23" fmla="*/ 2090116 h 2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12404" h="2159353">
                <a:moveTo>
                  <a:pt x="0" y="6793"/>
                </a:moveTo>
                <a:cubicBezTo>
                  <a:pt x="85627" y="-278"/>
                  <a:pt x="171254" y="-7348"/>
                  <a:pt x="254524" y="16219"/>
                </a:cubicBezTo>
                <a:cubicBezTo>
                  <a:pt x="337794" y="39786"/>
                  <a:pt x="375501" y="113630"/>
                  <a:pt x="499621" y="148195"/>
                </a:cubicBezTo>
                <a:cubicBezTo>
                  <a:pt x="623741" y="182760"/>
                  <a:pt x="843700" y="212611"/>
                  <a:pt x="999242" y="223609"/>
                </a:cubicBezTo>
                <a:cubicBezTo>
                  <a:pt x="1154784" y="234607"/>
                  <a:pt x="1333894" y="222038"/>
                  <a:pt x="1432875" y="214182"/>
                </a:cubicBezTo>
                <a:cubicBezTo>
                  <a:pt x="1531856" y="206326"/>
                  <a:pt x="1530285" y="185902"/>
                  <a:pt x="1593130" y="176475"/>
                </a:cubicBezTo>
                <a:cubicBezTo>
                  <a:pt x="1655975" y="167048"/>
                  <a:pt x="1706252" y="112059"/>
                  <a:pt x="1809947" y="157622"/>
                </a:cubicBezTo>
                <a:cubicBezTo>
                  <a:pt x="1913642" y="203185"/>
                  <a:pt x="2105320" y="379151"/>
                  <a:pt x="2215299" y="449852"/>
                </a:cubicBezTo>
                <a:cubicBezTo>
                  <a:pt x="2325278" y="520553"/>
                  <a:pt x="2318994" y="556690"/>
                  <a:pt x="2469823" y="581828"/>
                </a:cubicBezTo>
                <a:cubicBezTo>
                  <a:pt x="2620652" y="606966"/>
                  <a:pt x="2930166" y="597539"/>
                  <a:pt x="3120273" y="600681"/>
                </a:cubicBezTo>
                <a:cubicBezTo>
                  <a:pt x="3310380" y="603823"/>
                  <a:pt x="3472206" y="605394"/>
                  <a:pt x="3610466" y="600681"/>
                </a:cubicBezTo>
                <a:cubicBezTo>
                  <a:pt x="3748726" y="595968"/>
                  <a:pt x="3864990" y="606966"/>
                  <a:pt x="3949831" y="572401"/>
                </a:cubicBezTo>
                <a:cubicBezTo>
                  <a:pt x="4034672" y="537836"/>
                  <a:pt x="4053526" y="423144"/>
                  <a:pt x="4119514" y="393292"/>
                </a:cubicBezTo>
                <a:cubicBezTo>
                  <a:pt x="4185502" y="363441"/>
                  <a:pt x="4246776" y="330447"/>
                  <a:pt x="4345757" y="393292"/>
                </a:cubicBezTo>
                <a:cubicBezTo>
                  <a:pt x="4444738" y="456137"/>
                  <a:pt x="4622276" y="668241"/>
                  <a:pt x="4713402" y="770364"/>
                </a:cubicBezTo>
                <a:cubicBezTo>
                  <a:pt x="4804528" y="872487"/>
                  <a:pt x="4799815" y="954187"/>
                  <a:pt x="4892512" y="1006034"/>
                </a:cubicBezTo>
                <a:cubicBezTo>
                  <a:pt x="4985209" y="1057881"/>
                  <a:pt x="5147036" y="1072021"/>
                  <a:pt x="5269584" y="1081448"/>
                </a:cubicBezTo>
                <a:cubicBezTo>
                  <a:pt x="5392132" y="1090875"/>
                  <a:pt x="5524107" y="1072022"/>
                  <a:pt x="5627802" y="1062595"/>
                </a:cubicBezTo>
                <a:cubicBezTo>
                  <a:pt x="5731497" y="1053168"/>
                  <a:pt x="5822623" y="1056311"/>
                  <a:pt x="5891753" y="1024888"/>
                </a:cubicBezTo>
                <a:cubicBezTo>
                  <a:pt x="5960883" y="993465"/>
                  <a:pt x="5976594" y="921193"/>
                  <a:pt x="6042582" y="874059"/>
                </a:cubicBezTo>
                <a:cubicBezTo>
                  <a:pt x="6108570" y="826925"/>
                  <a:pt x="6194982" y="754652"/>
                  <a:pt x="6287679" y="742083"/>
                </a:cubicBezTo>
                <a:cubicBezTo>
                  <a:pt x="6380376" y="729514"/>
                  <a:pt x="6383518" y="586541"/>
                  <a:pt x="6598763" y="798644"/>
                </a:cubicBezTo>
                <a:cubicBezTo>
                  <a:pt x="6814008" y="1010747"/>
                  <a:pt x="7260211" y="1799457"/>
                  <a:pt x="7579151" y="2014702"/>
                </a:cubicBezTo>
                <a:cubicBezTo>
                  <a:pt x="7898091" y="2229947"/>
                  <a:pt x="8205247" y="2160031"/>
                  <a:pt x="8512404" y="2090116"/>
                </a:cubicBezTo>
              </a:path>
            </a:pathLst>
          </a:cu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A32F32E-2CBC-7BC3-2589-9D090EB50753}"/>
              </a:ext>
            </a:extLst>
          </p:cNvPr>
          <p:cNvSpPr/>
          <p:nvPr/>
        </p:nvSpPr>
        <p:spPr>
          <a:xfrm>
            <a:off x="6278207" y="5079090"/>
            <a:ext cx="433633" cy="443060"/>
          </a:xfrm>
          <a:prstGeom prst="ellipse">
            <a:avLst/>
          </a:prstGeom>
          <a:solidFill>
            <a:srgbClr val="FFFF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D5D0FD2-D3EB-C7E0-EE0A-C44149650C54}"/>
              </a:ext>
            </a:extLst>
          </p:cNvPr>
          <p:cNvSpPr txBox="1"/>
          <p:nvPr/>
        </p:nvSpPr>
        <p:spPr>
          <a:xfrm>
            <a:off x="2429496" y="5522150"/>
            <a:ext cx="1749197" cy="369332"/>
          </a:xfrm>
          <a:prstGeom prst="rect">
            <a:avLst/>
          </a:prstGeom>
          <a:noFill/>
        </p:spPr>
        <p:txBody>
          <a:bodyPr wrap="none" rtlCol="0">
            <a:spAutoFit/>
          </a:bodyPr>
          <a:lstStyle/>
          <a:p>
            <a:r>
              <a:rPr lang="en-US" dirty="0">
                <a:solidFill>
                  <a:srgbClr val="00B050"/>
                </a:solidFill>
              </a:rPr>
              <a:t>Proper Grazing</a:t>
            </a:r>
          </a:p>
        </p:txBody>
      </p:sp>
      <p:sp>
        <p:nvSpPr>
          <p:cNvPr id="27" name="TextBox 26">
            <a:extLst>
              <a:ext uri="{FF2B5EF4-FFF2-40B4-BE49-F238E27FC236}">
                <a16:creationId xmlns:a16="http://schemas.microsoft.com/office/drawing/2014/main" id="{9FB43CA1-F100-F7E0-E373-3E060A7F50D4}"/>
              </a:ext>
            </a:extLst>
          </p:cNvPr>
          <p:cNvSpPr txBox="1"/>
          <p:nvPr/>
        </p:nvSpPr>
        <p:spPr>
          <a:xfrm>
            <a:off x="1060472" y="5011634"/>
            <a:ext cx="1441420" cy="369332"/>
          </a:xfrm>
          <a:prstGeom prst="rect">
            <a:avLst/>
          </a:prstGeom>
          <a:noFill/>
        </p:spPr>
        <p:txBody>
          <a:bodyPr wrap="none" rtlCol="0">
            <a:spAutoFit/>
          </a:bodyPr>
          <a:lstStyle/>
          <a:p>
            <a:r>
              <a:rPr lang="en-US" dirty="0">
                <a:solidFill>
                  <a:srgbClr val="FF0000"/>
                </a:solidFill>
              </a:rPr>
              <a:t>Overgrazing</a:t>
            </a:r>
          </a:p>
        </p:txBody>
      </p:sp>
      <p:cxnSp>
        <p:nvCxnSpPr>
          <p:cNvPr id="28" name="Straight Arrow Connector 27">
            <a:extLst>
              <a:ext uri="{FF2B5EF4-FFF2-40B4-BE49-F238E27FC236}">
                <a16:creationId xmlns:a16="http://schemas.microsoft.com/office/drawing/2014/main" id="{F89132E7-30D5-6D10-B1FC-294061F8639D}"/>
              </a:ext>
            </a:extLst>
          </p:cNvPr>
          <p:cNvCxnSpPr/>
          <p:nvPr/>
        </p:nvCxnSpPr>
        <p:spPr>
          <a:xfrm>
            <a:off x="952107" y="5408001"/>
            <a:ext cx="3424507"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554EEB9F-E1F4-02F6-E1CE-58C6BF07049A}"/>
              </a:ext>
            </a:extLst>
          </p:cNvPr>
          <p:cNvCxnSpPr>
            <a:cxnSpLocks/>
          </p:cNvCxnSpPr>
          <p:nvPr/>
        </p:nvCxnSpPr>
        <p:spPr>
          <a:xfrm flipH="1">
            <a:off x="952107" y="5909193"/>
            <a:ext cx="3424507" cy="0"/>
          </a:xfrm>
          <a:prstGeom prst="straightConnector1">
            <a:avLst/>
          </a:prstGeom>
          <a:ln w="38100">
            <a:solidFill>
              <a:srgbClr val="00FF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3C211B8-EA02-0057-4CE6-59705C9DBFEF}"/>
              </a:ext>
            </a:extLst>
          </p:cNvPr>
          <p:cNvSpPr txBox="1"/>
          <p:nvPr/>
        </p:nvSpPr>
        <p:spPr>
          <a:xfrm>
            <a:off x="2178576" y="6065462"/>
            <a:ext cx="2198038" cy="369332"/>
          </a:xfrm>
          <a:prstGeom prst="rect">
            <a:avLst/>
          </a:prstGeom>
          <a:noFill/>
        </p:spPr>
        <p:txBody>
          <a:bodyPr wrap="none" rtlCol="0">
            <a:spAutoFit/>
          </a:bodyPr>
          <a:lstStyle/>
          <a:p>
            <a:r>
              <a:rPr lang="en-US" dirty="0">
                <a:solidFill>
                  <a:srgbClr val="00B050"/>
                </a:solidFill>
              </a:rPr>
              <a:t>Brush Management</a:t>
            </a:r>
          </a:p>
        </p:txBody>
      </p:sp>
      <p:cxnSp>
        <p:nvCxnSpPr>
          <p:cNvPr id="31" name="Straight Arrow Connector 30">
            <a:extLst>
              <a:ext uri="{FF2B5EF4-FFF2-40B4-BE49-F238E27FC236}">
                <a16:creationId xmlns:a16="http://schemas.microsoft.com/office/drawing/2014/main" id="{D109DCBB-F957-BC07-A7E2-7C6BFBD2A118}"/>
              </a:ext>
            </a:extLst>
          </p:cNvPr>
          <p:cNvCxnSpPr>
            <a:cxnSpLocks/>
          </p:cNvCxnSpPr>
          <p:nvPr/>
        </p:nvCxnSpPr>
        <p:spPr>
          <a:xfrm flipH="1">
            <a:off x="952107" y="6444379"/>
            <a:ext cx="3424507" cy="0"/>
          </a:xfrm>
          <a:prstGeom prst="straightConnector1">
            <a:avLst/>
          </a:prstGeom>
          <a:ln w="38100">
            <a:solidFill>
              <a:srgbClr val="00FF00"/>
            </a:solidFill>
            <a:tailEnd type="triangle"/>
          </a:ln>
        </p:spPr>
        <p:style>
          <a:lnRef idx="2">
            <a:schemeClr val="accent1"/>
          </a:lnRef>
          <a:fillRef idx="0">
            <a:schemeClr val="accent1"/>
          </a:fillRef>
          <a:effectRef idx="1">
            <a:schemeClr val="accent1"/>
          </a:effectRef>
          <a:fontRef idx="minor">
            <a:schemeClr val="tx1"/>
          </a:fontRef>
        </p:style>
      </p:cxnSp>
      <p:pic>
        <p:nvPicPr>
          <p:cNvPr id="32" name="Picture 2" descr="Visionary Implements: Our Annual Attachment Awards Honor the Best ...">
            <a:extLst>
              <a:ext uri="{FF2B5EF4-FFF2-40B4-BE49-F238E27FC236}">
                <a16:creationId xmlns:a16="http://schemas.microsoft.com/office/drawing/2014/main" id="{8D7DE717-E7C5-AFF1-2E8B-C48DC351DE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3394" y="5802234"/>
            <a:ext cx="1749197" cy="117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091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6F818C-B6B1-E846-5FB3-0200D39AC705}"/>
              </a:ext>
            </a:extLst>
          </p:cNvPr>
          <p:cNvPicPr>
            <a:picLocks noChangeAspect="1"/>
          </p:cNvPicPr>
          <p:nvPr/>
        </p:nvPicPr>
        <p:blipFill>
          <a:blip r:embed="rId2"/>
          <a:stretch>
            <a:fillRect/>
          </a:stretch>
        </p:blipFill>
        <p:spPr>
          <a:xfrm>
            <a:off x="-23674" y="-11623"/>
            <a:ext cx="3825181" cy="2295109"/>
          </a:xfrm>
          <a:prstGeom prst="rect">
            <a:avLst/>
          </a:prstGeom>
        </p:spPr>
      </p:pic>
      <p:sp>
        <p:nvSpPr>
          <p:cNvPr id="8" name="Rectangle 7">
            <a:extLst>
              <a:ext uri="{FF2B5EF4-FFF2-40B4-BE49-F238E27FC236}">
                <a16:creationId xmlns:a16="http://schemas.microsoft.com/office/drawing/2014/main" id="{1F5EF41F-B480-4342-B805-B23ECDE14356}"/>
              </a:ext>
            </a:extLst>
          </p:cNvPr>
          <p:cNvSpPr/>
          <p:nvPr/>
        </p:nvSpPr>
        <p:spPr>
          <a:xfrm>
            <a:off x="0" y="4961387"/>
            <a:ext cx="9144000" cy="193576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6DCB9F31-6834-420B-9CE7-83852A7E09A5}"/>
              </a:ext>
            </a:extLst>
          </p:cNvPr>
          <p:cNvSpPr/>
          <p:nvPr/>
        </p:nvSpPr>
        <p:spPr>
          <a:xfrm>
            <a:off x="8090743" y="6246259"/>
            <a:ext cx="433633" cy="443060"/>
          </a:xfrm>
          <a:prstGeom prst="ellipse">
            <a:avLst/>
          </a:prstGeom>
          <a:solidFill>
            <a:srgbClr val="FFFF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C1C4AE3-A9DF-C64E-E650-79906F8120C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4682" y="4399167"/>
            <a:ext cx="9002600" cy="2657846"/>
          </a:xfrm>
          <a:prstGeom prst="rect">
            <a:avLst/>
          </a:prstGeom>
        </p:spPr>
      </p:pic>
      <p:sp>
        <p:nvSpPr>
          <p:cNvPr id="23" name="TextBox 22">
            <a:extLst>
              <a:ext uri="{FF2B5EF4-FFF2-40B4-BE49-F238E27FC236}">
                <a16:creationId xmlns:a16="http://schemas.microsoft.com/office/drawing/2014/main" id="{C4C8830D-EBE9-2154-C750-3CFCFD5A5955}"/>
              </a:ext>
            </a:extLst>
          </p:cNvPr>
          <p:cNvSpPr txBox="1"/>
          <p:nvPr/>
        </p:nvSpPr>
        <p:spPr>
          <a:xfrm>
            <a:off x="897095" y="11439"/>
            <a:ext cx="1471941" cy="369332"/>
          </a:xfrm>
          <a:prstGeom prst="rect">
            <a:avLst/>
          </a:prstGeom>
          <a:noFill/>
        </p:spPr>
        <p:txBody>
          <a:bodyPr wrap="none" rtlCol="0">
            <a:spAutoFit/>
          </a:bodyPr>
          <a:lstStyle/>
          <a:p>
            <a:r>
              <a:rPr lang="en-US" dirty="0"/>
              <a:t>Cow to 9.5 Ac</a:t>
            </a:r>
          </a:p>
        </p:txBody>
      </p:sp>
      <p:pic>
        <p:nvPicPr>
          <p:cNvPr id="26" name="Picture 2" descr="http://ts3.mm.bing.net/images/thumbnail.aspx?q=1433556095602&amp;id=98503395749beec5afba66038c5035ae&amp;url=http%3a%2f%2fwww.dozerfencework.com%2fimages%2f380_May2010_057.jpg">
            <a:extLst>
              <a:ext uri="{FF2B5EF4-FFF2-40B4-BE49-F238E27FC236}">
                <a16:creationId xmlns:a16="http://schemas.microsoft.com/office/drawing/2014/main" id="{08AF4D15-D7B4-431A-3E70-30E2E9FBA225}"/>
              </a:ext>
            </a:extLst>
          </p:cNvPr>
          <p:cNvPicPr>
            <a:picLocks noChangeAspect="1" noChangeArrowheads="1"/>
          </p:cNvPicPr>
          <p:nvPr/>
        </p:nvPicPr>
        <p:blipFill>
          <a:blip r:embed="rId4" cstate="print"/>
          <a:srcRect/>
          <a:stretch>
            <a:fillRect/>
          </a:stretch>
        </p:blipFill>
        <p:spPr bwMode="auto">
          <a:xfrm>
            <a:off x="7878125" y="5227007"/>
            <a:ext cx="1156290" cy="864905"/>
          </a:xfrm>
          <a:prstGeom prst="rect">
            <a:avLst/>
          </a:prstGeom>
          <a:noFill/>
        </p:spPr>
      </p:pic>
      <p:sp>
        <p:nvSpPr>
          <p:cNvPr id="29" name="TextBox 28">
            <a:extLst>
              <a:ext uri="{FF2B5EF4-FFF2-40B4-BE49-F238E27FC236}">
                <a16:creationId xmlns:a16="http://schemas.microsoft.com/office/drawing/2014/main" id="{D8465523-DB38-CE85-DB13-3E43A5434110}"/>
              </a:ext>
            </a:extLst>
          </p:cNvPr>
          <p:cNvSpPr txBox="1"/>
          <p:nvPr/>
        </p:nvSpPr>
        <p:spPr>
          <a:xfrm>
            <a:off x="146723" y="5126885"/>
            <a:ext cx="3813673" cy="369332"/>
          </a:xfrm>
          <a:prstGeom prst="rect">
            <a:avLst/>
          </a:prstGeom>
          <a:noFill/>
        </p:spPr>
        <p:txBody>
          <a:bodyPr wrap="none" rtlCol="0">
            <a:spAutoFit/>
          </a:bodyPr>
          <a:lstStyle/>
          <a:p>
            <a:r>
              <a:rPr lang="en-US" dirty="0">
                <a:solidFill>
                  <a:srgbClr val="FF0000"/>
                </a:solidFill>
              </a:rPr>
              <a:t>Overgrazing / Drought / No Brush Mgt.</a:t>
            </a:r>
          </a:p>
        </p:txBody>
      </p:sp>
      <p:cxnSp>
        <p:nvCxnSpPr>
          <p:cNvPr id="30" name="Straight Arrow Connector 29">
            <a:extLst>
              <a:ext uri="{FF2B5EF4-FFF2-40B4-BE49-F238E27FC236}">
                <a16:creationId xmlns:a16="http://schemas.microsoft.com/office/drawing/2014/main" id="{6E0CE9B0-9199-7AFD-C1A9-82FE8D5C17F5}"/>
              </a:ext>
            </a:extLst>
          </p:cNvPr>
          <p:cNvCxnSpPr/>
          <p:nvPr/>
        </p:nvCxnSpPr>
        <p:spPr>
          <a:xfrm>
            <a:off x="338931" y="5504749"/>
            <a:ext cx="3424507"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89822744-CDC5-E22F-47E4-2675E1F2553C}"/>
              </a:ext>
            </a:extLst>
          </p:cNvPr>
          <p:cNvPicPr>
            <a:picLocks noChangeAspect="1"/>
          </p:cNvPicPr>
          <p:nvPr/>
        </p:nvPicPr>
        <p:blipFill>
          <a:blip r:embed="rId5"/>
          <a:stretch>
            <a:fillRect/>
          </a:stretch>
        </p:blipFill>
        <p:spPr>
          <a:xfrm>
            <a:off x="2396402" y="914400"/>
            <a:ext cx="3632353" cy="2179412"/>
          </a:xfrm>
          <a:prstGeom prst="rect">
            <a:avLst/>
          </a:prstGeom>
        </p:spPr>
      </p:pic>
      <p:pic>
        <p:nvPicPr>
          <p:cNvPr id="21" name="Picture 20">
            <a:extLst>
              <a:ext uri="{FF2B5EF4-FFF2-40B4-BE49-F238E27FC236}">
                <a16:creationId xmlns:a16="http://schemas.microsoft.com/office/drawing/2014/main" id="{A76029F8-FDCA-572B-523C-3A2B98EC8806}"/>
              </a:ext>
            </a:extLst>
          </p:cNvPr>
          <p:cNvPicPr>
            <a:picLocks noChangeAspect="1"/>
          </p:cNvPicPr>
          <p:nvPr/>
        </p:nvPicPr>
        <p:blipFill>
          <a:blip r:embed="rId6"/>
          <a:stretch>
            <a:fillRect/>
          </a:stretch>
        </p:blipFill>
        <p:spPr>
          <a:xfrm>
            <a:off x="5123604" y="914400"/>
            <a:ext cx="955086" cy="1070013"/>
          </a:xfrm>
          <a:prstGeom prst="rect">
            <a:avLst/>
          </a:prstGeom>
        </p:spPr>
      </p:pic>
      <p:sp>
        <p:nvSpPr>
          <p:cNvPr id="24" name="TextBox 23">
            <a:extLst>
              <a:ext uri="{FF2B5EF4-FFF2-40B4-BE49-F238E27FC236}">
                <a16:creationId xmlns:a16="http://schemas.microsoft.com/office/drawing/2014/main" id="{3608CE5D-DE68-9A99-1A33-955C4DDBAFEF}"/>
              </a:ext>
            </a:extLst>
          </p:cNvPr>
          <p:cNvSpPr txBox="1"/>
          <p:nvPr/>
        </p:nvSpPr>
        <p:spPr>
          <a:xfrm>
            <a:off x="3100949" y="944042"/>
            <a:ext cx="1588961" cy="369332"/>
          </a:xfrm>
          <a:prstGeom prst="rect">
            <a:avLst/>
          </a:prstGeom>
          <a:noFill/>
        </p:spPr>
        <p:txBody>
          <a:bodyPr wrap="none" rtlCol="0">
            <a:spAutoFit/>
          </a:bodyPr>
          <a:lstStyle/>
          <a:p>
            <a:r>
              <a:rPr lang="en-US" dirty="0"/>
              <a:t>Cow to 10.5 Ac</a:t>
            </a:r>
          </a:p>
        </p:txBody>
      </p:sp>
      <p:pic>
        <p:nvPicPr>
          <p:cNvPr id="34" name="Picture 33">
            <a:extLst>
              <a:ext uri="{FF2B5EF4-FFF2-40B4-BE49-F238E27FC236}">
                <a16:creationId xmlns:a16="http://schemas.microsoft.com/office/drawing/2014/main" id="{DFD5A345-D306-612F-C31F-587041F2F064}"/>
              </a:ext>
            </a:extLst>
          </p:cNvPr>
          <p:cNvPicPr>
            <a:picLocks noChangeAspect="1"/>
          </p:cNvPicPr>
          <p:nvPr/>
        </p:nvPicPr>
        <p:blipFill>
          <a:blip r:embed="rId7"/>
          <a:stretch>
            <a:fillRect/>
          </a:stretch>
        </p:blipFill>
        <p:spPr>
          <a:xfrm>
            <a:off x="4340916" y="1981200"/>
            <a:ext cx="4039595" cy="2423757"/>
          </a:xfrm>
          <a:prstGeom prst="rect">
            <a:avLst/>
          </a:prstGeom>
        </p:spPr>
      </p:pic>
      <p:pic>
        <p:nvPicPr>
          <p:cNvPr id="38" name="Picture 37">
            <a:extLst>
              <a:ext uri="{FF2B5EF4-FFF2-40B4-BE49-F238E27FC236}">
                <a16:creationId xmlns:a16="http://schemas.microsoft.com/office/drawing/2014/main" id="{DE1DD644-54F6-FB0D-0F92-D37892AE152A}"/>
              </a:ext>
            </a:extLst>
          </p:cNvPr>
          <p:cNvPicPr>
            <a:picLocks noChangeAspect="1"/>
          </p:cNvPicPr>
          <p:nvPr/>
        </p:nvPicPr>
        <p:blipFill>
          <a:blip r:embed="rId8"/>
          <a:stretch>
            <a:fillRect/>
          </a:stretch>
        </p:blipFill>
        <p:spPr>
          <a:xfrm>
            <a:off x="7326750" y="1980539"/>
            <a:ext cx="1053761" cy="1226360"/>
          </a:xfrm>
          <a:prstGeom prst="rect">
            <a:avLst/>
          </a:prstGeom>
        </p:spPr>
      </p:pic>
      <p:sp>
        <p:nvSpPr>
          <p:cNvPr id="25" name="TextBox 24">
            <a:extLst>
              <a:ext uri="{FF2B5EF4-FFF2-40B4-BE49-F238E27FC236}">
                <a16:creationId xmlns:a16="http://schemas.microsoft.com/office/drawing/2014/main" id="{0FEF047D-8E14-B93F-C477-B55BBD6C8274}"/>
              </a:ext>
            </a:extLst>
          </p:cNvPr>
          <p:cNvSpPr txBox="1"/>
          <p:nvPr/>
        </p:nvSpPr>
        <p:spPr>
          <a:xfrm>
            <a:off x="5123604" y="2002860"/>
            <a:ext cx="1414233" cy="369332"/>
          </a:xfrm>
          <a:prstGeom prst="rect">
            <a:avLst/>
          </a:prstGeom>
          <a:noFill/>
        </p:spPr>
        <p:txBody>
          <a:bodyPr wrap="none" rtlCol="0">
            <a:spAutoFit/>
          </a:bodyPr>
          <a:lstStyle/>
          <a:p>
            <a:r>
              <a:rPr lang="en-US" dirty="0"/>
              <a:t>Cow to 13 Ac</a:t>
            </a:r>
          </a:p>
        </p:txBody>
      </p:sp>
      <p:pic>
        <p:nvPicPr>
          <p:cNvPr id="40" name="Picture 39">
            <a:extLst>
              <a:ext uri="{FF2B5EF4-FFF2-40B4-BE49-F238E27FC236}">
                <a16:creationId xmlns:a16="http://schemas.microsoft.com/office/drawing/2014/main" id="{90FB24D2-567C-FAA7-970C-BD7F4BDA071B}"/>
              </a:ext>
            </a:extLst>
          </p:cNvPr>
          <p:cNvPicPr>
            <a:picLocks noChangeAspect="1"/>
          </p:cNvPicPr>
          <p:nvPr/>
        </p:nvPicPr>
        <p:blipFill>
          <a:blip r:embed="rId9"/>
          <a:stretch>
            <a:fillRect/>
          </a:stretch>
        </p:blipFill>
        <p:spPr>
          <a:xfrm>
            <a:off x="5839392" y="3189732"/>
            <a:ext cx="3291347" cy="1974809"/>
          </a:xfrm>
          <a:prstGeom prst="rect">
            <a:avLst/>
          </a:prstGeom>
        </p:spPr>
      </p:pic>
      <p:pic>
        <p:nvPicPr>
          <p:cNvPr id="44" name="Picture 43">
            <a:extLst>
              <a:ext uri="{FF2B5EF4-FFF2-40B4-BE49-F238E27FC236}">
                <a16:creationId xmlns:a16="http://schemas.microsoft.com/office/drawing/2014/main" id="{C1093C3A-2DC4-D689-76BC-5ACB3ED59C9B}"/>
              </a:ext>
            </a:extLst>
          </p:cNvPr>
          <p:cNvPicPr>
            <a:picLocks noChangeAspect="1"/>
          </p:cNvPicPr>
          <p:nvPr/>
        </p:nvPicPr>
        <p:blipFill>
          <a:blip r:embed="rId10"/>
          <a:stretch>
            <a:fillRect/>
          </a:stretch>
        </p:blipFill>
        <p:spPr>
          <a:xfrm>
            <a:off x="8203403" y="3133780"/>
            <a:ext cx="940597" cy="1067598"/>
          </a:xfrm>
          <a:prstGeom prst="rect">
            <a:avLst/>
          </a:prstGeom>
        </p:spPr>
      </p:pic>
      <p:sp>
        <p:nvSpPr>
          <p:cNvPr id="45" name="TextBox 44">
            <a:extLst>
              <a:ext uri="{FF2B5EF4-FFF2-40B4-BE49-F238E27FC236}">
                <a16:creationId xmlns:a16="http://schemas.microsoft.com/office/drawing/2014/main" id="{3A345AE4-7B61-3299-DC2F-B3921869C967}"/>
              </a:ext>
            </a:extLst>
          </p:cNvPr>
          <p:cNvSpPr txBox="1"/>
          <p:nvPr/>
        </p:nvSpPr>
        <p:spPr>
          <a:xfrm>
            <a:off x="6656939" y="3160410"/>
            <a:ext cx="1414233" cy="369332"/>
          </a:xfrm>
          <a:prstGeom prst="rect">
            <a:avLst/>
          </a:prstGeom>
          <a:noFill/>
        </p:spPr>
        <p:txBody>
          <a:bodyPr wrap="none" rtlCol="0">
            <a:spAutoFit/>
          </a:bodyPr>
          <a:lstStyle/>
          <a:p>
            <a:r>
              <a:rPr lang="en-US" dirty="0"/>
              <a:t>Cow to 27 Ac</a:t>
            </a:r>
          </a:p>
        </p:txBody>
      </p:sp>
      <p:sp>
        <p:nvSpPr>
          <p:cNvPr id="46" name="Rectangle 45">
            <a:extLst>
              <a:ext uri="{FF2B5EF4-FFF2-40B4-BE49-F238E27FC236}">
                <a16:creationId xmlns:a16="http://schemas.microsoft.com/office/drawing/2014/main" id="{FC235159-A27A-417A-E6C6-AE14ED662722}"/>
              </a:ext>
            </a:extLst>
          </p:cNvPr>
          <p:cNvSpPr/>
          <p:nvPr/>
        </p:nvSpPr>
        <p:spPr>
          <a:xfrm>
            <a:off x="9906000" y="2491435"/>
            <a:ext cx="1129111" cy="204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04ECD64-0D3E-3C56-3F9F-5E48712E562C}"/>
              </a:ext>
            </a:extLst>
          </p:cNvPr>
          <p:cNvSpPr/>
          <p:nvPr/>
        </p:nvSpPr>
        <p:spPr>
          <a:xfrm>
            <a:off x="10058400" y="1632969"/>
            <a:ext cx="1129111" cy="337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EE1226F-8AF2-BEE7-BF62-054A80276915}"/>
              </a:ext>
            </a:extLst>
          </p:cNvPr>
          <p:cNvPicPr>
            <a:picLocks noChangeAspect="1"/>
          </p:cNvPicPr>
          <p:nvPr/>
        </p:nvPicPr>
        <p:blipFill>
          <a:blip r:embed="rId11"/>
          <a:stretch>
            <a:fillRect/>
          </a:stretch>
        </p:blipFill>
        <p:spPr>
          <a:xfrm>
            <a:off x="2953389" y="-26070"/>
            <a:ext cx="856611" cy="937841"/>
          </a:xfrm>
          <a:prstGeom prst="rect">
            <a:avLst/>
          </a:prstGeom>
        </p:spPr>
      </p:pic>
      <p:sp>
        <p:nvSpPr>
          <p:cNvPr id="17" name="TextBox 16">
            <a:extLst>
              <a:ext uri="{FF2B5EF4-FFF2-40B4-BE49-F238E27FC236}">
                <a16:creationId xmlns:a16="http://schemas.microsoft.com/office/drawing/2014/main" id="{0C926201-EEC0-0D8F-7BF8-89EF039BB70D}"/>
              </a:ext>
            </a:extLst>
          </p:cNvPr>
          <p:cNvSpPr txBox="1"/>
          <p:nvPr/>
        </p:nvSpPr>
        <p:spPr>
          <a:xfrm>
            <a:off x="2429496" y="5522150"/>
            <a:ext cx="1749197" cy="369332"/>
          </a:xfrm>
          <a:prstGeom prst="rect">
            <a:avLst/>
          </a:prstGeom>
          <a:noFill/>
        </p:spPr>
        <p:txBody>
          <a:bodyPr wrap="none" rtlCol="0">
            <a:spAutoFit/>
          </a:bodyPr>
          <a:lstStyle/>
          <a:p>
            <a:r>
              <a:rPr lang="en-US" dirty="0">
                <a:solidFill>
                  <a:srgbClr val="00B050"/>
                </a:solidFill>
              </a:rPr>
              <a:t>Proper Grazing</a:t>
            </a:r>
          </a:p>
        </p:txBody>
      </p:sp>
      <p:cxnSp>
        <p:nvCxnSpPr>
          <p:cNvPr id="19" name="Straight Arrow Connector 18">
            <a:extLst>
              <a:ext uri="{FF2B5EF4-FFF2-40B4-BE49-F238E27FC236}">
                <a16:creationId xmlns:a16="http://schemas.microsoft.com/office/drawing/2014/main" id="{2FDD2864-F7E3-BF8D-A02C-6A263026976B}"/>
              </a:ext>
            </a:extLst>
          </p:cNvPr>
          <p:cNvCxnSpPr>
            <a:cxnSpLocks/>
          </p:cNvCxnSpPr>
          <p:nvPr/>
        </p:nvCxnSpPr>
        <p:spPr>
          <a:xfrm flipH="1">
            <a:off x="952107" y="5909193"/>
            <a:ext cx="3424507" cy="0"/>
          </a:xfrm>
          <a:prstGeom prst="straightConnector1">
            <a:avLst/>
          </a:prstGeom>
          <a:ln w="38100">
            <a:solidFill>
              <a:srgbClr val="00FF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ECDCF79C-30A8-C6EC-031B-7E58F2E92A9B}"/>
              </a:ext>
            </a:extLst>
          </p:cNvPr>
          <p:cNvSpPr txBox="1"/>
          <p:nvPr/>
        </p:nvSpPr>
        <p:spPr>
          <a:xfrm>
            <a:off x="2798591" y="6445338"/>
            <a:ext cx="1287532" cy="369332"/>
          </a:xfrm>
          <a:prstGeom prst="rect">
            <a:avLst/>
          </a:prstGeom>
          <a:noFill/>
        </p:spPr>
        <p:txBody>
          <a:bodyPr wrap="none" rtlCol="0">
            <a:spAutoFit/>
          </a:bodyPr>
          <a:lstStyle/>
          <a:p>
            <a:r>
              <a:rPr lang="en-US" dirty="0">
                <a:solidFill>
                  <a:srgbClr val="00B050"/>
                </a:solidFill>
              </a:rPr>
              <a:t>Reseeding</a:t>
            </a:r>
          </a:p>
        </p:txBody>
      </p:sp>
      <p:cxnSp>
        <p:nvCxnSpPr>
          <p:cNvPr id="33" name="Straight Arrow Connector 32">
            <a:extLst>
              <a:ext uri="{FF2B5EF4-FFF2-40B4-BE49-F238E27FC236}">
                <a16:creationId xmlns:a16="http://schemas.microsoft.com/office/drawing/2014/main" id="{13BF045E-C764-F5AE-10C6-11C65B9B3CD5}"/>
              </a:ext>
            </a:extLst>
          </p:cNvPr>
          <p:cNvCxnSpPr>
            <a:cxnSpLocks/>
          </p:cNvCxnSpPr>
          <p:nvPr/>
        </p:nvCxnSpPr>
        <p:spPr>
          <a:xfrm flipH="1">
            <a:off x="952107" y="6403514"/>
            <a:ext cx="3424507" cy="0"/>
          </a:xfrm>
          <a:prstGeom prst="straightConnector1">
            <a:avLst/>
          </a:prstGeom>
          <a:ln w="38100">
            <a:solidFill>
              <a:srgbClr val="00FF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988CCFB4-34FE-7A35-5CAE-F905660F5E8A}"/>
              </a:ext>
            </a:extLst>
          </p:cNvPr>
          <p:cNvSpPr txBox="1"/>
          <p:nvPr/>
        </p:nvSpPr>
        <p:spPr>
          <a:xfrm>
            <a:off x="2330976" y="6018883"/>
            <a:ext cx="2198038" cy="369332"/>
          </a:xfrm>
          <a:prstGeom prst="rect">
            <a:avLst/>
          </a:prstGeom>
          <a:noFill/>
        </p:spPr>
        <p:txBody>
          <a:bodyPr wrap="none" rtlCol="0">
            <a:spAutoFit/>
          </a:bodyPr>
          <a:lstStyle/>
          <a:p>
            <a:r>
              <a:rPr lang="en-US" dirty="0">
                <a:solidFill>
                  <a:srgbClr val="00B050"/>
                </a:solidFill>
              </a:rPr>
              <a:t>Brush Management</a:t>
            </a:r>
          </a:p>
        </p:txBody>
      </p:sp>
      <p:cxnSp>
        <p:nvCxnSpPr>
          <p:cNvPr id="36" name="Straight Arrow Connector 35">
            <a:extLst>
              <a:ext uri="{FF2B5EF4-FFF2-40B4-BE49-F238E27FC236}">
                <a16:creationId xmlns:a16="http://schemas.microsoft.com/office/drawing/2014/main" id="{C90579C4-3F93-852A-70F7-18873F888A39}"/>
              </a:ext>
            </a:extLst>
          </p:cNvPr>
          <p:cNvCxnSpPr>
            <a:cxnSpLocks/>
          </p:cNvCxnSpPr>
          <p:nvPr/>
        </p:nvCxnSpPr>
        <p:spPr>
          <a:xfrm flipH="1">
            <a:off x="980388" y="6814670"/>
            <a:ext cx="3424507" cy="0"/>
          </a:xfrm>
          <a:prstGeom prst="straightConnector1">
            <a:avLst/>
          </a:prstGeom>
          <a:ln w="38100">
            <a:solidFill>
              <a:srgbClr val="00FF00"/>
            </a:solidFill>
            <a:tailEnd type="triangle"/>
          </a:ln>
        </p:spPr>
        <p:style>
          <a:lnRef idx="2">
            <a:schemeClr val="accent1"/>
          </a:lnRef>
          <a:fillRef idx="0">
            <a:schemeClr val="accent1"/>
          </a:fillRef>
          <a:effectRef idx="1">
            <a:schemeClr val="accent1"/>
          </a:effectRef>
          <a:fontRef idx="minor">
            <a:schemeClr val="tx1"/>
          </a:fontRef>
        </p:style>
      </p:cxnSp>
      <p:pic>
        <p:nvPicPr>
          <p:cNvPr id="37" name="Picture 2" descr="http://t2.gstatic.com/images?q=tbn:ANd9GcQAKIJZ6d0phOsS4OFVHfi9YfIHoy7qxui6jBxO2vTMZhv7NqOCZg">
            <a:extLst>
              <a:ext uri="{FF2B5EF4-FFF2-40B4-BE49-F238E27FC236}">
                <a16:creationId xmlns:a16="http://schemas.microsoft.com/office/drawing/2014/main" id="{76496004-1C13-39E5-AC67-12218A62CB4B}"/>
              </a:ext>
            </a:extLst>
          </p:cNvPr>
          <p:cNvPicPr>
            <a:picLocks noChangeAspect="1" noChangeArrowheads="1"/>
          </p:cNvPicPr>
          <p:nvPr/>
        </p:nvPicPr>
        <p:blipFill>
          <a:blip r:embed="rId12" cstate="print"/>
          <a:srcRect l="9266" r="10425" b="25773"/>
          <a:stretch>
            <a:fillRect/>
          </a:stretch>
        </p:blipFill>
        <p:spPr bwMode="auto">
          <a:xfrm>
            <a:off x="5313733" y="5851884"/>
            <a:ext cx="1549400" cy="1072662"/>
          </a:xfrm>
          <a:prstGeom prst="rect">
            <a:avLst/>
          </a:prstGeom>
          <a:noFill/>
        </p:spPr>
      </p:pic>
    </p:spTree>
    <p:extLst>
      <p:ext uri="{BB962C8B-B14F-4D97-AF65-F5344CB8AC3E}">
        <p14:creationId xmlns:p14="http://schemas.microsoft.com/office/powerpoint/2010/main" val="78285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0A2A3-2E1B-4F53-A30F-EBD16ED30F14}"/>
              </a:ext>
            </a:extLst>
          </p:cNvPr>
          <p:cNvPicPr>
            <a:picLocks noChangeAspect="1"/>
          </p:cNvPicPr>
          <p:nvPr/>
        </p:nvPicPr>
        <p:blipFill>
          <a:blip r:embed="rId2"/>
          <a:stretch>
            <a:fillRect/>
          </a:stretch>
        </p:blipFill>
        <p:spPr>
          <a:xfrm>
            <a:off x="1380679" y="1666629"/>
            <a:ext cx="6382641" cy="3524742"/>
          </a:xfrm>
          <a:prstGeom prst="rect">
            <a:avLst/>
          </a:prstGeom>
        </p:spPr>
      </p:pic>
    </p:spTree>
    <p:extLst>
      <p:ext uri="{BB962C8B-B14F-4D97-AF65-F5344CB8AC3E}">
        <p14:creationId xmlns:p14="http://schemas.microsoft.com/office/powerpoint/2010/main" val="3964905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8CB76-8289-4BD8-9268-AA4AD736774F}"/>
              </a:ext>
            </a:extLst>
          </p:cNvPr>
          <p:cNvPicPr>
            <a:picLocks noChangeAspect="1"/>
          </p:cNvPicPr>
          <p:nvPr/>
        </p:nvPicPr>
        <p:blipFill>
          <a:blip r:embed="rId2"/>
          <a:stretch>
            <a:fillRect/>
          </a:stretch>
        </p:blipFill>
        <p:spPr>
          <a:xfrm>
            <a:off x="0" y="597473"/>
            <a:ext cx="9144000" cy="5159202"/>
          </a:xfrm>
          <a:prstGeom prst="rect">
            <a:avLst/>
          </a:prstGeom>
        </p:spPr>
      </p:pic>
      <p:pic>
        <p:nvPicPr>
          <p:cNvPr id="5" name="Picture 4" descr="A field of green grass&#10;&#10;Description automatically generated with low confidence">
            <a:extLst>
              <a:ext uri="{FF2B5EF4-FFF2-40B4-BE49-F238E27FC236}">
                <a16:creationId xmlns:a16="http://schemas.microsoft.com/office/drawing/2014/main" id="{AC9A4285-31B9-4974-B86F-9CCF2E2A11EA}"/>
              </a:ext>
            </a:extLst>
          </p:cNvPr>
          <p:cNvPicPr>
            <a:picLocks noChangeAspect="1"/>
          </p:cNvPicPr>
          <p:nvPr/>
        </p:nvPicPr>
        <p:blipFill>
          <a:blip r:embed="rId3"/>
          <a:stretch>
            <a:fillRect/>
          </a:stretch>
        </p:blipFill>
        <p:spPr>
          <a:xfrm>
            <a:off x="4572000" y="3177074"/>
            <a:ext cx="4572000" cy="3429000"/>
          </a:xfrm>
          <a:prstGeom prst="rect">
            <a:avLst/>
          </a:prstGeom>
        </p:spPr>
      </p:pic>
      <p:pic>
        <p:nvPicPr>
          <p:cNvPr id="7" name="Picture 6" descr="A field of green grass&#10;&#10;Description automatically generated with medium confidence">
            <a:extLst>
              <a:ext uri="{FF2B5EF4-FFF2-40B4-BE49-F238E27FC236}">
                <a16:creationId xmlns:a16="http://schemas.microsoft.com/office/drawing/2014/main" id="{C61EA706-368E-4D2A-9A8B-2DBA506572AF}"/>
              </a:ext>
            </a:extLst>
          </p:cNvPr>
          <p:cNvPicPr>
            <a:picLocks noChangeAspect="1"/>
          </p:cNvPicPr>
          <p:nvPr/>
        </p:nvPicPr>
        <p:blipFill>
          <a:blip r:embed="rId4"/>
          <a:stretch>
            <a:fillRect/>
          </a:stretch>
        </p:blipFill>
        <p:spPr>
          <a:xfrm>
            <a:off x="0" y="3177074"/>
            <a:ext cx="4572000" cy="3429000"/>
          </a:xfrm>
          <a:prstGeom prst="rect">
            <a:avLst/>
          </a:prstGeom>
        </p:spPr>
      </p:pic>
    </p:spTree>
    <p:extLst>
      <p:ext uri="{BB962C8B-B14F-4D97-AF65-F5344CB8AC3E}">
        <p14:creationId xmlns:p14="http://schemas.microsoft.com/office/powerpoint/2010/main" val="299356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385606-F580-4B8D-8B08-EFEEE4E88E22}"/>
              </a:ext>
            </a:extLst>
          </p:cNvPr>
          <p:cNvPicPr>
            <a:picLocks noChangeAspect="1"/>
          </p:cNvPicPr>
          <p:nvPr/>
        </p:nvPicPr>
        <p:blipFill>
          <a:blip r:embed="rId3"/>
          <a:stretch>
            <a:fillRect/>
          </a:stretch>
        </p:blipFill>
        <p:spPr>
          <a:xfrm>
            <a:off x="-249847" y="586399"/>
            <a:ext cx="9643691" cy="6333252"/>
          </a:xfrm>
          <a:prstGeom prst="rect">
            <a:avLst/>
          </a:prstGeom>
        </p:spPr>
      </p:pic>
      <p:pic>
        <p:nvPicPr>
          <p:cNvPr id="7" name="Picture 6">
            <a:extLst>
              <a:ext uri="{FF2B5EF4-FFF2-40B4-BE49-F238E27FC236}">
                <a16:creationId xmlns:a16="http://schemas.microsoft.com/office/drawing/2014/main" id="{2908E65E-210B-4C34-A532-89AC51FA0BAB}"/>
              </a:ext>
            </a:extLst>
          </p:cNvPr>
          <p:cNvPicPr>
            <a:picLocks noChangeAspect="1"/>
          </p:cNvPicPr>
          <p:nvPr/>
        </p:nvPicPr>
        <p:blipFill>
          <a:blip r:embed="rId4"/>
          <a:stretch>
            <a:fillRect/>
          </a:stretch>
        </p:blipFill>
        <p:spPr>
          <a:xfrm>
            <a:off x="-3866046" y="191083"/>
            <a:ext cx="2582760" cy="1310309"/>
          </a:xfrm>
          <a:prstGeom prst="rect">
            <a:avLst/>
          </a:prstGeom>
        </p:spPr>
      </p:pic>
      <p:sp>
        <p:nvSpPr>
          <p:cNvPr id="9" name="TextBox 8">
            <a:extLst>
              <a:ext uri="{FF2B5EF4-FFF2-40B4-BE49-F238E27FC236}">
                <a16:creationId xmlns:a16="http://schemas.microsoft.com/office/drawing/2014/main" id="{69E3623D-106D-40BB-98CA-BD2C30155BD5}"/>
              </a:ext>
            </a:extLst>
          </p:cNvPr>
          <p:cNvSpPr txBox="1"/>
          <p:nvPr/>
        </p:nvSpPr>
        <p:spPr>
          <a:xfrm>
            <a:off x="-7056528" y="7442875"/>
            <a:ext cx="5143501" cy="300082"/>
          </a:xfrm>
          <a:prstGeom prst="rect">
            <a:avLst/>
          </a:prstGeom>
          <a:noFill/>
        </p:spPr>
        <p:txBody>
          <a:bodyPr wrap="square">
            <a:spAutoFit/>
          </a:bodyPr>
          <a:lstStyle/>
          <a:p>
            <a:pPr algn="ctr"/>
            <a:r>
              <a:rPr lang="en-US" sz="1350" dirty="0"/>
              <a:t>June 2022 vs. September 2022</a:t>
            </a:r>
          </a:p>
        </p:txBody>
      </p:sp>
      <p:pic>
        <p:nvPicPr>
          <p:cNvPr id="11" name="Picture 10">
            <a:extLst>
              <a:ext uri="{FF2B5EF4-FFF2-40B4-BE49-F238E27FC236}">
                <a16:creationId xmlns:a16="http://schemas.microsoft.com/office/drawing/2014/main" id="{B7B100E5-02AA-4EB7-AEFC-A66A4AFFE6B4}"/>
              </a:ext>
            </a:extLst>
          </p:cNvPr>
          <p:cNvPicPr>
            <a:picLocks noChangeAspect="1"/>
          </p:cNvPicPr>
          <p:nvPr/>
        </p:nvPicPr>
        <p:blipFill>
          <a:blip r:embed="rId5"/>
          <a:stretch>
            <a:fillRect/>
          </a:stretch>
        </p:blipFill>
        <p:spPr>
          <a:xfrm>
            <a:off x="-55795" y="4562603"/>
            <a:ext cx="9255589" cy="2299222"/>
          </a:xfrm>
          <a:prstGeom prst="rect">
            <a:avLst/>
          </a:prstGeom>
        </p:spPr>
      </p:pic>
      <p:pic>
        <p:nvPicPr>
          <p:cNvPr id="15" name="Picture 14" descr="WaterDrop">
            <a:extLst>
              <a:ext uri="{FF2B5EF4-FFF2-40B4-BE49-F238E27FC236}">
                <a16:creationId xmlns:a16="http://schemas.microsoft.com/office/drawing/2014/main" id="{304DAD21-A81B-414C-9E04-DBA02D96E95D}"/>
              </a:ext>
            </a:extLst>
          </p:cNvPr>
          <p:cNvPicPr>
            <a:picLocks noChangeAspect="1" noChangeArrowheads="1"/>
          </p:cNvPicPr>
          <p:nvPr/>
        </p:nvPicPr>
        <p:blipFill>
          <a:blip r:embed="rId6" cstate="print">
            <a:clrChange>
              <a:clrFrom>
                <a:srgbClr val="FFFFFF"/>
              </a:clrFrom>
              <a:clrTo>
                <a:srgbClr val="FFFFFF">
                  <a:alpha val="0"/>
                </a:srgbClr>
              </a:clrTo>
            </a:clrChange>
          </a:blip>
          <a:srcRect b="23334"/>
          <a:stretch>
            <a:fillRect/>
          </a:stretch>
        </p:blipFill>
        <p:spPr bwMode="auto">
          <a:xfrm>
            <a:off x="3034840" y="1241546"/>
            <a:ext cx="3074318" cy="3244857"/>
          </a:xfrm>
          <a:prstGeom prst="rect">
            <a:avLst/>
          </a:prstGeom>
          <a:solidFill>
            <a:schemeClr val="bg1"/>
          </a:solidFill>
          <a:ln w="9525">
            <a:solidFill>
              <a:schemeClr val="tx1"/>
            </a:solidFill>
            <a:miter lim="800000"/>
            <a:headEnd/>
            <a:tailEnd/>
          </a:ln>
        </p:spPr>
      </p:pic>
      <p:pic>
        <p:nvPicPr>
          <p:cNvPr id="3" name="Picture 2">
            <a:extLst>
              <a:ext uri="{FF2B5EF4-FFF2-40B4-BE49-F238E27FC236}">
                <a16:creationId xmlns:a16="http://schemas.microsoft.com/office/drawing/2014/main" id="{07A962D3-D663-4719-BFBA-6D8072E52361}"/>
              </a:ext>
            </a:extLst>
          </p:cNvPr>
          <p:cNvPicPr>
            <a:picLocks noChangeAspect="1"/>
          </p:cNvPicPr>
          <p:nvPr/>
        </p:nvPicPr>
        <p:blipFill>
          <a:blip r:embed="rId7"/>
          <a:stretch>
            <a:fillRect/>
          </a:stretch>
        </p:blipFill>
        <p:spPr>
          <a:xfrm>
            <a:off x="2781300" y="1183719"/>
            <a:ext cx="3483535" cy="3338651"/>
          </a:xfrm>
          <a:prstGeom prst="rect">
            <a:avLst/>
          </a:prstGeom>
        </p:spPr>
      </p:pic>
      <p:pic>
        <p:nvPicPr>
          <p:cNvPr id="5" name="Picture 4">
            <a:extLst>
              <a:ext uri="{FF2B5EF4-FFF2-40B4-BE49-F238E27FC236}">
                <a16:creationId xmlns:a16="http://schemas.microsoft.com/office/drawing/2014/main" id="{161388BA-842A-4E5A-8499-A6DD72C6BD10}"/>
              </a:ext>
            </a:extLst>
          </p:cNvPr>
          <p:cNvPicPr>
            <a:picLocks noChangeAspect="1"/>
          </p:cNvPicPr>
          <p:nvPr/>
        </p:nvPicPr>
        <p:blipFill>
          <a:blip r:embed="rId8"/>
          <a:stretch>
            <a:fillRect/>
          </a:stretch>
        </p:blipFill>
        <p:spPr>
          <a:xfrm>
            <a:off x="1945811" y="692229"/>
            <a:ext cx="5154511" cy="471374"/>
          </a:xfrm>
          <a:prstGeom prst="rect">
            <a:avLst/>
          </a:prstGeom>
        </p:spPr>
      </p:pic>
      <p:sp>
        <p:nvSpPr>
          <p:cNvPr id="12" name="TextBox 11">
            <a:extLst>
              <a:ext uri="{FF2B5EF4-FFF2-40B4-BE49-F238E27FC236}">
                <a16:creationId xmlns:a16="http://schemas.microsoft.com/office/drawing/2014/main" id="{A42435DF-970D-4B5F-B23B-F08EDE34A8EF}"/>
              </a:ext>
            </a:extLst>
          </p:cNvPr>
          <p:cNvSpPr txBox="1"/>
          <p:nvPr/>
        </p:nvSpPr>
        <p:spPr>
          <a:xfrm>
            <a:off x="-6141245" y="3417989"/>
            <a:ext cx="2618307" cy="1754326"/>
          </a:xfrm>
          <a:prstGeom prst="rect">
            <a:avLst/>
          </a:prstGeom>
          <a:noFill/>
          <a:ln>
            <a:solidFill>
              <a:schemeClr val="tx1"/>
            </a:solidFill>
          </a:ln>
        </p:spPr>
        <p:txBody>
          <a:bodyPr wrap="square" rtlCol="0">
            <a:spAutoFit/>
          </a:bodyPr>
          <a:lstStyle/>
          <a:p>
            <a:r>
              <a:rPr lang="en-US" sz="1350" dirty="0"/>
              <a:t>“The man who has a short pasture needs a rain much worse than his neighbor who has ample forage on the range…but when rain comes, it does the least good for the fellow who needs it most.”</a:t>
            </a:r>
          </a:p>
          <a:p>
            <a:r>
              <a:rPr lang="en-US" sz="1350" dirty="0"/>
              <a:t>	        E.J. </a:t>
            </a:r>
            <a:r>
              <a:rPr lang="en-US" sz="1350" dirty="0" err="1"/>
              <a:t>Dyksterhuis</a:t>
            </a:r>
            <a:r>
              <a:rPr lang="en-US" sz="1350" dirty="0"/>
              <a:t> 1951</a:t>
            </a:r>
          </a:p>
        </p:txBody>
      </p:sp>
      <p:pic>
        <p:nvPicPr>
          <p:cNvPr id="13" name="Picture 12">
            <a:extLst>
              <a:ext uri="{FF2B5EF4-FFF2-40B4-BE49-F238E27FC236}">
                <a16:creationId xmlns:a16="http://schemas.microsoft.com/office/drawing/2014/main" id="{3925CC1D-04FA-472E-9717-FCA883C9E8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1113" y="692230"/>
            <a:ext cx="7037045" cy="3870374"/>
          </a:xfrm>
          <a:prstGeom prst="rect">
            <a:avLst/>
          </a:prstGeom>
          <a:noFill/>
          <a:ln w="9525">
            <a:noFill/>
            <a:miter lim="800000"/>
            <a:headEnd/>
            <a:tailEnd/>
          </a:ln>
          <a:effectLst/>
        </p:spPr>
      </p:pic>
    </p:spTree>
    <p:extLst>
      <p:ext uri="{BB962C8B-B14F-4D97-AF65-F5344CB8AC3E}">
        <p14:creationId xmlns:p14="http://schemas.microsoft.com/office/powerpoint/2010/main" val="304229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9027" y="0"/>
            <a:ext cx="89549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p:cNvPicPr>
          <p:nvPr/>
        </p:nvPicPr>
        <p:blipFill rotWithShape="1">
          <a:blip r:embed="rId4" cstate="email">
            <a:duotone>
              <a:prstClr val="black"/>
              <a:srgbClr val="663300">
                <a:tint val="45000"/>
                <a:satMod val="400000"/>
              </a:srgbClr>
            </a:duotone>
            <a:extLst>
              <a:ext uri="{28A0092B-C50C-407E-A947-70E740481C1C}">
                <a14:useLocalDpi xmlns:a14="http://schemas.microsoft.com/office/drawing/2010/main" val="0"/>
              </a:ext>
            </a:extLst>
          </a:blip>
          <a:srcRect/>
          <a:stretch/>
        </p:blipFill>
        <p:spPr>
          <a:xfrm>
            <a:off x="6781800" y="5029200"/>
            <a:ext cx="2209800" cy="1828800"/>
          </a:xfrm>
          <a:prstGeom prst="rect">
            <a:avLst/>
          </a:prstGeom>
        </p:spPr>
      </p:pic>
    </p:spTree>
    <p:extLst>
      <p:ext uri="{BB962C8B-B14F-4D97-AF65-F5344CB8AC3E}">
        <p14:creationId xmlns:p14="http://schemas.microsoft.com/office/powerpoint/2010/main" val="666373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706992"/>
            <a:ext cx="8229600" cy="710645"/>
          </a:xfrm>
        </p:spPr>
        <p:txBody>
          <a:bodyPr>
            <a:normAutofit/>
          </a:bodyPr>
          <a:lstStyle/>
          <a:p>
            <a:r>
              <a:rPr lang="en-US" dirty="0"/>
              <a:t>Carbohydrate Reserves</a:t>
            </a:r>
          </a:p>
        </p:txBody>
      </p:sp>
      <p:pic>
        <p:nvPicPr>
          <p:cNvPr id="2" name="Content Placeholder 1"/>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17695" y="1652139"/>
            <a:ext cx="4228784" cy="4536577"/>
          </a:xfrm>
        </p:spPr>
      </p:pic>
      <p:pic>
        <p:nvPicPr>
          <p:cNvPr id="4" name="Picture 3"/>
          <p:cNvPicPr>
            <a:picLocks noChangeAspect="1"/>
          </p:cNvPicPr>
          <p:nvPr/>
        </p:nvPicPr>
        <p:blipFill>
          <a:blip r:embed="rId3"/>
          <a:stretch>
            <a:fillRect/>
          </a:stretch>
        </p:blipFill>
        <p:spPr>
          <a:xfrm>
            <a:off x="4402999" y="1614431"/>
            <a:ext cx="4576355" cy="3820563"/>
          </a:xfrm>
          <a:prstGeom prst="rect">
            <a:avLst/>
          </a:prstGeom>
        </p:spPr>
      </p:pic>
    </p:spTree>
    <p:extLst>
      <p:ext uri="{BB962C8B-B14F-4D97-AF65-F5344CB8AC3E}">
        <p14:creationId xmlns:p14="http://schemas.microsoft.com/office/powerpoint/2010/main" val="390573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2625-EC43-5C06-183D-9796590685CA}"/>
              </a:ext>
            </a:extLst>
          </p:cNvPr>
          <p:cNvSpPr txBox="1">
            <a:spLocks/>
          </p:cNvSpPr>
          <p:nvPr/>
        </p:nvSpPr>
        <p:spPr>
          <a:xfrm>
            <a:off x="685800" y="611754"/>
            <a:ext cx="7772400" cy="990599"/>
          </a:xfrm>
          <a:prstGeom prst="rect">
            <a:avLst/>
          </a:prstGeom>
        </p:spPr>
        <p:txBody>
          <a:bodyP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r>
              <a:rPr lang="en-US" sz="3200" dirty="0">
                <a:latin typeface="Helvetica LT Std" pitchFamily="34" charset="0"/>
              </a:rPr>
              <a:t>Agenda</a:t>
            </a:r>
          </a:p>
        </p:txBody>
      </p:sp>
      <p:sp>
        <p:nvSpPr>
          <p:cNvPr id="4" name="Content Placeholder 2">
            <a:extLst>
              <a:ext uri="{FF2B5EF4-FFF2-40B4-BE49-F238E27FC236}">
                <a16:creationId xmlns:a16="http://schemas.microsoft.com/office/drawing/2014/main" id="{8C4C3539-7463-8FAB-BB69-595AF53CD89E}"/>
              </a:ext>
            </a:extLst>
          </p:cNvPr>
          <p:cNvSpPr txBox="1">
            <a:spLocks/>
          </p:cNvSpPr>
          <p:nvPr/>
        </p:nvSpPr>
        <p:spPr>
          <a:xfrm>
            <a:off x="261814" y="1600200"/>
            <a:ext cx="7731369" cy="4525963"/>
          </a:xfrm>
          <a:prstGeom prst="rect">
            <a:avLst/>
          </a:prstGeom>
        </p:spPr>
        <p:txBody>
          <a:bodyPr>
            <a:normAutofit fontScale="92500" lnSpcReduction="10000"/>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It Starts with the Soil</a:t>
            </a:r>
          </a:p>
          <a:p>
            <a:endParaRPr lang="en-US" dirty="0"/>
          </a:p>
          <a:p>
            <a:r>
              <a:rPr lang="en-US" dirty="0"/>
              <a:t>How Grasslands Behave</a:t>
            </a:r>
          </a:p>
          <a:p>
            <a:endParaRPr lang="en-US" dirty="0"/>
          </a:p>
          <a:p>
            <a:r>
              <a:rPr lang="en-US" dirty="0"/>
              <a:t>Why Some Ranches are Always in Drought</a:t>
            </a:r>
          </a:p>
          <a:p>
            <a:endParaRPr lang="en-US" dirty="0"/>
          </a:p>
          <a:p>
            <a:r>
              <a:rPr lang="en-US" dirty="0"/>
              <a:t>Understanding Animal Needs</a:t>
            </a:r>
          </a:p>
          <a:p>
            <a:endParaRPr lang="en-US" dirty="0"/>
          </a:p>
          <a:p>
            <a:r>
              <a:rPr lang="en-US" dirty="0"/>
              <a:t>Stocking Rate 101</a:t>
            </a:r>
          </a:p>
          <a:p>
            <a:endParaRPr lang="en-US" dirty="0"/>
          </a:p>
          <a:p>
            <a:r>
              <a:rPr lang="en-US" dirty="0"/>
              <a:t>Why Overstocking is More Work and Pays Less</a:t>
            </a:r>
          </a:p>
          <a:p>
            <a:endParaRPr lang="en-US" dirty="0"/>
          </a:p>
          <a:p>
            <a:r>
              <a:rPr lang="en-US" dirty="0"/>
              <a:t>Being Adaptative</a:t>
            </a:r>
          </a:p>
          <a:p>
            <a:endParaRPr lang="en-US" dirty="0"/>
          </a:p>
          <a:p>
            <a:endParaRPr lang="en-US" dirty="0"/>
          </a:p>
        </p:txBody>
      </p:sp>
    </p:spTree>
    <p:extLst>
      <p:ext uri="{BB962C8B-B14F-4D97-AF65-F5344CB8AC3E}">
        <p14:creationId xmlns:p14="http://schemas.microsoft.com/office/powerpoint/2010/main" val="812326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DC228-DED3-42AA-8193-6549ADC957F1}"/>
              </a:ext>
            </a:extLst>
          </p:cNvPr>
          <p:cNvSpPr>
            <a:spLocks noGrp="1"/>
          </p:cNvSpPr>
          <p:nvPr>
            <p:ph type="title"/>
          </p:nvPr>
        </p:nvSpPr>
        <p:spPr/>
        <p:txBody>
          <a:bodyPr/>
          <a:lstStyle/>
          <a:p>
            <a:r>
              <a:rPr lang="en-US" dirty="0"/>
              <a:t>Understanding Stocking Effects</a:t>
            </a:r>
          </a:p>
        </p:txBody>
      </p:sp>
      <p:sp>
        <p:nvSpPr>
          <p:cNvPr id="3" name="Content Placeholder 2">
            <a:extLst>
              <a:ext uri="{FF2B5EF4-FFF2-40B4-BE49-F238E27FC236}">
                <a16:creationId xmlns:a16="http://schemas.microsoft.com/office/drawing/2014/main" id="{1CD670E6-FFC4-487F-A9DF-3669B3FCEDFF}"/>
              </a:ext>
            </a:extLst>
          </p:cNvPr>
          <p:cNvSpPr>
            <a:spLocks noGrp="1"/>
          </p:cNvSpPr>
          <p:nvPr>
            <p:ph idx="1"/>
          </p:nvPr>
        </p:nvSpPr>
        <p:spPr/>
        <p:txBody>
          <a:bodyPr/>
          <a:lstStyle/>
          <a:p>
            <a:endParaRPr lang="en-US" dirty="0"/>
          </a:p>
        </p:txBody>
      </p:sp>
      <p:sp>
        <p:nvSpPr>
          <p:cNvPr id="4" name="Picture Placeholder 3">
            <a:extLst>
              <a:ext uri="{FF2B5EF4-FFF2-40B4-BE49-F238E27FC236}">
                <a16:creationId xmlns:a16="http://schemas.microsoft.com/office/drawing/2014/main" id="{9652E49E-130D-4F41-B766-69884135B91D}"/>
              </a:ext>
            </a:extLst>
          </p:cNvPr>
          <p:cNvSpPr>
            <a:spLocks noGrp="1"/>
          </p:cNvSpPr>
          <p:nvPr>
            <p:ph type="pic" sz="quarter" idx="10"/>
          </p:nvPr>
        </p:nvSpPr>
        <p:spPr/>
      </p:sp>
      <p:pic>
        <p:nvPicPr>
          <p:cNvPr id="6" name="Picture 5">
            <a:extLst>
              <a:ext uri="{FF2B5EF4-FFF2-40B4-BE49-F238E27FC236}">
                <a16:creationId xmlns:a16="http://schemas.microsoft.com/office/drawing/2014/main" id="{C9912B1D-FAD3-4E46-89B5-94BB78602F18}"/>
              </a:ext>
            </a:extLst>
          </p:cNvPr>
          <p:cNvPicPr>
            <a:picLocks noChangeAspect="1"/>
          </p:cNvPicPr>
          <p:nvPr/>
        </p:nvPicPr>
        <p:blipFill>
          <a:blip r:embed="rId2"/>
          <a:stretch>
            <a:fillRect/>
          </a:stretch>
        </p:blipFill>
        <p:spPr>
          <a:xfrm>
            <a:off x="261815" y="1600199"/>
            <a:ext cx="6916412" cy="4287033"/>
          </a:xfrm>
          <a:prstGeom prst="rect">
            <a:avLst/>
          </a:prstGeom>
        </p:spPr>
      </p:pic>
      <p:sp>
        <p:nvSpPr>
          <p:cNvPr id="5" name="TextBox 4">
            <a:extLst>
              <a:ext uri="{FF2B5EF4-FFF2-40B4-BE49-F238E27FC236}">
                <a16:creationId xmlns:a16="http://schemas.microsoft.com/office/drawing/2014/main" id="{7C8D63DF-B900-034E-2DDA-CE9A4E96F514}"/>
              </a:ext>
            </a:extLst>
          </p:cNvPr>
          <p:cNvSpPr txBox="1"/>
          <p:nvPr/>
        </p:nvSpPr>
        <p:spPr>
          <a:xfrm>
            <a:off x="6598581" y="3429000"/>
            <a:ext cx="1159292" cy="1477328"/>
          </a:xfrm>
          <a:prstGeom prst="rect">
            <a:avLst/>
          </a:prstGeom>
          <a:noFill/>
        </p:spPr>
        <p:txBody>
          <a:bodyPr wrap="none" rtlCol="0">
            <a:spAutoFit/>
          </a:bodyPr>
          <a:lstStyle/>
          <a:p>
            <a:r>
              <a:rPr lang="en-US" b="1" dirty="0">
                <a:ln w="22225">
                  <a:solidFill>
                    <a:schemeClr val="accent2"/>
                  </a:solidFill>
                  <a:prstDash val="solid"/>
                </a:ln>
                <a:solidFill>
                  <a:schemeClr val="accent2">
                    <a:lumMod val="40000"/>
                    <a:lumOff val="60000"/>
                  </a:schemeClr>
                </a:solidFill>
              </a:rPr>
              <a:t>Light</a:t>
            </a:r>
            <a:r>
              <a:rPr lang="en-US" dirty="0"/>
              <a:t/>
            </a:r>
          </a:p>
          <a:p>
            <a:endParaRPr lang="en-US" dirty="0"/>
          </a:p>
          <a:p>
            <a:r>
              <a:rPr lang="en-US" dirty="0">
                <a:ln>
                  <a:solidFill>
                    <a:srgbClr val="FFC000"/>
                  </a:solidFill>
                </a:ln>
              </a:rPr>
              <a:t>Moderate</a:t>
            </a:r>
          </a:p>
          <a:p>
            <a:endParaRPr lang="en-US" dirty="0"/>
          </a:p>
          <a:p>
            <a:r>
              <a:rPr lang="en-US" dirty="0">
                <a:ln>
                  <a:solidFill>
                    <a:srgbClr val="7030A0"/>
                  </a:solidFill>
                </a:ln>
              </a:rPr>
              <a:t>Heavy</a:t>
            </a:r>
          </a:p>
        </p:txBody>
      </p:sp>
      <p:cxnSp>
        <p:nvCxnSpPr>
          <p:cNvPr id="8" name="Straight Arrow Connector 7">
            <a:extLst>
              <a:ext uri="{FF2B5EF4-FFF2-40B4-BE49-F238E27FC236}">
                <a16:creationId xmlns:a16="http://schemas.microsoft.com/office/drawing/2014/main" id="{F7B16A0B-2B6E-C7DD-21D3-9040640BA645}"/>
              </a:ext>
            </a:extLst>
          </p:cNvPr>
          <p:cNvCxnSpPr>
            <a:cxnSpLocks/>
          </p:cNvCxnSpPr>
          <p:nvPr/>
        </p:nvCxnSpPr>
        <p:spPr>
          <a:xfrm flipH="1" flipV="1">
            <a:off x="2660934" y="2381459"/>
            <a:ext cx="3840350" cy="1124597"/>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7D2C96E-1D46-C2A1-98C5-976AF2242EA0}"/>
              </a:ext>
            </a:extLst>
          </p:cNvPr>
          <p:cNvCxnSpPr>
            <a:cxnSpLocks/>
          </p:cNvCxnSpPr>
          <p:nvPr/>
        </p:nvCxnSpPr>
        <p:spPr>
          <a:xfrm flipH="1" flipV="1">
            <a:off x="3376246" y="2223197"/>
            <a:ext cx="3291115" cy="194446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43321FC-ABA2-7DD6-6512-8E4121A59BEE}"/>
              </a:ext>
            </a:extLst>
          </p:cNvPr>
          <p:cNvCxnSpPr>
            <a:cxnSpLocks/>
          </p:cNvCxnSpPr>
          <p:nvPr/>
        </p:nvCxnSpPr>
        <p:spPr>
          <a:xfrm flipH="1" flipV="1">
            <a:off x="4240404" y="2142528"/>
            <a:ext cx="2392567" cy="2554115"/>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361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They Eat First?</a:t>
            </a:r>
          </a:p>
        </p:txBody>
      </p:sp>
      <p:sp>
        <p:nvSpPr>
          <p:cNvPr id="3" name="Content Placeholder 2"/>
          <p:cNvSpPr>
            <a:spLocks noGrp="1"/>
          </p:cNvSpPr>
          <p:nvPr>
            <p:ph idx="1"/>
          </p:nvPr>
        </p:nvSpPr>
        <p:spPr/>
        <p:txBody>
          <a:bodyPr/>
          <a:lstStyle/>
          <a:p>
            <a:endParaRPr lang="en-US"/>
          </a:p>
        </p:txBody>
      </p:sp>
      <p:sp>
        <p:nvSpPr>
          <p:cNvPr id="4" name="Picture Placeholder 3"/>
          <p:cNvSpPr>
            <a:spLocks noGrp="1"/>
          </p:cNvSpPr>
          <p:nvPr>
            <p:ph type="pic" sz="quarter" idx="10"/>
          </p:nvPr>
        </p:nvSpPr>
        <p:spPr/>
      </p:sp>
      <p:pic>
        <p:nvPicPr>
          <p:cNvPr id="5" name="Picture 2">
            <a:extLst>
              <a:ext uri="{FF2B5EF4-FFF2-40B4-BE49-F238E27FC236}">
                <a16:creationId xmlns:a16="http://schemas.microsoft.com/office/drawing/2014/main" id="{1505D96B-C972-4B3A-9515-18B24FED7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72" y="1587942"/>
            <a:ext cx="6564870" cy="46945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62817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They Eat First?</a:t>
            </a:r>
          </a:p>
        </p:txBody>
      </p:sp>
      <p:sp>
        <p:nvSpPr>
          <p:cNvPr id="3" name="Content Placeholder 2"/>
          <p:cNvSpPr>
            <a:spLocks noGrp="1"/>
          </p:cNvSpPr>
          <p:nvPr>
            <p:ph idx="1"/>
          </p:nvPr>
        </p:nvSpPr>
        <p:spPr/>
        <p:txBody>
          <a:bodyPr/>
          <a:lstStyle/>
          <a:p>
            <a:endParaRPr lang="en-US"/>
          </a:p>
        </p:txBody>
      </p:sp>
      <p:sp>
        <p:nvSpPr>
          <p:cNvPr id="4" name="Picture Placeholder 3"/>
          <p:cNvSpPr>
            <a:spLocks noGrp="1"/>
          </p:cNvSpPr>
          <p:nvPr>
            <p:ph type="pic" sz="quarter" idx="10"/>
          </p:nvPr>
        </p:nvSpPr>
        <p:spPr/>
      </p:sp>
      <p:pic>
        <p:nvPicPr>
          <p:cNvPr id="6" name="Picture 3">
            <a:extLst>
              <a:ext uri="{FF2B5EF4-FFF2-40B4-BE49-F238E27FC236}">
                <a16:creationId xmlns:a16="http://schemas.microsoft.com/office/drawing/2014/main" id="{374B3EDD-12E8-490C-AFFF-74BF87259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98" y="1600200"/>
            <a:ext cx="6634328" cy="49884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1209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A5642-810F-4972-B956-8BB86B478E28}"/>
              </a:ext>
            </a:extLst>
          </p:cNvPr>
          <p:cNvSpPr>
            <a:spLocks noGrp="1"/>
          </p:cNvSpPr>
          <p:nvPr>
            <p:ph type="title"/>
          </p:nvPr>
        </p:nvSpPr>
        <p:spPr/>
        <p:txBody>
          <a:bodyPr/>
          <a:lstStyle/>
          <a:p>
            <a:r>
              <a:rPr lang="en-US" dirty="0"/>
              <a:t>What do They Eat Last?</a:t>
            </a:r>
          </a:p>
        </p:txBody>
      </p:sp>
      <p:sp>
        <p:nvSpPr>
          <p:cNvPr id="3" name="Content Placeholder 2">
            <a:extLst>
              <a:ext uri="{FF2B5EF4-FFF2-40B4-BE49-F238E27FC236}">
                <a16:creationId xmlns:a16="http://schemas.microsoft.com/office/drawing/2014/main" id="{83FFB8B2-277A-49AA-84C0-F957D60DD37B}"/>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4E77B3CA-61F9-4291-ABE4-E873BE30F287}"/>
              </a:ext>
            </a:extLst>
          </p:cNvPr>
          <p:cNvSpPr>
            <a:spLocks noGrp="1"/>
          </p:cNvSpPr>
          <p:nvPr>
            <p:ph type="pic" sz="quarter" idx="10"/>
          </p:nvPr>
        </p:nvSpPr>
        <p:spPr/>
      </p:sp>
      <p:pic>
        <p:nvPicPr>
          <p:cNvPr id="5" name="Picture 5">
            <a:extLst>
              <a:ext uri="{FF2B5EF4-FFF2-40B4-BE49-F238E27FC236}">
                <a16:creationId xmlns:a16="http://schemas.microsoft.com/office/drawing/2014/main" id="{0153CB98-E6D2-49C0-B007-886F7B9F1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52" y="1609726"/>
            <a:ext cx="6854763" cy="46746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00249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B3DB0-EDE0-B27A-9492-3193B462DD50}"/>
              </a:ext>
            </a:extLst>
          </p:cNvPr>
          <p:cNvSpPr>
            <a:spLocks noGrp="1"/>
          </p:cNvSpPr>
          <p:nvPr>
            <p:ph type="title"/>
          </p:nvPr>
        </p:nvSpPr>
        <p:spPr/>
        <p:txBody>
          <a:bodyPr/>
          <a:lstStyle/>
          <a:p>
            <a:endParaRPr lang="en-US"/>
          </a:p>
        </p:txBody>
      </p:sp>
      <p:pic>
        <p:nvPicPr>
          <p:cNvPr id="4" name="Picture 3" descr="A picture containing tree, nature, plant&#10;&#10;Description automatically generated">
            <a:extLst>
              <a:ext uri="{FF2B5EF4-FFF2-40B4-BE49-F238E27FC236}">
                <a16:creationId xmlns:a16="http://schemas.microsoft.com/office/drawing/2014/main" id="{B4BA71A8-A093-1D4D-ED83-0915DD004F74}"/>
              </a:ext>
            </a:extLst>
          </p:cNvPr>
          <p:cNvPicPr>
            <a:picLocks noChangeAspect="1"/>
          </p:cNvPicPr>
          <p:nvPr/>
        </p:nvPicPr>
        <p:blipFill>
          <a:blip r:embed="rId2"/>
          <a:stretch>
            <a:fillRect/>
          </a:stretch>
        </p:blipFill>
        <p:spPr>
          <a:xfrm rot="5400000">
            <a:off x="-746289" y="1633979"/>
            <a:ext cx="5970309" cy="4477732"/>
          </a:xfrm>
          <a:prstGeom prst="rect">
            <a:avLst/>
          </a:prstGeom>
        </p:spPr>
      </p:pic>
      <p:pic>
        <p:nvPicPr>
          <p:cNvPr id="6" name="Picture 5">
            <a:extLst>
              <a:ext uri="{FF2B5EF4-FFF2-40B4-BE49-F238E27FC236}">
                <a16:creationId xmlns:a16="http://schemas.microsoft.com/office/drawing/2014/main" id="{A926FED8-D20F-7580-9925-1B98A87382D3}"/>
              </a:ext>
            </a:extLst>
          </p:cNvPr>
          <p:cNvPicPr>
            <a:picLocks noChangeAspect="1"/>
          </p:cNvPicPr>
          <p:nvPr/>
        </p:nvPicPr>
        <p:blipFill>
          <a:blip r:embed="rId3"/>
          <a:stretch>
            <a:fillRect/>
          </a:stretch>
        </p:blipFill>
        <p:spPr>
          <a:xfrm rot="5400000">
            <a:off x="3919979" y="1633980"/>
            <a:ext cx="5970309" cy="4477732"/>
          </a:xfrm>
          <a:prstGeom prst="rect">
            <a:avLst/>
          </a:prstGeom>
        </p:spPr>
      </p:pic>
    </p:spTree>
    <p:extLst>
      <p:ext uri="{BB962C8B-B14F-4D97-AF65-F5344CB8AC3E}">
        <p14:creationId xmlns:p14="http://schemas.microsoft.com/office/powerpoint/2010/main" val="3866961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A09B-6230-DF0A-5AB0-AB7548C7C88C}"/>
              </a:ext>
            </a:extLst>
          </p:cNvPr>
          <p:cNvSpPr>
            <a:spLocks noGrp="1"/>
          </p:cNvSpPr>
          <p:nvPr>
            <p:ph type="title"/>
          </p:nvPr>
        </p:nvSpPr>
        <p:spPr/>
        <p:txBody>
          <a:bodyPr/>
          <a:lstStyle/>
          <a:p>
            <a:endParaRPr lang="en-US"/>
          </a:p>
        </p:txBody>
      </p:sp>
      <p:pic>
        <p:nvPicPr>
          <p:cNvPr id="4" name="Picture 3" descr="A picture containing grass, tree, outdoor&#10;&#10;Description automatically generated">
            <a:extLst>
              <a:ext uri="{FF2B5EF4-FFF2-40B4-BE49-F238E27FC236}">
                <a16:creationId xmlns:a16="http://schemas.microsoft.com/office/drawing/2014/main" id="{4F10682A-4459-DE6E-E7EF-BEBFFC117E91}"/>
              </a:ext>
            </a:extLst>
          </p:cNvPr>
          <p:cNvPicPr>
            <a:picLocks noChangeAspect="1"/>
          </p:cNvPicPr>
          <p:nvPr/>
        </p:nvPicPr>
        <p:blipFill>
          <a:blip r:embed="rId2"/>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654656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8605" y="1045643"/>
            <a:ext cx="3835395" cy="806938"/>
          </a:xfrm>
        </p:spPr>
        <p:txBody>
          <a:bodyPr>
            <a:normAutofit fontScale="90000"/>
          </a:bodyPr>
          <a:lstStyle/>
          <a:p>
            <a:r>
              <a:rPr lang="en-US" dirty="0"/>
              <a:t>Letting the Animal Tell you about Forage Conditions</a:t>
            </a:r>
          </a:p>
        </p:txBody>
      </p:sp>
      <p:sp>
        <p:nvSpPr>
          <p:cNvPr id="4" name="Picture Placeholder 3"/>
          <p:cNvSpPr>
            <a:spLocks noGrp="1"/>
          </p:cNvSpPr>
          <p:nvPr>
            <p:ph type="pic" sz="quarter" idx="10"/>
          </p:nvPr>
        </p:nvSpPr>
        <p:spPr>
          <a:xfrm>
            <a:off x="9788208" y="1532670"/>
            <a:ext cx="949203" cy="3792660"/>
          </a:xfrm>
        </p:spPr>
      </p:sp>
      <p:pic>
        <p:nvPicPr>
          <p:cNvPr id="7" name="Picture 2">
            <a:extLst>
              <a:ext uri="{FF2B5EF4-FFF2-40B4-BE49-F238E27FC236}">
                <a16:creationId xmlns:a16="http://schemas.microsoft.com/office/drawing/2014/main" id="{33F37605-7CD3-4098-8A43-6D752C3724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78"/>
          <a:stretch/>
        </p:blipFill>
        <p:spPr bwMode="auto">
          <a:xfrm>
            <a:off x="0" y="380999"/>
            <a:ext cx="5183557" cy="31886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11721C4A-57A9-4356-95AA-C3CDC59BA6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50" t="1342" r="-6150" b="-553"/>
          <a:stretch/>
        </p:blipFill>
        <p:spPr bwMode="auto">
          <a:xfrm>
            <a:off x="3930049" y="3324163"/>
            <a:ext cx="5564680" cy="35174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8854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9863" y="1154962"/>
            <a:ext cx="3069089" cy="1550660"/>
          </a:xfrm>
        </p:spPr>
        <p:txBody>
          <a:bodyPr>
            <a:normAutofit fontScale="90000"/>
          </a:bodyPr>
          <a:lstStyle/>
          <a:p>
            <a:r>
              <a:rPr lang="en-US" dirty="0"/>
              <a:t>Letting the Animal Tell you about Forage Conditions</a:t>
            </a:r>
          </a:p>
        </p:txBody>
      </p:sp>
      <p:pic>
        <p:nvPicPr>
          <p:cNvPr id="6" name="Picture 2">
            <a:extLst>
              <a:ext uri="{FF2B5EF4-FFF2-40B4-BE49-F238E27FC236}">
                <a16:creationId xmlns:a16="http://schemas.microsoft.com/office/drawing/2014/main" id="{83A62CAC-F2EF-49EF-B3FA-3E39EB4B1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27637" cy="37576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a16="http://schemas.microsoft.com/office/drawing/2014/main" id="{0CED4825-0189-4365-A57B-01292765F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556" y="3581400"/>
            <a:ext cx="5073444" cy="3276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Picture Placeholder 10">
            <a:extLst>
              <a:ext uri="{FF2B5EF4-FFF2-40B4-BE49-F238E27FC236}">
                <a16:creationId xmlns:a16="http://schemas.microsoft.com/office/drawing/2014/main" id="{9F84F775-4C15-4F8F-B94B-1325517136FF}"/>
              </a:ext>
            </a:extLst>
          </p:cNvPr>
          <p:cNvSpPr>
            <a:spLocks noGrp="1"/>
          </p:cNvSpPr>
          <p:nvPr>
            <p:ph type="pic" sz="quarter" idx="10"/>
          </p:nvPr>
        </p:nvSpPr>
        <p:spPr/>
      </p:sp>
      <p:pic>
        <p:nvPicPr>
          <p:cNvPr id="13" name="Picture 12">
            <a:extLst>
              <a:ext uri="{FF2B5EF4-FFF2-40B4-BE49-F238E27FC236}">
                <a16:creationId xmlns:a16="http://schemas.microsoft.com/office/drawing/2014/main" id="{299CA8F6-760C-4D79-A5BE-7478A2A760FB}"/>
              </a:ext>
            </a:extLst>
          </p:cNvPr>
          <p:cNvPicPr>
            <a:picLocks noChangeAspect="1"/>
          </p:cNvPicPr>
          <p:nvPr/>
        </p:nvPicPr>
        <p:blipFill>
          <a:blip r:embed="rId4"/>
          <a:stretch>
            <a:fillRect/>
          </a:stretch>
        </p:blipFill>
        <p:spPr>
          <a:xfrm rot="16200000">
            <a:off x="2942997" y="923575"/>
            <a:ext cx="3258005" cy="5010849"/>
          </a:xfrm>
          <a:prstGeom prst="rect">
            <a:avLst/>
          </a:prstGeom>
        </p:spPr>
      </p:pic>
    </p:spTree>
    <p:extLst>
      <p:ext uri="{BB962C8B-B14F-4D97-AF65-F5344CB8AC3E}">
        <p14:creationId xmlns:p14="http://schemas.microsoft.com/office/powerpoint/2010/main" val="86082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0E42B-CA81-1851-F40E-9AC8DA670B7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 name="Title 1">
            <a:extLst>
              <a:ext uri="{FF2B5EF4-FFF2-40B4-BE49-F238E27FC236}">
                <a16:creationId xmlns:a16="http://schemas.microsoft.com/office/drawing/2014/main" id="{C55BCDB9-6F64-E5E8-41E7-D9BE498881E3}"/>
              </a:ext>
            </a:extLst>
          </p:cNvPr>
          <p:cNvSpPr>
            <a:spLocks noGrp="1"/>
          </p:cNvSpPr>
          <p:nvPr>
            <p:ph type="title"/>
          </p:nvPr>
        </p:nvSpPr>
        <p:spPr/>
        <p:txBody>
          <a:bodyPr/>
          <a:lstStyle/>
          <a:p>
            <a:r>
              <a:rPr lang="en-US" dirty="0"/>
              <a:t>Is Selectivity a Bad Thing?</a:t>
            </a:r>
          </a:p>
        </p:txBody>
      </p:sp>
      <p:sp>
        <p:nvSpPr>
          <p:cNvPr id="3" name="Content Placeholder 2">
            <a:extLst>
              <a:ext uri="{FF2B5EF4-FFF2-40B4-BE49-F238E27FC236}">
                <a16:creationId xmlns:a16="http://schemas.microsoft.com/office/drawing/2014/main" id="{1623FD2A-0172-8879-FC18-A94284BD25F0}"/>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0E9BA9C9-C021-2A00-6733-AA8CECB1CF76}"/>
              </a:ext>
            </a:extLst>
          </p:cNvPr>
          <p:cNvSpPr>
            <a:spLocks noGrp="1"/>
          </p:cNvSpPr>
          <p:nvPr>
            <p:ph type="pic" sz="quarter" idx="10"/>
          </p:nvPr>
        </p:nvSpPr>
        <p:spPr/>
      </p:sp>
    </p:spTree>
    <p:extLst>
      <p:ext uri="{BB962C8B-B14F-4D97-AF65-F5344CB8AC3E}">
        <p14:creationId xmlns:p14="http://schemas.microsoft.com/office/powerpoint/2010/main" val="2085478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2B8722-1F4F-4ACF-8EC9-215D4F3980A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7993"/>
            <a:ext cx="9144000" cy="6842014"/>
          </a:xfrm>
          <a:prstGeom prst="rect">
            <a:avLst/>
          </a:prstGeom>
        </p:spPr>
      </p:pic>
      <p:sp>
        <p:nvSpPr>
          <p:cNvPr id="3" name="Content Placeholder 2">
            <a:extLst>
              <a:ext uri="{FF2B5EF4-FFF2-40B4-BE49-F238E27FC236}">
                <a16:creationId xmlns:a16="http://schemas.microsoft.com/office/drawing/2014/main" id="{C32B2531-299B-4460-ABB8-7EE5BE8B2E26}"/>
              </a:ext>
            </a:extLst>
          </p:cNvPr>
          <p:cNvSpPr>
            <a:spLocks noGrp="1"/>
          </p:cNvSpPr>
          <p:nvPr>
            <p:ph/>
          </p:nvPr>
        </p:nvSpPr>
        <p:spPr/>
        <p:txBody>
          <a:bodyPr/>
          <a:lstStyle/>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8ACD290D-FCEB-4EA0-9ED9-4DE0C2A93852}"/>
              </a:ext>
            </a:extLst>
          </p:cNvPr>
          <p:cNvSpPr>
            <a:spLocks noGrp="1"/>
          </p:cNvSpPr>
          <p:nvPr>
            <p:ph type="title" idx="4294967295"/>
          </p:nvPr>
        </p:nvSpPr>
        <p:spPr>
          <a:xfrm>
            <a:off x="0" y="623888"/>
            <a:ext cx="8229600" cy="806450"/>
          </a:xfrm>
        </p:spPr>
        <p:txBody>
          <a:bodyPr/>
          <a:lstStyle/>
          <a:p>
            <a:r>
              <a:rPr lang="en-US" dirty="0"/>
              <a:t>Is Selectivity a Bad Thing?</a:t>
            </a:r>
            <a:endParaRPr lang="en-US" dirty="0">
              <a:solidFill>
                <a:srgbClr val="053773"/>
              </a:solidFill>
            </a:endParaRPr>
          </a:p>
        </p:txBody>
      </p:sp>
      <p:sp>
        <p:nvSpPr>
          <p:cNvPr id="5" name="Content Placeholder 2">
            <a:extLst>
              <a:ext uri="{FF2B5EF4-FFF2-40B4-BE49-F238E27FC236}">
                <a16:creationId xmlns:a16="http://schemas.microsoft.com/office/drawing/2014/main" id="{7C2E0CC7-4534-4B6E-83F5-E5A98C769B65}"/>
              </a:ext>
            </a:extLst>
          </p:cNvPr>
          <p:cNvSpPr txBox="1">
            <a:spLocks/>
          </p:cNvSpPr>
          <p:nvPr/>
        </p:nvSpPr>
        <p:spPr>
          <a:xfrm>
            <a:off x="281710" y="1409627"/>
            <a:ext cx="8229600" cy="438972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u="sng" dirty="0"/>
              <a:t>It Depends of Objectives:</a:t>
            </a:r>
          </a:p>
          <a:p>
            <a:endParaRPr lang="en-US" u="sng" dirty="0"/>
          </a:p>
          <a:p>
            <a:pPr marL="342900" indent="-342900">
              <a:buFont typeface="Arial" panose="020B0604020202020204" pitchFamily="34" charset="0"/>
              <a:buChar char="•"/>
            </a:pPr>
            <a:r>
              <a:rPr lang="en-US" dirty="0"/>
              <a:t>Reducing selectivity can help maintain forage reserves other areas during drought.</a:t>
            </a:r>
          </a:p>
          <a:p>
            <a:pPr marL="342900" indent="-342900">
              <a:buFont typeface="Arial" panose="020B0604020202020204" pitchFamily="34" charset="0"/>
              <a:buChar char="•"/>
            </a:pPr>
            <a:r>
              <a:rPr lang="en-US" dirty="0"/>
              <a:t>It can speed up range improvement.</a:t>
            </a:r>
          </a:p>
          <a:p>
            <a:endParaRPr lang="en-US" dirty="0"/>
          </a:p>
          <a:p>
            <a:endParaRPr lang="en-US" u="sng" dirty="0"/>
          </a:p>
          <a:p>
            <a:endParaRPr lang="en-US" u="sng" dirty="0"/>
          </a:p>
          <a:p>
            <a:endParaRPr lang="en-US" u="sng" dirty="0"/>
          </a:p>
          <a:p>
            <a:endParaRPr lang="en-US" dirty="0"/>
          </a:p>
        </p:txBody>
      </p:sp>
    </p:spTree>
    <p:extLst>
      <p:ext uri="{BB962C8B-B14F-4D97-AF65-F5344CB8AC3E}">
        <p14:creationId xmlns:p14="http://schemas.microsoft.com/office/powerpoint/2010/main" val="3242628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l="17188" t="33333" r="25000" b="19792"/>
          <a:stretch>
            <a:fillRect/>
          </a:stretch>
        </p:blipFill>
        <p:spPr bwMode="auto">
          <a:xfrm>
            <a:off x="5181600" y="4051300"/>
            <a:ext cx="3962400" cy="28067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l="17969" t="28125" r="25781" b="14583"/>
          <a:stretch>
            <a:fillRect/>
          </a:stretch>
        </p:blipFill>
        <p:spPr bwMode="auto">
          <a:xfrm>
            <a:off x="0" y="4114800"/>
            <a:ext cx="3591096" cy="2743199"/>
          </a:xfrm>
          <a:prstGeom prst="rect">
            <a:avLst/>
          </a:prstGeom>
          <a:noFill/>
          <a:ln w="9525">
            <a:noFill/>
            <a:miter lim="800000"/>
            <a:headEnd/>
            <a:tailEnd/>
          </a:ln>
        </p:spPr>
      </p:pic>
      <p:pic>
        <p:nvPicPr>
          <p:cNvPr id="6" name="Picture 2"/>
          <p:cNvPicPr>
            <a:picLocks noGrp="1" noChangeAspect="1" noChangeArrowheads="1"/>
          </p:cNvPicPr>
          <p:nvPr>
            <p:ph idx="1"/>
          </p:nvPr>
        </p:nvPicPr>
        <p:blipFill>
          <a:blip r:embed="rId4" cstate="print"/>
          <a:srcRect l="17188" t="27083" r="25781" b="19792"/>
          <a:stretch>
            <a:fillRect/>
          </a:stretch>
        </p:blipFill>
        <p:spPr bwMode="auto">
          <a:xfrm>
            <a:off x="2667000" y="0"/>
            <a:ext cx="4035594" cy="2819400"/>
          </a:xfrm>
          <a:prstGeom prst="rect">
            <a:avLst/>
          </a:prstGeom>
          <a:noFill/>
          <a:ln w="9525">
            <a:noFill/>
            <a:miter lim="800000"/>
            <a:headEnd/>
            <a:tailEnd/>
          </a:ln>
        </p:spPr>
      </p:pic>
      <p:pic>
        <p:nvPicPr>
          <p:cNvPr id="80898" name="Picture 2" descr="http://ts3.mm.bing.net/images/thumbnail.aspx?q=1433556095602&amp;id=98503395749beec5afba66038c5035ae&amp;url=http%3a%2f%2fwww.dozerfencework.com%2fimages%2f380_May2010_057.jpg"/>
          <p:cNvPicPr>
            <a:picLocks noChangeAspect="1" noChangeArrowheads="1"/>
          </p:cNvPicPr>
          <p:nvPr/>
        </p:nvPicPr>
        <p:blipFill>
          <a:blip r:embed="rId5" cstate="print"/>
          <a:srcRect/>
          <a:stretch>
            <a:fillRect/>
          </a:stretch>
        </p:blipFill>
        <p:spPr bwMode="auto">
          <a:xfrm>
            <a:off x="6096000" y="2817848"/>
            <a:ext cx="1820549" cy="1361771"/>
          </a:xfrm>
          <a:prstGeom prst="rect">
            <a:avLst/>
          </a:prstGeom>
          <a:noFill/>
        </p:spPr>
      </p:pic>
      <p:pic>
        <p:nvPicPr>
          <p:cNvPr id="80900" name="Picture 4" descr="http://ts3.mm.bing.net/images/thumbnail.aspx?q=1504943942866&amp;id=a4166c24a71e7000559bb614462f54f1&amp;url=http%3a%2f%2fsanibelcaptivablog.com%2fwp-content%2fuploads%2f2009%2f02%2fcontrolled-burn.jpg"/>
          <p:cNvPicPr>
            <a:picLocks noChangeAspect="1" noChangeArrowheads="1"/>
          </p:cNvPicPr>
          <p:nvPr/>
        </p:nvPicPr>
        <p:blipFill>
          <a:blip r:embed="rId6" cstate="print"/>
          <a:srcRect/>
          <a:stretch>
            <a:fillRect/>
          </a:stretch>
        </p:blipFill>
        <p:spPr bwMode="auto">
          <a:xfrm>
            <a:off x="3657600" y="5219246"/>
            <a:ext cx="1488165" cy="1638754"/>
          </a:xfrm>
          <a:prstGeom prst="rect">
            <a:avLst/>
          </a:prstGeom>
          <a:noFill/>
        </p:spPr>
      </p:pic>
      <p:sp>
        <p:nvSpPr>
          <p:cNvPr id="2" name="Title 1"/>
          <p:cNvSpPr>
            <a:spLocks noGrp="1"/>
          </p:cNvSpPr>
          <p:nvPr>
            <p:ph type="title"/>
          </p:nvPr>
        </p:nvSpPr>
        <p:spPr>
          <a:xfrm>
            <a:off x="2160814" y="-349250"/>
            <a:ext cx="4974771" cy="3124200"/>
          </a:xfrm>
        </p:spPr>
        <p:txBody>
          <a:bodyPr>
            <a:normAutofit/>
          </a:bodyPr>
          <a:lstStyle/>
          <a:p>
            <a:pPr algn="ctr"/>
            <a:r>
              <a:rPr lang="en-US" sz="2400" b="1" dirty="0">
                <a:solidFill>
                  <a:schemeClr val="tx1"/>
                </a:solidFill>
              </a:rPr>
              <a:t>The Grassland Dynamic</a:t>
            </a:r>
            <a:br>
              <a:rPr lang="en-US" sz="2400" b="1" dirty="0">
                <a:solidFill>
                  <a:srgbClr val="FFFF00"/>
                </a:solidFill>
              </a:rPr>
            </a:br>
            <a:br>
              <a:rPr lang="en-US" sz="2400" i="1" dirty="0"/>
            </a:br>
            <a:endParaRPr lang="en-US" sz="2400" dirty="0"/>
          </a:p>
        </p:txBody>
      </p:sp>
      <p:pic>
        <p:nvPicPr>
          <p:cNvPr id="48130" name="Picture 2" descr="http://t2.gstatic.com/images?q=tbn:ANd9GcQAKIJZ6d0phOsS4OFVHfi9YfIHoy7qxui6jBxO2vTMZhv7NqOCZg"/>
          <p:cNvPicPr>
            <a:picLocks noChangeAspect="1" noChangeArrowheads="1"/>
          </p:cNvPicPr>
          <p:nvPr/>
        </p:nvPicPr>
        <p:blipFill>
          <a:blip r:embed="rId7" cstate="print"/>
          <a:srcRect l="9266" r="10425" b="25773"/>
          <a:stretch>
            <a:fillRect/>
          </a:stretch>
        </p:blipFill>
        <p:spPr bwMode="auto">
          <a:xfrm>
            <a:off x="1066800" y="3048000"/>
            <a:ext cx="1549400" cy="1072662"/>
          </a:xfrm>
          <a:prstGeom prst="rect">
            <a:avLst/>
          </a:prstGeom>
          <a:noFill/>
        </p:spPr>
      </p:pic>
      <p:cxnSp>
        <p:nvCxnSpPr>
          <p:cNvPr id="11" name="Straight Arrow Connector 10"/>
          <p:cNvCxnSpPr/>
          <p:nvPr/>
        </p:nvCxnSpPr>
        <p:spPr>
          <a:xfrm flipH="1">
            <a:off x="1676400" y="1447800"/>
            <a:ext cx="2971800" cy="3962400"/>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752600" y="5562600"/>
            <a:ext cx="4876800" cy="0"/>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00600" y="1524000"/>
            <a:ext cx="1905000" cy="3886200"/>
          </a:xfrm>
          <a:prstGeom prst="straightConnector1">
            <a:avLst/>
          </a:prstGeom>
          <a:ln w="38100" cmpd="sng">
            <a:solidFill>
              <a:srgbClr val="FF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pic>
        <p:nvPicPr>
          <p:cNvPr id="80902" name="Picture 6" descr="http://ts3.mm.bing.net/images/thumbnail.aspx?q=1431843308214&amp;id=b084681ac0ecacf652ffc2aaf1f0b413&amp;url=http%3a%2f%2fwww.culinate.com%2fhunk%2f93683"/>
          <p:cNvPicPr>
            <a:picLocks noChangeAspect="1" noChangeArrowheads="1"/>
          </p:cNvPicPr>
          <p:nvPr/>
        </p:nvPicPr>
        <p:blipFill>
          <a:blip r:embed="rId8" cstate="print"/>
          <a:srcRect l="12500" t="16667" r="8333" b="11111"/>
          <a:stretch>
            <a:fillRect/>
          </a:stretch>
        </p:blipFill>
        <p:spPr bwMode="auto">
          <a:xfrm>
            <a:off x="3657600" y="3429000"/>
            <a:ext cx="1559169" cy="1066800"/>
          </a:xfrm>
          <a:prstGeom prst="rect">
            <a:avLst/>
          </a:prstGeom>
          <a:noFill/>
        </p:spPr>
      </p:pic>
      <p:sp>
        <p:nvSpPr>
          <p:cNvPr id="13" name="Title 1">
            <a:extLst>
              <a:ext uri="{FF2B5EF4-FFF2-40B4-BE49-F238E27FC236}">
                <a16:creationId xmlns:a16="http://schemas.microsoft.com/office/drawing/2014/main" id="{3652B4A2-21B4-4035-B7A7-B8B0C9B77CFB}"/>
              </a:ext>
            </a:extLst>
          </p:cNvPr>
          <p:cNvSpPr txBox="1">
            <a:spLocks/>
          </p:cNvSpPr>
          <p:nvPr/>
        </p:nvSpPr>
        <p:spPr>
          <a:xfrm>
            <a:off x="283416" y="4829995"/>
            <a:ext cx="8120915" cy="31242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a:br>
              <a:rPr lang="en-US" sz="2400" dirty="0">
                <a:solidFill>
                  <a:schemeClr val="tx1"/>
                </a:solidFill>
              </a:rPr>
            </a:br>
            <a:r>
              <a:rPr lang="en-US" sz="2400" i="1" dirty="0">
                <a:solidFill>
                  <a:schemeClr val="tx1"/>
                </a:solidFill>
                <a:latin typeface="+mn-lt"/>
              </a:rPr>
              <a:t>Grasslands are ever changing and respond to our management!</a:t>
            </a:r>
            <a:br>
              <a:rPr lang="en-US" sz="2400" i="1" dirty="0"/>
            </a:br>
            <a:endParaRPr lang="en-US" sz="2400"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954B-5558-2C8E-2A92-AE1C9A207D93}"/>
              </a:ext>
            </a:extLst>
          </p:cNvPr>
          <p:cNvSpPr>
            <a:spLocks noGrp="1"/>
          </p:cNvSpPr>
          <p:nvPr>
            <p:ph type="title"/>
          </p:nvPr>
        </p:nvSpPr>
        <p:spPr/>
        <p:txBody>
          <a:bodyPr/>
          <a:lstStyle/>
          <a:p>
            <a:endParaRPr lang="en-US"/>
          </a:p>
        </p:txBody>
      </p:sp>
      <p:sp>
        <p:nvSpPr>
          <p:cNvPr id="4" name="Picture Placeholder 3">
            <a:extLst>
              <a:ext uri="{FF2B5EF4-FFF2-40B4-BE49-F238E27FC236}">
                <a16:creationId xmlns:a16="http://schemas.microsoft.com/office/drawing/2014/main" id="{D676450F-4011-63D7-03F3-2D9BDFCEE9E1}"/>
              </a:ext>
            </a:extLst>
          </p:cNvPr>
          <p:cNvSpPr>
            <a:spLocks noGrp="1"/>
          </p:cNvSpPr>
          <p:nvPr>
            <p:ph type="pic" sz="quarter" idx="10"/>
          </p:nvPr>
        </p:nvSpPr>
        <p:spPr>
          <a:xfrm>
            <a:off x="7816646" y="2622446"/>
            <a:ext cx="1327354" cy="3792660"/>
          </a:xfrm>
          <a:solidFill>
            <a:schemeClr val="bg1"/>
          </a:solidFill>
        </p:spPr>
      </p:sp>
      <p:pic>
        <p:nvPicPr>
          <p:cNvPr id="6" name="Content Placeholder 5">
            <a:extLst>
              <a:ext uri="{FF2B5EF4-FFF2-40B4-BE49-F238E27FC236}">
                <a16:creationId xmlns:a16="http://schemas.microsoft.com/office/drawing/2014/main" id="{E85A0C3F-420B-DA54-4DA5-1E02E28F4C6A}"/>
              </a:ext>
            </a:extLst>
          </p:cNvPr>
          <p:cNvPicPr>
            <a:picLocks noGrp="1" noChangeAspect="1"/>
          </p:cNvPicPr>
          <p:nvPr>
            <p:ph idx="1"/>
          </p:nvPr>
        </p:nvPicPr>
        <p:blipFill rotWithShape="1">
          <a:blip r:embed="rId2"/>
          <a:srcRect/>
          <a:stretch/>
        </p:blipFill>
        <p:spPr>
          <a:xfrm>
            <a:off x="0" y="497620"/>
            <a:ext cx="9144000" cy="5803767"/>
          </a:xfrm>
        </p:spPr>
      </p:pic>
    </p:spTree>
    <p:extLst>
      <p:ext uri="{BB962C8B-B14F-4D97-AF65-F5344CB8AC3E}">
        <p14:creationId xmlns:p14="http://schemas.microsoft.com/office/powerpoint/2010/main" val="2165232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76200"/>
            <a:ext cx="8552451" cy="670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482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A71304-086E-6D23-E8F9-949088DAB4AE}"/>
              </a:ext>
            </a:extLst>
          </p:cNvPr>
          <p:cNvPicPr>
            <a:picLocks noChangeAspect="1"/>
          </p:cNvPicPr>
          <p:nvPr/>
        </p:nvPicPr>
        <p:blipFill>
          <a:blip r:embed="rId3"/>
          <a:stretch>
            <a:fillRect/>
          </a:stretch>
        </p:blipFill>
        <p:spPr>
          <a:xfrm>
            <a:off x="3463215" y="3124200"/>
            <a:ext cx="5597778" cy="3733800"/>
          </a:xfrm>
          <a:prstGeom prst="rect">
            <a:avLst/>
          </a:prstGeom>
        </p:spPr>
      </p:pic>
      <p:pic>
        <p:nvPicPr>
          <p:cNvPr id="5" name="Picture 4">
            <a:extLst>
              <a:ext uri="{FF2B5EF4-FFF2-40B4-BE49-F238E27FC236}">
                <a16:creationId xmlns:a16="http://schemas.microsoft.com/office/drawing/2014/main" id="{34303578-A07A-31B5-4F61-CAF0E1409820}"/>
              </a:ext>
            </a:extLst>
          </p:cNvPr>
          <p:cNvPicPr>
            <a:picLocks noChangeAspect="1"/>
          </p:cNvPicPr>
          <p:nvPr/>
        </p:nvPicPr>
        <p:blipFill>
          <a:blip r:embed="rId4"/>
          <a:stretch>
            <a:fillRect/>
          </a:stretch>
        </p:blipFill>
        <p:spPr>
          <a:xfrm>
            <a:off x="-20782" y="-17319"/>
            <a:ext cx="5621648" cy="3657600"/>
          </a:xfrm>
          <a:prstGeom prst="rect">
            <a:avLst/>
          </a:prstGeom>
        </p:spPr>
      </p:pic>
      <p:sp>
        <p:nvSpPr>
          <p:cNvPr id="9" name="Arrow: Down 8">
            <a:extLst>
              <a:ext uri="{FF2B5EF4-FFF2-40B4-BE49-F238E27FC236}">
                <a16:creationId xmlns:a16="http://schemas.microsoft.com/office/drawing/2014/main" id="{BEB66168-8081-917D-920D-91759F2D8BB9}"/>
              </a:ext>
            </a:extLst>
          </p:cNvPr>
          <p:cNvSpPr/>
          <p:nvPr/>
        </p:nvSpPr>
        <p:spPr>
          <a:xfrm rot="10800000">
            <a:off x="384464" y="332509"/>
            <a:ext cx="561109" cy="24418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72E6B683-90F0-C5FD-B441-85993D6C3623}"/>
              </a:ext>
            </a:extLst>
          </p:cNvPr>
          <p:cNvSpPr/>
          <p:nvPr/>
        </p:nvSpPr>
        <p:spPr>
          <a:xfrm>
            <a:off x="8315769" y="3400018"/>
            <a:ext cx="561109" cy="244186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64603" y="1393301"/>
            <a:ext cx="8115420" cy="990599"/>
          </a:xfrm>
        </p:spPr>
        <p:txBody>
          <a:bodyPr>
            <a:normAutofit fontScale="90000"/>
          </a:bodyPr>
          <a:lstStyle/>
          <a:p>
            <a:pPr algn="l"/>
            <a:r>
              <a:rPr lang="en-US" sz="3200" b="1" dirty="0">
                <a:latin typeface="Helvetica LT Std" pitchFamily="34" charset="0"/>
              </a:rPr>
              <a:t>Carrying Capacity </a:t>
            </a:r>
            <a:br>
              <a:rPr lang="en-US" sz="3200" b="1" dirty="0">
                <a:latin typeface="Helvetica LT Std" pitchFamily="34" charset="0"/>
              </a:rPr>
            </a:br>
            <a:br>
              <a:rPr lang="en-US" sz="3200" b="1" dirty="0">
                <a:latin typeface="Helvetica LT Std" pitchFamily="34" charset="0"/>
              </a:rPr>
            </a:br>
            <a:br>
              <a:rPr lang="en-US" sz="3200" b="1" dirty="0">
                <a:latin typeface="Helvetica LT Std" pitchFamily="34" charset="0"/>
              </a:rPr>
            </a:br>
            <a:r>
              <a:rPr lang="en-US" sz="3200" b="1" dirty="0">
                <a:latin typeface="Helvetica LT Std" pitchFamily="34" charset="0"/>
              </a:rPr>
              <a:t>                                                    vs</a:t>
            </a:r>
            <a:br>
              <a:rPr lang="en-US" sz="3200" b="1" dirty="0">
                <a:latin typeface="Helvetica LT Std" pitchFamily="34" charset="0"/>
              </a:rPr>
            </a:br>
            <a:br>
              <a:rPr lang="en-US" sz="3200" b="1" dirty="0">
                <a:latin typeface="Helvetica LT Std" pitchFamily="34" charset="0"/>
              </a:rPr>
            </a:br>
            <a:br>
              <a:rPr lang="en-US" sz="3200" b="1" dirty="0">
                <a:latin typeface="Helvetica LT Std" pitchFamily="34" charset="0"/>
              </a:rPr>
            </a:br>
            <a:r>
              <a:rPr lang="en-US" sz="3200" b="1" dirty="0">
                <a:latin typeface="Helvetica LT Std" pitchFamily="34" charset="0"/>
              </a:rPr>
              <a:t/>
            </a:r>
            <a:br>
              <a:rPr lang="en-US" sz="3200" b="1" dirty="0">
                <a:latin typeface="Helvetica LT Std" pitchFamily="34" charset="0"/>
              </a:rPr>
            </a:br>
            <a:r>
              <a:rPr lang="en-US" sz="3200" b="1" dirty="0">
                <a:latin typeface="Helvetica LT Std" pitchFamily="34" charset="0"/>
              </a:rPr>
              <a:t>                                           Stocking Rate</a:t>
            </a:r>
          </a:p>
        </p:txBody>
      </p:sp>
      <p:sp>
        <p:nvSpPr>
          <p:cNvPr id="12" name="Subtitle 11">
            <a:extLst>
              <a:ext uri="{FF2B5EF4-FFF2-40B4-BE49-F238E27FC236}">
                <a16:creationId xmlns:a16="http://schemas.microsoft.com/office/drawing/2014/main" id="{E4589394-AA28-56B9-7718-8D53C299C65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8142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07" y="5589030"/>
            <a:ext cx="8229600" cy="762000"/>
          </a:xfrm>
        </p:spPr>
        <p:txBody>
          <a:bodyPr>
            <a:normAutofit/>
          </a:bodyPr>
          <a:lstStyle/>
          <a:p>
            <a:pPr algn="ctr"/>
            <a:r>
              <a:rPr lang="en-US" sz="4000" dirty="0"/>
              <a:t>Field Clipping</a:t>
            </a:r>
          </a:p>
        </p:txBody>
      </p:sp>
      <p:pic>
        <p:nvPicPr>
          <p:cNvPr id="5" name="Picture 2" descr="2k grass"/>
          <p:cNvPicPr>
            <a:picLocks noChangeAspect="1" noChangeArrowheads="1"/>
          </p:cNvPicPr>
          <p:nvPr/>
        </p:nvPicPr>
        <p:blipFill>
          <a:blip r:embed="rId2" cstate="print"/>
          <a:srcRect/>
          <a:stretch>
            <a:fillRect/>
          </a:stretch>
        </p:blipFill>
        <p:spPr bwMode="auto">
          <a:xfrm>
            <a:off x="3581400" y="3180983"/>
            <a:ext cx="2133600" cy="1988949"/>
          </a:xfrm>
          <a:prstGeom prst="rect">
            <a:avLst/>
          </a:prstGeom>
          <a:noFill/>
          <a:ln w="25400">
            <a:solidFill>
              <a:schemeClr val="tx1"/>
            </a:solidFill>
            <a:miter lim="800000"/>
            <a:headEnd/>
            <a:tailEnd/>
          </a:ln>
        </p:spPr>
      </p:pic>
      <p:pic>
        <p:nvPicPr>
          <p:cNvPr id="6" name="Picture 3" descr="3k grass"/>
          <p:cNvPicPr>
            <a:picLocks noChangeAspect="1" noChangeArrowheads="1"/>
          </p:cNvPicPr>
          <p:nvPr/>
        </p:nvPicPr>
        <p:blipFill>
          <a:blip r:embed="rId3" cstate="print"/>
          <a:srcRect/>
          <a:stretch>
            <a:fillRect/>
          </a:stretch>
        </p:blipFill>
        <p:spPr>
          <a:xfrm>
            <a:off x="0" y="3142028"/>
            <a:ext cx="2286000" cy="2027903"/>
          </a:xfrm>
          <a:prstGeom prst="rect">
            <a:avLst/>
          </a:prstGeom>
          <a:noFill/>
          <a:ln w="25400">
            <a:solidFill>
              <a:schemeClr val="tx1"/>
            </a:solidFill>
          </a:ln>
        </p:spPr>
      </p:pic>
      <p:pic>
        <p:nvPicPr>
          <p:cNvPr id="7" name="Picture 4" descr="1K grass"/>
          <p:cNvPicPr>
            <a:picLocks noChangeAspect="1" noChangeArrowheads="1"/>
          </p:cNvPicPr>
          <p:nvPr/>
        </p:nvPicPr>
        <p:blipFill>
          <a:blip r:embed="rId4" cstate="print"/>
          <a:srcRect/>
          <a:stretch>
            <a:fillRect/>
          </a:stretch>
        </p:blipFill>
        <p:spPr bwMode="auto">
          <a:xfrm>
            <a:off x="6995498" y="3188732"/>
            <a:ext cx="2148501" cy="1981200"/>
          </a:xfrm>
          <a:prstGeom prst="rect">
            <a:avLst/>
          </a:prstGeom>
          <a:noFill/>
          <a:ln w="25400">
            <a:solidFill>
              <a:schemeClr val="tx1"/>
            </a:solidFill>
            <a:miter lim="800000"/>
            <a:headEnd/>
            <a:tailEnd/>
          </a:ln>
        </p:spPr>
      </p:pic>
      <p:sp>
        <p:nvSpPr>
          <p:cNvPr id="8" name="TextBox 7"/>
          <p:cNvSpPr txBox="1"/>
          <p:nvPr/>
        </p:nvSpPr>
        <p:spPr>
          <a:xfrm>
            <a:off x="457200" y="3200400"/>
            <a:ext cx="1178528" cy="369332"/>
          </a:xfrm>
          <a:prstGeom prst="rect">
            <a:avLst/>
          </a:prstGeom>
          <a:noFill/>
        </p:spPr>
        <p:txBody>
          <a:bodyPr wrap="none" rtlCol="0">
            <a:spAutoFit/>
          </a:bodyPr>
          <a:lstStyle/>
          <a:p>
            <a:r>
              <a:rPr lang="en-US" b="1" dirty="0">
                <a:solidFill>
                  <a:srgbClr val="FFFF00"/>
                </a:solidFill>
              </a:rPr>
              <a:t>3,000 lbs</a:t>
            </a:r>
          </a:p>
        </p:txBody>
      </p:sp>
      <p:sp>
        <p:nvSpPr>
          <p:cNvPr id="9" name="TextBox 8"/>
          <p:cNvSpPr txBox="1"/>
          <p:nvPr/>
        </p:nvSpPr>
        <p:spPr>
          <a:xfrm>
            <a:off x="4067192" y="3200400"/>
            <a:ext cx="1178528" cy="369332"/>
          </a:xfrm>
          <a:prstGeom prst="rect">
            <a:avLst/>
          </a:prstGeom>
          <a:noFill/>
        </p:spPr>
        <p:txBody>
          <a:bodyPr wrap="none" rtlCol="0">
            <a:spAutoFit/>
          </a:bodyPr>
          <a:lstStyle/>
          <a:p>
            <a:r>
              <a:rPr lang="en-US" b="1" dirty="0">
                <a:solidFill>
                  <a:srgbClr val="FFFF00"/>
                </a:solidFill>
              </a:rPr>
              <a:t>2,000 lbs</a:t>
            </a:r>
          </a:p>
        </p:txBody>
      </p:sp>
      <p:sp>
        <p:nvSpPr>
          <p:cNvPr id="10" name="TextBox 9"/>
          <p:cNvSpPr txBox="1"/>
          <p:nvPr/>
        </p:nvSpPr>
        <p:spPr>
          <a:xfrm>
            <a:off x="7496192" y="3200400"/>
            <a:ext cx="1178528" cy="369332"/>
          </a:xfrm>
          <a:prstGeom prst="rect">
            <a:avLst/>
          </a:prstGeom>
          <a:noFill/>
        </p:spPr>
        <p:txBody>
          <a:bodyPr wrap="none" rtlCol="0">
            <a:spAutoFit/>
          </a:bodyPr>
          <a:lstStyle/>
          <a:p>
            <a:r>
              <a:rPr lang="en-US" b="1" dirty="0">
                <a:solidFill>
                  <a:srgbClr val="FFFF00"/>
                </a:solidFill>
              </a:rPr>
              <a:t>1,000 lbs</a:t>
            </a:r>
          </a:p>
        </p:txBody>
      </p:sp>
      <p:pic>
        <p:nvPicPr>
          <p:cNvPr id="4098" name="Picture 2" descr="H:\MY Presentations\Cleburne Landowner Workshop\thumbnailCAJLS1KC.jpg"/>
          <p:cNvPicPr>
            <a:picLocks noChangeAspect="1" noChangeArrowheads="1"/>
          </p:cNvPicPr>
          <p:nvPr/>
        </p:nvPicPr>
        <p:blipFill>
          <a:blip r:embed="rId5" cstate="print">
            <a:clrChange>
              <a:clrFrom>
                <a:srgbClr val="FDFDFD"/>
              </a:clrFrom>
              <a:clrTo>
                <a:srgbClr val="FDFDFD">
                  <a:alpha val="0"/>
                </a:srgbClr>
              </a:clrTo>
            </a:clrChange>
          </a:blip>
          <a:srcRect/>
          <a:stretch>
            <a:fillRect/>
          </a:stretch>
        </p:blipFill>
        <p:spPr bwMode="auto">
          <a:xfrm>
            <a:off x="6705600" y="1512332"/>
            <a:ext cx="1277874" cy="1485900"/>
          </a:xfrm>
          <a:prstGeom prst="rect">
            <a:avLst/>
          </a:prstGeom>
          <a:noFill/>
        </p:spPr>
      </p:pic>
      <p:sp>
        <p:nvSpPr>
          <p:cNvPr id="3" name="Title 1">
            <a:extLst>
              <a:ext uri="{FF2B5EF4-FFF2-40B4-BE49-F238E27FC236}">
                <a16:creationId xmlns:a16="http://schemas.microsoft.com/office/drawing/2014/main" id="{CCC6AF8C-B6CB-E71C-2D03-AD1C3FC616CC}"/>
              </a:ext>
            </a:extLst>
          </p:cNvPr>
          <p:cNvSpPr txBox="1">
            <a:spLocks/>
          </p:cNvSpPr>
          <p:nvPr/>
        </p:nvSpPr>
        <p:spPr>
          <a:xfrm>
            <a:off x="789352" y="635000"/>
            <a:ext cx="8229600" cy="80693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1" kern="1200">
                <a:solidFill>
                  <a:srgbClr val="89C32D"/>
                </a:solidFill>
                <a:latin typeface="+mj-lt"/>
                <a:ea typeface="+mj-ea"/>
                <a:cs typeface="+mj-cs"/>
              </a:defRPr>
            </a:lvl1pPr>
          </a:lstStyle>
          <a:p>
            <a:r>
              <a:rPr lang="en-US"/>
              <a:t>Tools to Determine Carrying Capacity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979 0.32546 L -0.06979 0.32592 C -0.18039 0.30115 -0.18073 0.303 -0.2915 0.27037 C -0.32414 0.26064 -0.35643 0.24953 -0.38907 0.23958 C -0.40105 0.23541 -0.41285 0.22939 -0.42535 0.22731 L -0.51945 0.21064 C -0.53438 0.20787 -0.54931 0.2037 -0.56424 0.20138 C -0.63004 0.1905 -0.60139 0.19861 -0.64688 0.18912 C -0.65643 0.18726 -0.65417 0.18726 -0.66355 0.1824 C -0.66789 0.17939 -0.67605 0.17662 -0.67969 0.175 C -0.67726 0.17337 -0.67466 0.1706 -0.67171 0.17013 C -0.60921 0.1625 -0.58421 0.1662 -0.51945 0.16782 C -0.50799 0.16527 -0.49636 0.1625 -0.4849 0.16087 C -0.37969 0.14305 -0.44844 0.15671 -0.40903 0.14861 L -0.40903 0.14189 " pathEditMode="relative" rAng="0" ptsTypes="AAAAAAAAAAAAAAA">
                                      <p:cBhvr>
                                        <p:cTn id="6" dur="2000" fill="hold"/>
                                        <p:tgtEl>
                                          <p:spTgt spid="4098"/>
                                        </p:tgtEl>
                                        <p:attrNameLst>
                                          <p:attrName>ppt_x</p:attrName>
                                          <p:attrName>ppt_y</p:attrName>
                                        </p:attrNameLst>
                                      </p:cBhvr>
                                      <p:rCtr x="-30503" y="-9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35512C-08A5-4357-BD33-EFD0AA8EF830}"/>
              </a:ext>
            </a:extLst>
          </p:cNvPr>
          <p:cNvPicPr>
            <a:picLocks noChangeAspect="1"/>
          </p:cNvPicPr>
          <p:nvPr/>
        </p:nvPicPr>
        <p:blipFill>
          <a:blip r:embed="rId3"/>
          <a:stretch>
            <a:fillRect/>
          </a:stretch>
        </p:blipFill>
        <p:spPr>
          <a:xfrm>
            <a:off x="1195268" y="1332153"/>
            <a:ext cx="6774273" cy="5534236"/>
          </a:xfrm>
          <a:prstGeom prst="rect">
            <a:avLst/>
          </a:prstGeom>
        </p:spPr>
      </p:pic>
      <p:pic>
        <p:nvPicPr>
          <p:cNvPr id="10" name="Picture 9">
            <a:extLst>
              <a:ext uri="{FF2B5EF4-FFF2-40B4-BE49-F238E27FC236}">
                <a16:creationId xmlns:a16="http://schemas.microsoft.com/office/drawing/2014/main" id="{776DE365-8A4D-4731-AFE0-72C175641D6A}"/>
              </a:ext>
            </a:extLst>
          </p:cNvPr>
          <p:cNvPicPr>
            <a:picLocks noChangeAspect="1"/>
          </p:cNvPicPr>
          <p:nvPr/>
        </p:nvPicPr>
        <p:blipFill>
          <a:blip r:embed="rId4"/>
          <a:stretch>
            <a:fillRect/>
          </a:stretch>
        </p:blipFill>
        <p:spPr>
          <a:xfrm>
            <a:off x="1303653" y="2119910"/>
            <a:ext cx="5918759" cy="3554707"/>
          </a:xfrm>
          <a:prstGeom prst="rect">
            <a:avLst/>
          </a:prstGeom>
        </p:spPr>
      </p:pic>
      <p:sp>
        <p:nvSpPr>
          <p:cNvPr id="2" name="Title 1">
            <a:extLst>
              <a:ext uri="{FF2B5EF4-FFF2-40B4-BE49-F238E27FC236}">
                <a16:creationId xmlns:a16="http://schemas.microsoft.com/office/drawing/2014/main" id="{24D973CB-058E-4C74-BA8D-EB7FD29E48F7}"/>
              </a:ext>
            </a:extLst>
          </p:cNvPr>
          <p:cNvSpPr>
            <a:spLocks noGrp="1"/>
          </p:cNvSpPr>
          <p:nvPr>
            <p:ph type="title"/>
          </p:nvPr>
        </p:nvSpPr>
        <p:spPr>
          <a:xfrm>
            <a:off x="261813" y="541448"/>
            <a:ext cx="8568151" cy="943708"/>
          </a:xfrm>
        </p:spPr>
        <p:txBody>
          <a:bodyPr>
            <a:normAutofit/>
          </a:bodyPr>
          <a:lstStyle/>
          <a:p>
            <a:r>
              <a:rPr lang="en-US" dirty="0"/>
              <a:t>Forage Production- </a:t>
            </a:r>
            <a:r>
              <a:rPr lang="en-US" sz="2200" dirty="0"/>
              <a:t>Ecological Site Descriptions!</a:t>
            </a:r>
          </a:p>
        </p:txBody>
      </p:sp>
      <p:pic>
        <p:nvPicPr>
          <p:cNvPr id="6" name="Picture 5">
            <a:extLst>
              <a:ext uri="{FF2B5EF4-FFF2-40B4-BE49-F238E27FC236}">
                <a16:creationId xmlns:a16="http://schemas.microsoft.com/office/drawing/2014/main" id="{5B0B5CC7-94AA-48A1-B368-5664E0CC71F2}"/>
              </a:ext>
            </a:extLst>
          </p:cNvPr>
          <p:cNvPicPr>
            <a:picLocks noChangeAspect="1"/>
          </p:cNvPicPr>
          <p:nvPr/>
        </p:nvPicPr>
        <p:blipFill>
          <a:blip r:embed="rId5"/>
          <a:stretch>
            <a:fillRect/>
          </a:stretch>
        </p:blipFill>
        <p:spPr>
          <a:xfrm>
            <a:off x="97998" y="446726"/>
            <a:ext cx="4683993" cy="4276979"/>
          </a:xfrm>
          <a:prstGeom prst="rect">
            <a:avLst/>
          </a:prstGeom>
          <a:ln w="88900" cap="sq" cmpd="thickThin">
            <a:solidFill>
              <a:srgbClr val="000000"/>
            </a:solidFill>
            <a:prstDash val="solid"/>
            <a:miter lim="800000"/>
          </a:ln>
          <a:effectLst>
            <a:innerShdw blurRad="76200">
              <a:srgbClr val="000000"/>
            </a:innerShdw>
          </a:effectLst>
        </p:spPr>
      </p:pic>
      <p:sp>
        <p:nvSpPr>
          <p:cNvPr id="33" name="Rectangle 32">
            <a:extLst>
              <a:ext uri="{FF2B5EF4-FFF2-40B4-BE49-F238E27FC236}">
                <a16:creationId xmlns:a16="http://schemas.microsoft.com/office/drawing/2014/main" id="{8A4BD49A-8E44-4424-818D-DAF79869A9E5}"/>
              </a:ext>
            </a:extLst>
          </p:cNvPr>
          <p:cNvSpPr/>
          <p:nvPr/>
        </p:nvSpPr>
        <p:spPr>
          <a:xfrm>
            <a:off x="7969541" y="5654180"/>
            <a:ext cx="1174459" cy="121220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002BB159-B293-4119-B948-A86E7E25106C}"/>
              </a:ext>
            </a:extLst>
          </p:cNvPr>
          <p:cNvSpPr txBox="1"/>
          <p:nvPr/>
        </p:nvSpPr>
        <p:spPr>
          <a:xfrm>
            <a:off x="4958018" y="2107551"/>
            <a:ext cx="3223959" cy="369332"/>
          </a:xfrm>
          <a:prstGeom prst="rect">
            <a:avLst/>
          </a:prstGeom>
          <a:solidFill>
            <a:srgbClr val="92D050"/>
          </a:solidFill>
        </p:spPr>
        <p:txBody>
          <a:bodyPr wrap="none" rtlCol="0">
            <a:spAutoFit/>
          </a:bodyPr>
          <a:lstStyle/>
          <a:p>
            <a:r>
              <a:rPr lang="en-US" dirty="0">
                <a:solidFill>
                  <a:srgbClr val="053773"/>
                </a:solidFill>
              </a:rPr>
              <a:t>https://edit.jornada.nmsu.edu/</a:t>
            </a:r>
          </a:p>
        </p:txBody>
      </p:sp>
      <p:sp>
        <p:nvSpPr>
          <p:cNvPr id="25" name="TextBox 24">
            <a:extLst>
              <a:ext uri="{FF2B5EF4-FFF2-40B4-BE49-F238E27FC236}">
                <a16:creationId xmlns:a16="http://schemas.microsoft.com/office/drawing/2014/main" id="{9B72DF6B-D5D7-4F0A-AFFB-8F5A4D384F2A}"/>
              </a:ext>
            </a:extLst>
          </p:cNvPr>
          <p:cNvSpPr txBox="1"/>
          <p:nvPr/>
        </p:nvSpPr>
        <p:spPr>
          <a:xfrm>
            <a:off x="-4607" y="0"/>
            <a:ext cx="1731807" cy="369332"/>
          </a:xfrm>
          <a:prstGeom prst="rect">
            <a:avLst/>
          </a:prstGeom>
          <a:solidFill>
            <a:srgbClr val="92D050"/>
          </a:solidFill>
        </p:spPr>
        <p:txBody>
          <a:bodyPr wrap="square" rtlCol="0">
            <a:spAutoFit/>
          </a:bodyPr>
          <a:lstStyle/>
          <a:p>
            <a:r>
              <a:rPr lang="en-US" dirty="0">
                <a:solidFill>
                  <a:srgbClr val="053773"/>
                </a:solidFill>
              </a:rPr>
              <a:t>Site Dynamics</a:t>
            </a:r>
          </a:p>
        </p:txBody>
      </p:sp>
      <p:sp>
        <p:nvSpPr>
          <p:cNvPr id="27" name="TextBox 26">
            <a:extLst>
              <a:ext uri="{FF2B5EF4-FFF2-40B4-BE49-F238E27FC236}">
                <a16:creationId xmlns:a16="http://schemas.microsoft.com/office/drawing/2014/main" id="{65F5CCEA-4EEE-4605-BEA8-F173451DB36D}"/>
              </a:ext>
            </a:extLst>
          </p:cNvPr>
          <p:cNvSpPr txBox="1"/>
          <p:nvPr/>
        </p:nvSpPr>
        <p:spPr>
          <a:xfrm>
            <a:off x="1257300" y="787709"/>
            <a:ext cx="5540664" cy="369332"/>
          </a:xfrm>
          <a:prstGeom prst="rect">
            <a:avLst/>
          </a:prstGeom>
          <a:solidFill>
            <a:srgbClr val="92D050"/>
          </a:solidFill>
        </p:spPr>
        <p:txBody>
          <a:bodyPr wrap="square" rtlCol="0">
            <a:spAutoFit/>
          </a:bodyPr>
          <a:lstStyle/>
          <a:p>
            <a:r>
              <a:rPr lang="en-US" dirty="0">
                <a:solidFill>
                  <a:srgbClr val="053773"/>
                </a:solidFill>
              </a:rPr>
              <a:t>Community Types, Production, and Growth Curves</a:t>
            </a:r>
          </a:p>
        </p:txBody>
      </p:sp>
      <p:pic>
        <p:nvPicPr>
          <p:cNvPr id="8" name="Picture 7">
            <a:extLst>
              <a:ext uri="{FF2B5EF4-FFF2-40B4-BE49-F238E27FC236}">
                <a16:creationId xmlns:a16="http://schemas.microsoft.com/office/drawing/2014/main" id="{D858D7A1-ADCA-4F0D-B062-CA1436A72AF8}"/>
              </a:ext>
            </a:extLst>
          </p:cNvPr>
          <p:cNvPicPr>
            <a:picLocks noChangeAspect="1"/>
          </p:cNvPicPr>
          <p:nvPr/>
        </p:nvPicPr>
        <p:blipFill>
          <a:blip r:embed="rId6"/>
          <a:stretch>
            <a:fillRect/>
          </a:stretch>
        </p:blipFill>
        <p:spPr>
          <a:xfrm>
            <a:off x="1428053" y="1216933"/>
            <a:ext cx="2920429" cy="4959903"/>
          </a:xfrm>
          <a:prstGeom prst="rect">
            <a:avLst/>
          </a:prstGeom>
          <a:ln w="88900" cap="sq" cmpd="thickThin">
            <a:solidFill>
              <a:srgbClr val="000000"/>
            </a:solidFill>
            <a:prstDash val="solid"/>
            <a:miter lim="800000"/>
          </a:ln>
          <a:effectLst>
            <a:innerShdw blurRad="76200">
              <a:srgbClr val="000000"/>
            </a:innerShdw>
          </a:effectLst>
        </p:spPr>
      </p:pic>
      <p:pic>
        <p:nvPicPr>
          <p:cNvPr id="22" name="Picture 21">
            <a:extLst>
              <a:ext uri="{FF2B5EF4-FFF2-40B4-BE49-F238E27FC236}">
                <a16:creationId xmlns:a16="http://schemas.microsoft.com/office/drawing/2014/main" id="{5EDD1E6F-1C2B-47AF-9B1C-7B8FCE1B8B19}"/>
              </a:ext>
            </a:extLst>
          </p:cNvPr>
          <p:cNvPicPr>
            <a:picLocks noChangeAspect="1"/>
          </p:cNvPicPr>
          <p:nvPr/>
        </p:nvPicPr>
        <p:blipFill>
          <a:blip r:embed="rId7"/>
          <a:stretch>
            <a:fillRect/>
          </a:stretch>
        </p:blipFill>
        <p:spPr>
          <a:xfrm>
            <a:off x="3635689" y="2004690"/>
            <a:ext cx="5391438" cy="5051089"/>
          </a:xfrm>
          <a:prstGeom prst="rect">
            <a:avLst/>
          </a:prstGeom>
          <a:ln w="88900" cap="sq" cmpd="thickThin">
            <a:solidFill>
              <a:srgbClr val="000000"/>
            </a:solidFill>
            <a:prstDash val="solid"/>
            <a:miter lim="800000"/>
          </a:ln>
          <a:effectLst>
            <a:innerShdw blurRad="76200">
              <a:srgbClr val="000000"/>
            </a:innerShdw>
          </a:effectLst>
        </p:spPr>
      </p:pic>
      <p:sp>
        <p:nvSpPr>
          <p:cNvPr id="29" name="TextBox 28">
            <a:extLst>
              <a:ext uri="{FF2B5EF4-FFF2-40B4-BE49-F238E27FC236}">
                <a16:creationId xmlns:a16="http://schemas.microsoft.com/office/drawing/2014/main" id="{3FC382D7-DCEB-4401-A26F-DE6895642A38}"/>
              </a:ext>
            </a:extLst>
          </p:cNvPr>
          <p:cNvSpPr txBox="1"/>
          <p:nvPr/>
        </p:nvSpPr>
        <p:spPr>
          <a:xfrm>
            <a:off x="3512131" y="1575466"/>
            <a:ext cx="3636818" cy="369332"/>
          </a:xfrm>
          <a:prstGeom prst="rect">
            <a:avLst/>
          </a:prstGeom>
          <a:solidFill>
            <a:srgbClr val="92D050"/>
          </a:solidFill>
        </p:spPr>
        <p:txBody>
          <a:bodyPr wrap="square" rtlCol="0">
            <a:spAutoFit/>
          </a:bodyPr>
          <a:lstStyle/>
          <a:p>
            <a:r>
              <a:rPr lang="en-US" dirty="0">
                <a:solidFill>
                  <a:srgbClr val="053773"/>
                </a:solidFill>
              </a:rPr>
              <a:t>Plant Preferences by Animal Type</a:t>
            </a:r>
          </a:p>
        </p:txBody>
      </p:sp>
    </p:spTree>
    <p:extLst>
      <p:ext uri="{BB962C8B-B14F-4D97-AF65-F5344CB8AC3E}">
        <p14:creationId xmlns:p14="http://schemas.microsoft.com/office/powerpoint/2010/main" val="17270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B132-77BE-487C-9D08-681C3ADC4593}"/>
              </a:ext>
            </a:extLst>
          </p:cNvPr>
          <p:cNvSpPr>
            <a:spLocks noGrp="1"/>
          </p:cNvSpPr>
          <p:nvPr>
            <p:ph type="title"/>
          </p:nvPr>
        </p:nvSpPr>
        <p:spPr/>
        <p:txBody>
          <a:bodyPr>
            <a:normAutofit fontScale="90000"/>
          </a:bodyPr>
          <a:lstStyle/>
          <a:p>
            <a:r>
              <a:rPr lang="en-US" dirty="0"/>
              <a:t>Web Soil Survey Production Estimates!</a:t>
            </a:r>
          </a:p>
        </p:txBody>
      </p:sp>
      <p:pic>
        <p:nvPicPr>
          <p:cNvPr id="4" name="Picture 3">
            <a:extLst>
              <a:ext uri="{FF2B5EF4-FFF2-40B4-BE49-F238E27FC236}">
                <a16:creationId xmlns:a16="http://schemas.microsoft.com/office/drawing/2014/main" id="{871BF321-CE56-46EC-AAEE-8DA7584F6931}"/>
              </a:ext>
            </a:extLst>
          </p:cNvPr>
          <p:cNvPicPr>
            <a:picLocks noChangeAspect="1"/>
          </p:cNvPicPr>
          <p:nvPr/>
        </p:nvPicPr>
        <p:blipFill>
          <a:blip r:embed="rId2"/>
          <a:stretch>
            <a:fillRect/>
          </a:stretch>
        </p:blipFill>
        <p:spPr>
          <a:xfrm>
            <a:off x="121298" y="1740361"/>
            <a:ext cx="6424360" cy="498254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D35FB88-A091-44CA-A822-7BA7AAA892FD}"/>
              </a:ext>
            </a:extLst>
          </p:cNvPr>
          <p:cNvPicPr>
            <a:picLocks noChangeAspect="1"/>
          </p:cNvPicPr>
          <p:nvPr/>
        </p:nvPicPr>
        <p:blipFill>
          <a:blip r:embed="rId3"/>
          <a:stretch>
            <a:fillRect/>
          </a:stretch>
        </p:blipFill>
        <p:spPr>
          <a:xfrm>
            <a:off x="4970200" y="4096543"/>
            <a:ext cx="4127145" cy="262636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5596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B132-77BE-487C-9D08-681C3ADC4593}"/>
              </a:ext>
            </a:extLst>
          </p:cNvPr>
          <p:cNvSpPr>
            <a:spLocks noGrp="1"/>
          </p:cNvSpPr>
          <p:nvPr>
            <p:ph type="title"/>
          </p:nvPr>
        </p:nvSpPr>
        <p:spPr/>
        <p:txBody>
          <a:bodyPr>
            <a:normAutofit/>
          </a:bodyPr>
          <a:lstStyle/>
          <a:p>
            <a:r>
              <a:rPr lang="en-US" dirty="0"/>
              <a:t>Analysis of Substitution Feeding!</a:t>
            </a:r>
          </a:p>
        </p:txBody>
      </p:sp>
      <p:pic>
        <p:nvPicPr>
          <p:cNvPr id="5" name="Picture 2" descr="tractor round baler">
            <a:extLst>
              <a:ext uri="{FF2B5EF4-FFF2-40B4-BE49-F238E27FC236}">
                <a16:creationId xmlns:a16="http://schemas.microsoft.com/office/drawing/2014/main" id="{3BB1BC44-4ECA-49B3-A87C-CBE6635F03EE}"/>
              </a:ext>
            </a:extLst>
          </p:cNvPr>
          <p:cNvPicPr>
            <a:picLocks noChangeAspect="1" noChangeArrowheads="1"/>
          </p:cNvPicPr>
          <p:nvPr/>
        </p:nvPicPr>
        <p:blipFill>
          <a:blip r:embed="rId2" cstate="print"/>
          <a:srcRect t="11830" b="11830"/>
          <a:stretch>
            <a:fillRect/>
          </a:stretch>
        </p:blipFill>
        <p:spPr>
          <a:xfrm>
            <a:off x="5458408" y="1815721"/>
            <a:ext cx="3380792" cy="172058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7" name="Rectangle 3">
            <a:extLst>
              <a:ext uri="{FF2B5EF4-FFF2-40B4-BE49-F238E27FC236}">
                <a16:creationId xmlns:a16="http://schemas.microsoft.com/office/drawing/2014/main" id="{5D9B3990-413B-4847-9118-3C2CA452AA9D}"/>
              </a:ext>
            </a:extLst>
          </p:cNvPr>
          <p:cNvSpPr txBox="1">
            <a:spLocks noChangeArrowheads="1"/>
          </p:cNvSpPr>
          <p:nvPr/>
        </p:nvSpPr>
        <p:spPr>
          <a:xfrm>
            <a:off x="304800" y="1876953"/>
            <a:ext cx="4800600" cy="4144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90000"/>
              </a:lnSpc>
              <a:buFont typeface="Arial" panose="020B0604020202020204" pitchFamily="34" charset="0"/>
              <a:buChar char="•"/>
            </a:pPr>
            <a:r>
              <a:rPr lang="en-US" altLang="en-US" dirty="0">
                <a:latin typeface="Calibri" panose="020F0502020204030204" pitchFamily="34" charset="0"/>
              </a:rPr>
              <a:t>1 Animal Unit (1,000 </a:t>
            </a:r>
            <a:r>
              <a:rPr lang="en-US" altLang="en-US" dirty="0" err="1">
                <a:latin typeface="Calibri" panose="020F0502020204030204" pitchFamily="34" charset="0"/>
              </a:rPr>
              <a:t>lbs</a:t>
            </a:r>
            <a:r>
              <a:rPr lang="en-US" altLang="en-US" dirty="0">
                <a:latin typeface="Calibri" panose="020F0502020204030204" pitchFamily="34" charset="0"/>
              </a:rPr>
              <a:t> cow and calf) consumed 790 </a:t>
            </a:r>
            <a:r>
              <a:rPr lang="en-US" altLang="en-US" dirty="0" err="1">
                <a:latin typeface="Calibri" panose="020F0502020204030204" pitchFamily="34" charset="0"/>
              </a:rPr>
              <a:t>lbs</a:t>
            </a:r>
            <a:r>
              <a:rPr lang="en-US" altLang="en-US" dirty="0">
                <a:latin typeface="Calibri" panose="020F0502020204030204" pitchFamily="34" charset="0"/>
              </a:rPr>
              <a:t> of forage per month.</a:t>
            </a:r>
          </a:p>
          <a:p>
            <a:pPr>
              <a:lnSpc>
                <a:spcPct val="90000"/>
              </a:lnSpc>
            </a:pPr>
            <a:endParaRPr lang="en-US" altLang="en-US" dirty="0">
              <a:latin typeface="Calibri" panose="020F0502020204030204" pitchFamily="34" charset="0"/>
            </a:endParaRPr>
          </a:p>
          <a:p>
            <a:pPr marL="342900" indent="-342900">
              <a:lnSpc>
                <a:spcPct val="90000"/>
              </a:lnSpc>
              <a:buFont typeface="Arial" panose="020B0604020202020204" pitchFamily="34" charset="0"/>
              <a:buChar char="•"/>
            </a:pPr>
            <a:r>
              <a:rPr lang="en-US" altLang="en-US" dirty="0">
                <a:latin typeface="Calibri" panose="020F0502020204030204" pitchFamily="34" charset="0"/>
              </a:rPr>
              <a:t>This roughly equals 1 roll of hay once wastage is accounted for. </a:t>
            </a:r>
          </a:p>
        </p:txBody>
      </p:sp>
      <p:pic>
        <p:nvPicPr>
          <p:cNvPr id="8" name="Picture 7">
            <a:extLst>
              <a:ext uri="{FF2B5EF4-FFF2-40B4-BE49-F238E27FC236}">
                <a16:creationId xmlns:a16="http://schemas.microsoft.com/office/drawing/2014/main" id="{AA1828DD-9C1B-4555-B37B-C4696E641A6C}"/>
              </a:ext>
            </a:extLst>
          </p:cNvPr>
          <p:cNvPicPr>
            <a:picLocks noChangeAspect="1"/>
          </p:cNvPicPr>
          <p:nvPr/>
        </p:nvPicPr>
        <p:blipFill>
          <a:blip r:embed="rId3"/>
          <a:stretch>
            <a:fillRect/>
          </a:stretch>
        </p:blipFill>
        <p:spPr>
          <a:xfrm>
            <a:off x="304800" y="3830821"/>
            <a:ext cx="3621805" cy="235486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4985DC34-5469-4BD3-8D00-A886BF18A42E}"/>
              </a:ext>
            </a:extLst>
          </p:cNvPr>
          <p:cNvSpPr/>
          <p:nvPr/>
        </p:nvSpPr>
        <p:spPr>
          <a:xfrm>
            <a:off x="3042299" y="5620186"/>
            <a:ext cx="737118" cy="496636"/>
          </a:xfrm>
          <a:prstGeom prst="rect">
            <a:avLst/>
          </a:prstGeom>
          <a:solidFill>
            <a:schemeClr val="accent2">
              <a:lumMod val="40000"/>
              <a:lumOff val="60000"/>
              <a:alpha val="5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804A6F-5066-40A2-897A-5D63C2608C49}"/>
              </a:ext>
            </a:extLst>
          </p:cNvPr>
          <p:cNvSpPr/>
          <p:nvPr/>
        </p:nvSpPr>
        <p:spPr>
          <a:xfrm>
            <a:off x="421910" y="4391656"/>
            <a:ext cx="737118" cy="496636"/>
          </a:xfrm>
          <a:prstGeom prst="rect">
            <a:avLst/>
          </a:prstGeom>
          <a:solidFill>
            <a:schemeClr val="accent2">
              <a:lumMod val="40000"/>
              <a:lumOff val="60000"/>
              <a:alpha val="5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F99F01-E7CE-4644-8DF6-936255D20780}"/>
              </a:ext>
            </a:extLst>
          </p:cNvPr>
          <p:cNvSpPr/>
          <p:nvPr/>
        </p:nvSpPr>
        <p:spPr>
          <a:xfrm>
            <a:off x="1278812" y="4391656"/>
            <a:ext cx="737118" cy="496636"/>
          </a:xfrm>
          <a:prstGeom prst="rect">
            <a:avLst/>
          </a:prstGeom>
          <a:solidFill>
            <a:schemeClr val="accent2">
              <a:lumMod val="40000"/>
              <a:lumOff val="60000"/>
              <a:alpha val="5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FE9569F4-C562-4ADE-9927-854F676A8BCD}"/>
              </a:ext>
            </a:extLst>
          </p:cNvPr>
          <p:cNvSpPr txBox="1">
            <a:spLocks noChangeArrowheads="1"/>
          </p:cNvSpPr>
          <p:nvPr/>
        </p:nvSpPr>
        <p:spPr>
          <a:xfrm>
            <a:off x="4043715" y="4293551"/>
            <a:ext cx="4800600" cy="4144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90000"/>
              </a:lnSpc>
              <a:buFont typeface="Arial" panose="020B0604020202020204" pitchFamily="34" charset="0"/>
              <a:buChar char="•"/>
            </a:pPr>
            <a:r>
              <a:rPr lang="en-US" altLang="en-US" dirty="0">
                <a:latin typeface="Calibri" panose="020F0502020204030204" pitchFamily="34" charset="0"/>
              </a:rPr>
              <a:t>3 months of substitution hay feeding is ¼ of the year.</a:t>
            </a:r>
          </a:p>
          <a:p>
            <a:pPr marL="342900" indent="-342900">
              <a:lnSpc>
                <a:spcPct val="90000"/>
              </a:lnSpc>
              <a:buFont typeface="Arial" panose="020B0604020202020204" pitchFamily="34" charset="0"/>
              <a:buChar char="•"/>
            </a:pPr>
            <a:r>
              <a:rPr lang="en-US" altLang="en-US" dirty="0">
                <a:latin typeface="Calibri" panose="020F0502020204030204" pitchFamily="34" charset="0"/>
              </a:rPr>
              <a:t>¼ reduction of head on the operation will likely get you closer to being properly stocked.</a:t>
            </a:r>
          </a:p>
        </p:txBody>
      </p:sp>
      <p:sp>
        <p:nvSpPr>
          <p:cNvPr id="13" name="TextBox 12">
            <a:extLst>
              <a:ext uri="{FF2B5EF4-FFF2-40B4-BE49-F238E27FC236}">
                <a16:creationId xmlns:a16="http://schemas.microsoft.com/office/drawing/2014/main" id="{BD2AF925-5775-4A5B-9285-B577A26B2DA0}"/>
              </a:ext>
            </a:extLst>
          </p:cNvPr>
          <p:cNvSpPr txBox="1"/>
          <p:nvPr/>
        </p:nvSpPr>
        <p:spPr>
          <a:xfrm>
            <a:off x="5718496" y="3793249"/>
            <a:ext cx="1451038" cy="461665"/>
          </a:xfrm>
          <a:prstGeom prst="rect">
            <a:avLst/>
          </a:prstGeom>
          <a:noFill/>
        </p:spPr>
        <p:txBody>
          <a:bodyPr wrap="none" rtlCol="0">
            <a:spAutoFit/>
          </a:bodyPr>
          <a:lstStyle/>
          <a:p>
            <a:r>
              <a:rPr lang="en-US" sz="2400" b="1" dirty="0">
                <a:solidFill>
                  <a:srgbClr val="89C32D"/>
                </a:solidFill>
              </a:rPr>
              <a:t>Example</a:t>
            </a:r>
          </a:p>
        </p:txBody>
      </p:sp>
    </p:spTree>
    <p:extLst>
      <p:ext uri="{BB962C8B-B14F-4D97-AF65-F5344CB8AC3E}">
        <p14:creationId xmlns:p14="http://schemas.microsoft.com/office/powerpoint/2010/main" val="40175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BE0B73-68C8-8EB8-263A-8C186AA6590A}"/>
              </a:ext>
            </a:extLst>
          </p:cNvPr>
          <p:cNvPicPr>
            <a:picLocks noChangeAspect="1"/>
          </p:cNvPicPr>
          <p:nvPr/>
        </p:nvPicPr>
        <p:blipFill>
          <a:blip r:embed="rId2"/>
          <a:stretch>
            <a:fillRect/>
          </a:stretch>
        </p:blipFill>
        <p:spPr>
          <a:xfrm>
            <a:off x="1023642" y="1735882"/>
            <a:ext cx="6804024" cy="4663578"/>
          </a:xfrm>
          <a:prstGeom prst="rect">
            <a:avLst/>
          </a:prstGeom>
        </p:spPr>
      </p:pic>
      <p:sp>
        <p:nvSpPr>
          <p:cNvPr id="6" name="TextBox 5">
            <a:extLst>
              <a:ext uri="{FF2B5EF4-FFF2-40B4-BE49-F238E27FC236}">
                <a16:creationId xmlns:a16="http://schemas.microsoft.com/office/drawing/2014/main" id="{BBCA16F0-5821-136A-1CF0-68C986897BA3}"/>
              </a:ext>
            </a:extLst>
          </p:cNvPr>
          <p:cNvSpPr txBox="1"/>
          <p:nvPr/>
        </p:nvSpPr>
        <p:spPr>
          <a:xfrm>
            <a:off x="2959239" y="6399460"/>
            <a:ext cx="4572000" cy="369332"/>
          </a:xfrm>
          <a:prstGeom prst="rect">
            <a:avLst/>
          </a:prstGeom>
          <a:noFill/>
        </p:spPr>
        <p:txBody>
          <a:bodyPr wrap="square">
            <a:spAutoFit/>
          </a:bodyPr>
          <a:lstStyle/>
          <a:p>
            <a:r>
              <a:rPr lang="en-US" dirty="0">
                <a:hlinkClick r:id="rId3"/>
              </a:rPr>
              <a:t>https://rangelands.app/</a:t>
            </a:r>
            <a:r>
              <a:rPr lang="en-US" dirty="0"/>
              <a:t/>
            </a:r>
          </a:p>
        </p:txBody>
      </p:sp>
      <p:pic>
        <p:nvPicPr>
          <p:cNvPr id="8" name="Picture 7">
            <a:extLst>
              <a:ext uri="{FF2B5EF4-FFF2-40B4-BE49-F238E27FC236}">
                <a16:creationId xmlns:a16="http://schemas.microsoft.com/office/drawing/2014/main" id="{9F4C2AFC-4BCB-9DFF-85CD-A5BBFC261116}"/>
              </a:ext>
            </a:extLst>
          </p:cNvPr>
          <p:cNvPicPr>
            <a:picLocks noChangeAspect="1"/>
          </p:cNvPicPr>
          <p:nvPr/>
        </p:nvPicPr>
        <p:blipFill>
          <a:blip r:embed="rId4"/>
          <a:stretch>
            <a:fillRect/>
          </a:stretch>
        </p:blipFill>
        <p:spPr>
          <a:xfrm>
            <a:off x="531693" y="681445"/>
            <a:ext cx="5323081" cy="835856"/>
          </a:xfrm>
          <a:prstGeom prst="rect">
            <a:avLst/>
          </a:prstGeom>
        </p:spPr>
      </p:pic>
    </p:spTree>
    <p:extLst>
      <p:ext uri="{BB962C8B-B14F-4D97-AF65-F5344CB8AC3E}">
        <p14:creationId xmlns:p14="http://schemas.microsoft.com/office/powerpoint/2010/main" val="38014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261814" y="1007347"/>
            <a:ext cx="7731369" cy="4525963"/>
          </a:xfrm>
        </p:spPr>
        <p:txBody>
          <a:bodyPr>
            <a:normAutofit/>
          </a:bodyPr>
          <a:lstStyle/>
          <a:p>
            <a:pPr marL="0" indent="0" algn="ctr">
              <a:buNone/>
            </a:pPr>
            <a:r>
              <a:rPr lang="en-US" sz="2800" u="sng" dirty="0"/>
              <a:t>2 Key Grazing Management Decisions</a:t>
            </a:r>
          </a:p>
          <a:p>
            <a:pPr marL="0" indent="0" algn="ctr">
              <a:buNone/>
            </a:pPr>
            <a:endParaRPr lang="en-US" sz="2800" u="sng" dirty="0"/>
          </a:p>
          <a:p>
            <a:pPr marL="514350" indent="-514350">
              <a:buFont typeface="+mj-lt"/>
              <a:buAutoNum type="arabicPeriod"/>
            </a:pPr>
            <a:r>
              <a:rPr lang="en-US" sz="2400" dirty="0"/>
              <a:t>Stocking Rate</a:t>
            </a:r>
          </a:p>
          <a:p>
            <a:pPr lvl="1"/>
            <a:r>
              <a:rPr lang="en-US" dirty="0"/>
              <a:t>Match </a:t>
            </a:r>
            <a:r>
              <a:rPr lang="en-US" u="sng" dirty="0"/>
              <a:t>forage demand</a:t>
            </a:r>
            <a:r>
              <a:rPr lang="en-US" dirty="0"/>
              <a:t> to </a:t>
            </a:r>
          </a:p>
          <a:p>
            <a:pPr marL="457200" lvl="1" indent="0">
              <a:buNone/>
            </a:pPr>
            <a:r>
              <a:rPr lang="en-US" u="sng" dirty="0"/>
              <a:t>forage supply</a:t>
            </a:r>
          </a:p>
          <a:p>
            <a:pPr marL="514350" indent="-514350">
              <a:buFont typeface="+mj-lt"/>
              <a:buAutoNum type="arabicPeriod"/>
            </a:pPr>
            <a:endParaRPr lang="en-US" dirty="0"/>
          </a:p>
          <a:p>
            <a:pPr marL="514350" indent="-514350">
              <a:buFont typeface="+mj-lt"/>
              <a:buAutoNum type="arabicPeriod"/>
            </a:pPr>
            <a:r>
              <a:rPr lang="en-US" sz="2400" dirty="0"/>
              <a:t>Grazing Strategy</a:t>
            </a:r>
          </a:p>
          <a:p>
            <a:pPr lvl="1"/>
            <a:r>
              <a:rPr lang="en-US" dirty="0"/>
              <a:t>Use grazing strategies that allow</a:t>
            </a:r>
          </a:p>
          <a:p>
            <a:pPr marL="457200" lvl="1" indent="0">
              <a:buNone/>
            </a:pPr>
            <a:r>
              <a:rPr lang="en-US" dirty="0"/>
              <a:t> forage to recover between grazing</a:t>
            </a:r>
          </a:p>
          <a:p>
            <a:pPr marL="457200" lvl="1" indent="0">
              <a:buNone/>
            </a:pPr>
            <a:r>
              <a:rPr lang="en-US" dirty="0"/>
              <a:t> periods</a:t>
            </a:r>
          </a:p>
          <a:p>
            <a:pPr marL="514350" indent="-514350">
              <a:buFont typeface="+mj-lt"/>
              <a:buAutoNum type="arabicPeriod"/>
            </a:pPr>
            <a:endParaRPr lang="en-US" dirty="0"/>
          </a:p>
        </p:txBody>
      </p:sp>
      <p:pic>
        <p:nvPicPr>
          <p:cNvPr id="2" name="Picture 1">
            <a:extLst>
              <a:ext uri="{FF2B5EF4-FFF2-40B4-BE49-F238E27FC236}">
                <a16:creationId xmlns:a16="http://schemas.microsoft.com/office/drawing/2014/main" id="{C03B0563-32F7-48C2-F470-D842CA869B1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38030" y="1936820"/>
            <a:ext cx="4809640" cy="3200400"/>
          </a:xfrm>
          <a:prstGeom prst="rect">
            <a:avLst/>
          </a:prstGeom>
        </p:spPr>
      </p:pic>
    </p:spTree>
    <p:extLst>
      <p:ext uri="{BB962C8B-B14F-4D97-AF65-F5344CB8AC3E}">
        <p14:creationId xmlns:p14="http://schemas.microsoft.com/office/powerpoint/2010/main" val="1641218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9F24-E200-ACFD-6590-03CFB62FDD3C}"/>
              </a:ext>
            </a:extLst>
          </p:cNvPr>
          <p:cNvSpPr>
            <a:spLocks noGrp="1"/>
          </p:cNvSpPr>
          <p:nvPr>
            <p:ph type="title"/>
          </p:nvPr>
        </p:nvSpPr>
        <p:spPr>
          <a:xfrm>
            <a:off x="567971" y="634999"/>
            <a:ext cx="2905588" cy="1675063"/>
          </a:xfrm>
        </p:spPr>
        <p:txBody>
          <a:bodyPr>
            <a:normAutofit fontScale="90000"/>
          </a:bodyPr>
          <a:lstStyle/>
          <a:p>
            <a:r>
              <a:rPr lang="en-US" dirty="0"/>
              <a:t>What is a Animal Unit?</a:t>
            </a:r>
          </a:p>
        </p:txBody>
      </p:sp>
      <p:sp>
        <p:nvSpPr>
          <p:cNvPr id="4" name="Picture Placeholder 3">
            <a:extLst>
              <a:ext uri="{FF2B5EF4-FFF2-40B4-BE49-F238E27FC236}">
                <a16:creationId xmlns:a16="http://schemas.microsoft.com/office/drawing/2014/main" id="{9D7A5974-753A-FA81-C32D-786BE069297E}"/>
              </a:ext>
            </a:extLst>
          </p:cNvPr>
          <p:cNvSpPr>
            <a:spLocks noGrp="1"/>
          </p:cNvSpPr>
          <p:nvPr>
            <p:ph type="pic" sz="quarter" idx="10"/>
          </p:nvPr>
        </p:nvSpPr>
        <p:spPr/>
      </p:sp>
      <p:pic>
        <p:nvPicPr>
          <p:cNvPr id="8" name="Picture 7">
            <a:extLst>
              <a:ext uri="{FF2B5EF4-FFF2-40B4-BE49-F238E27FC236}">
                <a16:creationId xmlns:a16="http://schemas.microsoft.com/office/drawing/2014/main" id="{ECC74EB8-3180-142F-2307-6FDC08418B1D}"/>
              </a:ext>
            </a:extLst>
          </p:cNvPr>
          <p:cNvPicPr>
            <a:picLocks noChangeAspect="1"/>
          </p:cNvPicPr>
          <p:nvPr/>
        </p:nvPicPr>
        <p:blipFill>
          <a:blip r:embed="rId2"/>
          <a:stretch>
            <a:fillRect/>
          </a:stretch>
        </p:blipFill>
        <p:spPr>
          <a:xfrm>
            <a:off x="3694940" y="3024"/>
            <a:ext cx="5449060" cy="3962953"/>
          </a:xfrm>
          <a:prstGeom prst="rect">
            <a:avLst/>
          </a:prstGeom>
        </p:spPr>
      </p:pic>
      <p:pic>
        <p:nvPicPr>
          <p:cNvPr id="1028" name="Picture 4">
            <a:extLst>
              <a:ext uri="{FF2B5EF4-FFF2-40B4-BE49-F238E27FC236}">
                <a16:creationId xmlns:a16="http://schemas.microsoft.com/office/drawing/2014/main" id="{D7EB7B8F-8281-24A6-C0DE-019420695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5978"/>
            <a:ext cx="9144000" cy="29400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F617A7E-BF51-5FED-EAC2-CAE974CFAEBA}"/>
              </a:ext>
            </a:extLst>
          </p:cNvPr>
          <p:cNvSpPr txBox="1"/>
          <p:nvPr/>
        </p:nvSpPr>
        <p:spPr>
          <a:xfrm>
            <a:off x="6833378" y="6321253"/>
            <a:ext cx="2452475" cy="584775"/>
          </a:xfrm>
          <a:prstGeom prst="rect">
            <a:avLst/>
          </a:prstGeom>
          <a:noFill/>
        </p:spPr>
        <p:txBody>
          <a:bodyPr wrap="square">
            <a:spAutoFit/>
          </a:bodyPr>
          <a:lstStyle/>
          <a:p>
            <a:r>
              <a:rPr lang="en-US" sz="1600" dirty="0"/>
              <a:t>https://extension.oregonstate.edu/pub/em-9327</a:t>
            </a:r>
          </a:p>
        </p:txBody>
      </p:sp>
    </p:spTree>
    <p:extLst>
      <p:ext uri="{BB962C8B-B14F-4D97-AF65-F5344CB8AC3E}">
        <p14:creationId xmlns:p14="http://schemas.microsoft.com/office/powerpoint/2010/main" val="44191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rot="5400000">
            <a:off x="1021977" y="-1021977"/>
            <a:ext cx="7100046" cy="9143999"/>
          </a:xfrm>
          <a:prstGeom prst="rect">
            <a:avLst/>
          </a:prstGeom>
          <a:noFill/>
          <a:ln w="9525">
            <a:noFill/>
            <a:miter lim="800000"/>
            <a:headEnd/>
            <a:tailEnd/>
          </a:ln>
        </p:spPr>
      </p:pic>
      <p:sp>
        <p:nvSpPr>
          <p:cNvPr id="5" name="TextBox 4"/>
          <p:cNvSpPr txBox="1"/>
          <p:nvPr/>
        </p:nvSpPr>
        <p:spPr>
          <a:xfrm>
            <a:off x="7315200" y="6705600"/>
            <a:ext cx="1824795" cy="369332"/>
          </a:xfrm>
          <a:prstGeom prst="rect">
            <a:avLst/>
          </a:prstGeom>
          <a:noFill/>
        </p:spPr>
        <p:txBody>
          <a:bodyPr wrap="none" rtlCol="0">
            <a:spAutoFit/>
          </a:bodyPr>
          <a:lstStyle/>
          <a:p>
            <a:r>
              <a:rPr lang="en-US" dirty="0">
                <a:solidFill>
                  <a:schemeClr val="bg1"/>
                </a:solidFill>
              </a:rPr>
              <a:t>Rodale institute</a:t>
            </a:r>
          </a:p>
        </p:txBody>
      </p:sp>
      <p:pic>
        <p:nvPicPr>
          <p:cNvPr id="51202" name="Picture 2" descr="http://essmextension.tamu.edu/plants/wp-content/gallery/annual-broomweed-common-broomweed/annual-broomweed-common-broomweed_37_110305-001.jpg"/>
          <p:cNvPicPr>
            <a:picLocks noChangeAspect="1" noChangeArrowheads="1"/>
          </p:cNvPicPr>
          <p:nvPr/>
        </p:nvPicPr>
        <p:blipFill>
          <a:blip r:embed="rId3" cstate="print"/>
          <a:srcRect/>
          <a:stretch>
            <a:fillRect/>
          </a:stretch>
        </p:blipFill>
        <p:spPr bwMode="auto">
          <a:xfrm>
            <a:off x="4005" y="4404360"/>
            <a:ext cx="3200400" cy="2453640"/>
          </a:xfrm>
          <a:prstGeom prst="rect">
            <a:avLst/>
          </a:prstGeom>
          <a:noFill/>
          <a:ln w="19050">
            <a:solidFill>
              <a:schemeClr val="bg1"/>
            </a:solidFill>
          </a:ln>
        </p:spPr>
      </p:pic>
      <p:pic>
        <p:nvPicPr>
          <p:cNvPr id="51204" name="Picture 4" descr="http://essmextension.tamu.edu/plants/wp-content/gallery/big-bluestem/big-bluestem_228_bluest5.jpg"/>
          <p:cNvPicPr>
            <a:picLocks noChangeAspect="1" noChangeArrowheads="1"/>
          </p:cNvPicPr>
          <p:nvPr/>
        </p:nvPicPr>
        <p:blipFill>
          <a:blip r:embed="rId4" cstate="print"/>
          <a:srcRect/>
          <a:stretch>
            <a:fillRect/>
          </a:stretch>
        </p:blipFill>
        <p:spPr bwMode="auto">
          <a:xfrm>
            <a:off x="6527068" y="3388360"/>
            <a:ext cx="2590800" cy="3454400"/>
          </a:xfrm>
          <a:prstGeom prst="rect">
            <a:avLst/>
          </a:prstGeom>
          <a:noFill/>
          <a:ln w="19050">
            <a:solidFill>
              <a:schemeClr val="bg1"/>
            </a:solidFill>
          </a:ln>
        </p:spPr>
      </p:pic>
      <p:pic>
        <p:nvPicPr>
          <p:cNvPr id="8" name="Picture 2" descr="http://essmextension.tamu.edu/plants/wp-content/gallery/texas-grama/img_1447.jpg"/>
          <p:cNvPicPr>
            <a:picLocks noChangeAspect="1" noChangeArrowheads="1"/>
          </p:cNvPicPr>
          <p:nvPr/>
        </p:nvPicPr>
        <p:blipFill>
          <a:blip r:embed="rId5" cstate="print"/>
          <a:srcRect/>
          <a:stretch>
            <a:fillRect/>
          </a:stretch>
        </p:blipFill>
        <p:spPr bwMode="auto">
          <a:xfrm>
            <a:off x="3195020" y="4404360"/>
            <a:ext cx="3351800" cy="2438400"/>
          </a:xfrm>
          <a:prstGeom prst="rect">
            <a:avLst/>
          </a:prstGeom>
          <a:noFill/>
          <a:ln w="19050">
            <a:solidFill>
              <a:schemeClr val="bg1"/>
            </a:solidFill>
          </a:ln>
        </p:spPr>
      </p:pic>
      <p:sp>
        <p:nvSpPr>
          <p:cNvPr id="11" name="Rectangle 10"/>
          <p:cNvSpPr/>
          <p:nvPr/>
        </p:nvSpPr>
        <p:spPr>
          <a:xfrm>
            <a:off x="304800" y="381000"/>
            <a:ext cx="3352800" cy="190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10" name="TextBox 9"/>
          <p:cNvSpPr txBox="1"/>
          <p:nvPr/>
        </p:nvSpPr>
        <p:spPr>
          <a:xfrm>
            <a:off x="261814" y="117782"/>
            <a:ext cx="4038600" cy="2431435"/>
          </a:xfrm>
          <a:prstGeom prst="rect">
            <a:avLst/>
          </a:prstGeom>
          <a:noFill/>
        </p:spPr>
        <p:txBody>
          <a:bodyPr wrap="square" rtlCol="0">
            <a:spAutoFit/>
          </a:bodyPr>
          <a:lstStyle/>
          <a:p>
            <a:r>
              <a:rPr lang="en-US" sz="3200" dirty="0"/>
              <a:t>Plant Succession</a:t>
            </a:r>
          </a:p>
          <a:p>
            <a:endParaRPr lang="en-US" sz="2800" dirty="0"/>
          </a:p>
          <a:p>
            <a:r>
              <a:rPr lang="en-US" sz="2400" dirty="0"/>
              <a:t>Nature abhors a vacuum</a:t>
            </a:r>
          </a:p>
          <a:p>
            <a:endParaRPr lang="en-US" sz="2800" dirty="0"/>
          </a:p>
          <a:p>
            <a:r>
              <a:rPr lang="en-US" sz="2000" dirty="0"/>
              <a:t>Plant communities develop complexity as soil health improves</a:t>
            </a:r>
          </a:p>
        </p:txBody>
      </p:sp>
    </p:spTree>
    <p:extLst>
      <p:ext uri="{BB962C8B-B14F-4D97-AF65-F5344CB8AC3E}">
        <p14:creationId xmlns:p14="http://schemas.microsoft.com/office/powerpoint/2010/main" val="1689065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335A8100-FCF6-45D7-A23B-D44EC8777038}"/>
              </a:ext>
            </a:extLst>
          </p:cNvPr>
          <p:cNvSpPr>
            <a:spLocks noGrp="1"/>
          </p:cNvSpPr>
          <p:nvPr>
            <p:ph type="title"/>
          </p:nvPr>
        </p:nvSpPr>
        <p:spPr/>
        <p:txBody>
          <a:bodyPr>
            <a:normAutofit/>
          </a:bodyPr>
          <a:lstStyle/>
          <a:p>
            <a:r>
              <a:rPr lang="en-US" altLang="en-US" dirty="0"/>
              <a:t>Animal Demand</a:t>
            </a:r>
          </a:p>
        </p:txBody>
      </p:sp>
      <p:graphicFrame>
        <p:nvGraphicFramePr>
          <p:cNvPr id="4" name="Table 3">
            <a:extLst>
              <a:ext uri="{FF2B5EF4-FFF2-40B4-BE49-F238E27FC236}">
                <a16:creationId xmlns:a16="http://schemas.microsoft.com/office/drawing/2014/main" id="{CCBFA175-41C2-44CA-A753-3262B0E92BFB}"/>
              </a:ext>
            </a:extLst>
          </p:cNvPr>
          <p:cNvGraphicFramePr>
            <a:graphicFrameLocks noGrp="1"/>
          </p:cNvGraphicFramePr>
          <p:nvPr/>
        </p:nvGraphicFramePr>
        <p:xfrm>
          <a:off x="1600200" y="2501900"/>
          <a:ext cx="6096000" cy="4252912"/>
        </p:xfrm>
        <a:graphic>
          <a:graphicData uri="http://schemas.openxmlformats.org/drawingml/2006/table">
            <a:tbl>
              <a:tblPr firstRow="1" bandRow="1">
                <a:tableStyleId>{5C22544A-7EE6-4342-B048-85BDC9FD1C3A}</a:tableStyleId>
              </a:tblPr>
              <a:tblGrid>
                <a:gridCol w="1727915">
                  <a:extLst>
                    <a:ext uri="{9D8B030D-6E8A-4147-A177-3AD203B41FA5}">
                      <a16:colId xmlns:a16="http://schemas.microsoft.com/office/drawing/2014/main" val="20000"/>
                    </a:ext>
                  </a:extLst>
                </a:gridCol>
                <a:gridCol w="1320085">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914605">
                <a:tc>
                  <a:txBody>
                    <a:bodyPr/>
                    <a:lstStyle/>
                    <a:p>
                      <a:r>
                        <a:rPr lang="en-US" sz="1800" dirty="0">
                          <a:solidFill>
                            <a:schemeClr val="tx1"/>
                          </a:solidFill>
                        </a:rPr>
                        <a:t>Kind of Animal / Weight</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Daily Intake Pounds</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Annual Intake</a:t>
                      </a:r>
                    </a:p>
                    <a:p>
                      <a:r>
                        <a:rPr lang="en-US" sz="1800" dirty="0">
                          <a:solidFill>
                            <a:schemeClr val="tx1"/>
                          </a:solidFill>
                        </a:rPr>
                        <a:t>Pounds</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AU per Head</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923">
                <a:tc>
                  <a:txBody>
                    <a:bodyPr/>
                    <a:lstStyle/>
                    <a:p>
                      <a:r>
                        <a:rPr lang="en-US" sz="1800" dirty="0">
                          <a:solidFill>
                            <a:schemeClr val="tx1"/>
                          </a:solidFill>
                        </a:rPr>
                        <a:t>1,000 </a:t>
                      </a:r>
                      <a:r>
                        <a:rPr lang="en-US" sz="1800" dirty="0" err="1">
                          <a:solidFill>
                            <a:schemeClr val="tx1"/>
                          </a:solidFill>
                        </a:rPr>
                        <a:t>lb</a:t>
                      </a:r>
                      <a:r>
                        <a:rPr lang="en-US" sz="1800" dirty="0">
                          <a:solidFill>
                            <a:schemeClr val="tx1"/>
                          </a:solidFill>
                        </a:rPr>
                        <a:t> Cow</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26</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9,490</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923">
                <a:tc>
                  <a:txBody>
                    <a:bodyPr/>
                    <a:lstStyle/>
                    <a:p>
                      <a:r>
                        <a:rPr lang="en-US" sz="1800" dirty="0">
                          <a:solidFill>
                            <a:schemeClr val="tx1"/>
                          </a:solidFill>
                        </a:rPr>
                        <a:t>500</a:t>
                      </a:r>
                      <a:r>
                        <a:rPr lang="en-US" sz="1800" baseline="0" dirty="0">
                          <a:solidFill>
                            <a:schemeClr val="tx1"/>
                          </a:solidFill>
                        </a:rPr>
                        <a:t/>
                      </a:r>
                      <a:r>
                        <a:rPr lang="en-US" sz="1800" baseline="0" dirty="0" err="1">
                          <a:solidFill>
                            <a:schemeClr val="tx1"/>
                          </a:solidFill>
                        </a:rPr>
                        <a:t>lb</a:t>
                      </a:r>
                      <a:r>
                        <a:rPr lang="en-US" sz="1800" baseline="0" dirty="0">
                          <a:solidFill>
                            <a:schemeClr val="tx1"/>
                          </a:solidFill>
                        </a:rPr>
                        <a:t> Calf</a:t>
                      </a:r>
                      <a:endParaRPr lang="en-US" sz="1800" dirty="0">
                        <a:solidFill>
                          <a:schemeClr val="tx1"/>
                        </a:solidFill>
                      </a:endParaRP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15</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4,745</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.5</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923">
                <a:tc>
                  <a:txBody>
                    <a:bodyPr/>
                    <a:lstStyle/>
                    <a:p>
                      <a:r>
                        <a:rPr lang="en-US" sz="1800" dirty="0">
                          <a:solidFill>
                            <a:schemeClr val="tx1"/>
                          </a:solidFill>
                        </a:rPr>
                        <a:t>1,200</a:t>
                      </a:r>
                      <a:r>
                        <a:rPr lang="en-US" sz="1800" baseline="0" dirty="0">
                          <a:solidFill>
                            <a:schemeClr val="tx1"/>
                          </a:solidFill>
                        </a:rPr>
                        <a:t/>
                      </a:r>
                      <a:r>
                        <a:rPr lang="en-US" sz="1800" baseline="0" dirty="0" err="1">
                          <a:solidFill>
                            <a:schemeClr val="tx1"/>
                          </a:solidFill>
                        </a:rPr>
                        <a:t>lb</a:t>
                      </a:r>
                      <a:r>
                        <a:rPr lang="en-US" sz="1800" baseline="0" dirty="0">
                          <a:solidFill>
                            <a:schemeClr val="tx1"/>
                          </a:solidFill>
                        </a:rPr>
                        <a:t> Cow</a:t>
                      </a:r>
                      <a:endParaRPr lang="en-US" sz="1800" dirty="0">
                        <a:solidFill>
                          <a:schemeClr val="tx1"/>
                        </a:solidFill>
                      </a:endParaRP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31</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11,388</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1.2</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923">
                <a:tc>
                  <a:txBody>
                    <a:bodyPr/>
                    <a:lstStyle/>
                    <a:p>
                      <a:r>
                        <a:rPr lang="en-US" sz="1800" dirty="0">
                          <a:solidFill>
                            <a:schemeClr val="tx1"/>
                          </a:solidFill>
                        </a:rPr>
                        <a:t>1,500</a:t>
                      </a:r>
                      <a:r>
                        <a:rPr lang="en-US" sz="1800" baseline="0" dirty="0">
                          <a:solidFill>
                            <a:schemeClr val="tx1"/>
                          </a:solidFill>
                        </a:rPr>
                        <a:t/>
                      </a:r>
                      <a:r>
                        <a:rPr lang="en-US" sz="1800" baseline="0" dirty="0" err="1">
                          <a:solidFill>
                            <a:schemeClr val="tx1"/>
                          </a:solidFill>
                        </a:rPr>
                        <a:t>lb</a:t>
                      </a:r>
                      <a:r>
                        <a:rPr lang="en-US" sz="1800" baseline="0" dirty="0">
                          <a:solidFill>
                            <a:schemeClr val="tx1"/>
                          </a:solidFill>
                        </a:rPr>
                        <a:t> Cow</a:t>
                      </a:r>
                      <a:endParaRPr lang="en-US" sz="1800" dirty="0">
                        <a:solidFill>
                          <a:schemeClr val="tx1"/>
                        </a:solidFill>
                      </a:endParaRP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39</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14,235</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1.5</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923">
                <a:tc>
                  <a:txBody>
                    <a:bodyPr/>
                    <a:lstStyle/>
                    <a:p>
                      <a:r>
                        <a:rPr lang="en-US" sz="1800" dirty="0">
                          <a:solidFill>
                            <a:schemeClr val="tx1"/>
                          </a:solidFill>
                        </a:rPr>
                        <a:t>2,000 </a:t>
                      </a:r>
                      <a:r>
                        <a:rPr lang="en-US" sz="1800" dirty="0" err="1">
                          <a:solidFill>
                            <a:schemeClr val="tx1"/>
                          </a:solidFill>
                        </a:rPr>
                        <a:t>lb</a:t>
                      </a:r>
                      <a:r>
                        <a:rPr lang="en-US" sz="1800" dirty="0">
                          <a:solidFill>
                            <a:schemeClr val="tx1"/>
                          </a:solidFill>
                        </a:rPr>
                        <a:t> Bull</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52</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18,980</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2</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923">
                <a:tc>
                  <a:txBody>
                    <a:bodyPr/>
                    <a:lstStyle/>
                    <a:p>
                      <a:r>
                        <a:rPr lang="en-US" sz="1800" dirty="0">
                          <a:solidFill>
                            <a:schemeClr val="tx1"/>
                          </a:solidFill>
                        </a:rPr>
                        <a:t>150</a:t>
                      </a:r>
                      <a:r>
                        <a:rPr lang="en-US" sz="1800" baseline="0" dirty="0">
                          <a:solidFill>
                            <a:schemeClr val="tx1"/>
                          </a:solidFill>
                        </a:rPr>
                        <a:t/>
                      </a:r>
                      <a:r>
                        <a:rPr lang="en-US" sz="1800" baseline="0" dirty="0" err="1">
                          <a:solidFill>
                            <a:schemeClr val="tx1"/>
                          </a:solidFill>
                        </a:rPr>
                        <a:t>lb</a:t>
                      </a:r>
                      <a:r>
                        <a:rPr lang="en-US" sz="1800" baseline="0" dirty="0">
                          <a:solidFill>
                            <a:schemeClr val="tx1"/>
                          </a:solidFill>
                        </a:rPr>
                        <a:t> Ewe</a:t>
                      </a:r>
                      <a:endParaRPr lang="en-US" sz="1800" dirty="0">
                        <a:solidFill>
                          <a:schemeClr val="tx1"/>
                        </a:solidFill>
                      </a:endParaRP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4.68</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1,708</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.18</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923">
                <a:tc>
                  <a:txBody>
                    <a:bodyPr/>
                    <a:lstStyle/>
                    <a:p>
                      <a:r>
                        <a:rPr lang="en-US" sz="1800" dirty="0">
                          <a:solidFill>
                            <a:schemeClr val="tx1"/>
                          </a:solidFill>
                        </a:rPr>
                        <a:t>130 </a:t>
                      </a:r>
                      <a:r>
                        <a:rPr lang="en-US" sz="1800" dirty="0" err="1">
                          <a:solidFill>
                            <a:schemeClr val="tx1"/>
                          </a:solidFill>
                        </a:rPr>
                        <a:t>lb</a:t>
                      </a:r>
                      <a:r>
                        <a:rPr lang="en-US" sz="1800" dirty="0">
                          <a:solidFill>
                            <a:schemeClr val="tx1"/>
                          </a:solidFill>
                        </a:rPr>
                        <a:t> Nanny</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3.9</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1,423</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.15</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923">
                <a:tc>
                  <a:txBody>
                    <a:bodyPr/>
                    <a:lstStyle/>
                    <a:p>
                      <a:r>
                        <a:rPr lang="en-US" sz="1800" dirty="0">
                          <a:solidFill>
                            <a:schemeClr val="tx1"/>
                          </a:solidFill>
                        </a:rPr>
                        <a:t>100 </a:t>
                      </a:r>
                      <a:r>
                        <a:rPr lang="en-US" sz="1800" dirty="0" err="1">
                          <a:solidFill>
                            <a:schemeClr val="tx1"/>
                          </a:solidFill>
                        </a:rPr>
                        <a:t>lb</a:t>
                      </a:r>
                      <a:r>
                        <a:rPr lang="en-US" sz="1800" dirty="0">
                          <a:solidFill>
                            <a:schemeClr val="tx1"/>
                          </a:solidFill>
                        </a:rPr>
                        <a:t> Deer</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2.86</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1,043</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.11</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923">
                <a:tc>
                  <a:txBody>
                    <a:bodyPr/>
                    <a:lstStyle/>
                    <a:p>
                      <a:r>
                        <a:rPr lang="en-US" sz="1800" dirty="0">
                          <a:solidFill>
                            <a:schemeClr val="tx1"/>
                          </a:solidFill>
                        </a:rPr>
                        <a:t>150 </a:t>
                      </a:r>
                      <a:r>
                        <a:rPr lang="en-US" sz="1800" dirty="0" err="1">
                          <a:solidFill>
                            <a:schemeClr val="tx1"/>
                          </a:solidFill>
                        </a:rPr>
                        <a:t>lb</a:t>
                      </a:r>
                      <a:r>
                        <a:rPr lang="en-US" sz="1800" dirty="0">
                          <a:solidFill>
                            <a:schemeClr val="tx1"/>
                          </a:solidFill>
                        </a:rPr>
                        <a:t> Axis</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4.68</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1,708</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.18</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5" name="Title 1">
            <a:extLst>
              <a:ext uri="{FF2B5EF4-FFF2-40B4-BE49-F238E27FC236}">
                <a16:creationId xmlns:a16="http://schemas.microsoft.com/office/drawing/2014/main" id="{724351A8-2B8B-44A4-AFEA-27D85FC310F4}"/>
              </a:ext>
            </a:extLst>
          </p:cNvPr>
          <p:cNvSpPr txBox="1">
            <a:spLocks/>
          </p:cNvSpPr>
          <p:nvPr/>
        </p:nvSpPr>
        <p:spPr>
          <a:xfrm>
            <a:off x="261814" y="1347088"/>
            <a:ext cx="8229600" cy="9437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1" kern="1200">
                <a:solidFill>
                  <a:srgbClr val="89C32D"/>
                </a:solidFill>
                <a:latin typeface="+mj-lt"/>
                <a:ea typeface="+mj-ea"/>
                <a:cs typeface="+mj-cs"/>
              </a:defRPr>
            </a:lvl1pPr>
          </a:lstStyle>
          <a:p>
            <a:r>
              <a:rPr lang="en-US" altLang="en-US" b="0" dirty="0">
                <a:solidFill>
                  <a:srgbClr val="053773"/>
                </a:solidFill>
                <a:latin typeface="+mn-lt"/>
              </a:rPr>
              <a:t>What if you do not have 1,000 </a:t>
            </a:r>
            <a:r>
              <a:rPr lang="en-US" altLang="en-US" b="0" dirty="0" err="1">
                <a:solidFill>
                  <a:srgbClr val="053773"/>
                </a:solidFill>
                <a:latin typeface="+mn-lt"/>
              </a:rPr>
              <a:t>lb</a:t>
            </a:r>
            <a:r>
              <a:rPr lang="en-US" altLang="en-US" b="0" dirty="0">
                <a:solidFill>
                  <a:srgbClr val="053773"/>
                </a:solidFill>
                <a:latin typeface="+mn-lt"/>
              </a:rPr>
              <a:t> Cows</a:t>
            </a:r>
          </a:p>
        </p:txBody>
      </p:sp>
    </p:spTree>
    <p:extLst>
      <p:ext uri="{BB962C8B-B14F-4D97-AF65-F5344CB8AC3E}">
        <p14:creationId xmlns:p14="http://schemas.microsoft.com/office/powerpoint/2010/main" val="4031910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F332-577D-F057-7224-3BDA2EB80F9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8C4AFFF-EDE4-FE16-E91F-CCA53C226DFA}"/>
              </a:ext>
            </a:extLst>
          </p:cNvPr>
          <p:cNvPicPr>
            <a:picLocks noChangeAspect="1"/>
          </p:cNvPicPr>
          <p:nvPr/>
        </p:nvPicPr>
        <p:blipFill>
          <a:blip r:embed="rId2"/>
          <a:stretch>
            <a:fillRect/>
          </a:stretch>
        </p:blipFill>
        <p:spPr>
          <a:xfrm>
            <a:off x="0" y="0"/>
            <a:ext cx="9466459" cy="6858000"/>
          </a:xfrm>
          <a:prstGeom prst="rect">
            <a:avLst/>
          </a:prstGeom>
        </p:spPr>
      </p:pic>
    </p:spTree>
    <p:extLst>
      <p:ext uri="{BB962C8B-B14F-4D97-AF65-F5344CB8AC3E}">
        <p14:creationId xmlns:p14="http://schemas.microsoft.com/office/powerpoint/2010/main" val="239904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B477-04B8-02EC-BF6F-4EF42C01C2EF}"/>
              </a:ext>
            </a:extLst>
          </p:cNvPr>
          <p:cNvSpPr>
            <a:spLocks noGrp="1"/>
          </p:cNvSpPr>
          <p:nvPr>
            <p:ph type="title"/>
          </p:nvPr>
        </p:nvSpPr>
        <p:spPr/>
        <p:txBody>
          <a:bodyPr>
            <a:normAutofit fontScale="90000"/>
          </a:bodyPr>
          <a:lstStyle/>
          <a:p>
            <a:r>
              <a:rPr lang="en-US" dirty="0"/>
              <a:t>A Simple Review….</a:t>
            </a:r>
            <a:br>
              <a:rPr lang="en-US" dirty="0"/>
            </a:br>
            <a:r>
              <a:rPr lang="en-US" dirty="0"/>
              <a:t>Grazable Acres!</a:t>
            </a:r>
          </a:p>
        </p:txBody>
      </p:sp>
      <p:pic>
        <p:nvPicPr>
          <p:cNvPr id="3" name="Picture 2">
            <a:extLst>
              <a:ext uri="{FF2B5EF4-FFF2-40B4-BE49-F238E27FC236}">
                <a16:creationId xmlns:a16="http://schemas.microsoft.com/office/drawing/2014/main" id="{92868441-AAEB-9A9A-C402-CCDD31DB34B9}"/>
              </a:ext>
            </a:extLst>
          </p:cNvPr>
          <p:cNvPicPr>
            <a:picLocks noChangeAspect="1"/>
          </p:cNvPicPr>
          <p:nvPr/>
        </p:nvPicPr>
        <p:blipFill>
          <a:blip r:embed="rId2"/>
          <a:stretch>
            <a:fillRect/>
          </a:stretch>
        </p:blipFill>
        <p:spPr>
          <a:xfrm>
            <a:off x="0" y="1887386"/>
            <a:ext cx="5461134" cy="4970614"/>
          </a:xfrm>
          <a:prstGeom prst="rect">
            <a:avLst/>
          </a:prstGeom>
        </p:spPr>
      </p:pic>
      <p:pic>
        <p:nvPicPr>
          <p:cNvPr id="6" name="Picture 5">
            <a:extLst>
              <a:ext uri="{FF2B5EF4-FFF2-40B4-BE49-F238E27FC236}">
                <a16:creationId xmlns:a16="http://schemas.microsoft.com/office/drawing/2014/main" id="{1FB8BCA3-69B9-86EA-DAA8-43A086290FC6}"/>
              </a:ext>
            </a:extLst>
          </p:cNvPr>
          <p:cNvPicPr>
            <a:picLocks noChangeAspect="1"/>
          </p:cNvPicPr>
          <p:nvPr/>
        </p:nvPicPr>
        <p:blipFill>
          <a:blip r:embed="rId3"/>
          <a:stretch>
            <a:fillRect/>
          </a:stretch>
        </p:blipFill>
        <p:spPr>
          <a:xfrm>
            <a:off x="6097006" y="600765"/>
            <a:ext cx="3046994" cy="1956372"/>
          </a:xfrm>
          <a:prstGeom prst="rect">
            <a:avLst/>
          </a:prstGeom>
        </p:spPr>
      </p:pic>
      <p:pic>
        <p:nvPicPr>
          <p:cNvPr id="7" name="Picture 6">
            <a:extLst>
              <a:ext uri="{FF2B5EF4-FFF2-40B4-BE49-F238E27FC236}">
                <a16:creationId xmlns:a16="http://schemas.microsoft.com/office/drawing/2014/main" id="{556DD945-6EC0-7F3E-181B-855CE704488A}"/>
              </a:ext>
            </a:extLst>
          </p:cNvPr>
          <p:cNvPicPr>
            <a:picLocks noChangeAspect="1"/>
          </p:cNvPicPr>
          <p:nvPr/>
        </p:nvPicPr>
        <p:blipFill rotWithShape="1">
          <a:blip r:embed="rId4"/>
          <a:srcRect l="2070" r="10006"/>
          <a:stretch/>
        </p:blipFill>
        <p:spPr>
          <a:xfrm>
            <a:off x="6097006" y="2348226"/>
            <a:ext cx="3046994" cy="2346947"/>
          </a:xfrm>
          <a:prstGeom prst="rect">
            <a:avLst/>
          </a:prstGeom>
        </p:spPr>
      </p:pic>
      <p:pic>
        <p:nvPicPr>
          <p:cNvPr id="8" name="Picture 7">
            <a:extLst>
              <a:ext uri="{FF2B5EF4-FFF2-40B4-BE49-F238E27FC236}">
                <a16:creationId xmlns:a16="http://schemas.microsoft.com/office/drawing/2014/main" id="{6D6E4538-C445-9CDF-8AD9-983BCF844E1F}"/>
              </a:ext>
            </a:extLst>
          </p:cNvPr>
          <p:cNvPicPr>
            <a:picLocks noChangeAspect="1"/>
          </p:cNvPicPr>
          <p:nvPr/>
        </p:nvPicPr>
        <p:blipFill>
          <a:blip r:embed="rId5"/>
          <a:stretch>
            <a:fillRect/>
          </a:stretch>
        </p:blipFill>
        <p:spPr>
          <a:xfrm>
            <a:off x="6097006" y="4568514"/>
            <a:ext cx="3046994" cy="2289485"/>
          </a:xfrm>
          <a:prstGeom prst="rect">
            <a:avLst/>
          </a:prstGeom>
        </p:spPr>
      </p:pic>
      <p:sp>
        <p:nvSpPr>
          <p:cNvPr id="9" name="Oval 8">
            <a:extLst>
              <a:ext uri="{FF2B5EF4-FFF2-40B4-BE49-F238E27FC236}">
                <a16:creationId xmlns:a16="http://schemas.microsoft.com/office/drawing/2014/main" id="{853C4163-533D-DFBD-2B33-35254782D2CB}"/>
              </a:ext>
            </a:extLst>
          </p:cNvPr>
          <p:cNvSpPr/>
          <p:nvPr/>
        </p:nvSpPr>
        <p:spPr>
          <a:xfrm>
            <a:off x="7605957" y="3490526"/>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43FADAE-3CC8-1D00-8096-2E551FCC3F8F}"/>
              </a:ext>
            </a:extLst>
          </p:cNvPr>
          <p:cNvSpPr txBox="1"/>
          <p:nvPr/>
        </p:nvSpPr>
        <p:spPr>
          <a:xfrm>
            <a:off x="3825653" y="2143149"/>
            <a:ext cx="761747" cy="369332"/>
          </a:xfrm>
          <a:prstGeom prst="rect">
            <a:avLst/>
          </a:prstGeom>
          <a:noFill/>
        </p:spPr>
        <p:txBody>
          <a:bodyPr wrap="none" rtlCol="0">
            <a:spAutoFit/>
          </a:bodyPr>
          <a:lstStyle/>
          <a:p>
            <a:r>
              <a:rPr lang="en-US" dirty="0"/>
              <a:t>2,965</a:t>
            </a:r>
          </a:p>
        </p:txBody>
      </p:sp>
      <p:sp>
        <p:nvSpPr>
          <p:cNvPr id="11" name="TextBox 10">
            <a:extLst>
              <a:ext uri="{FF2B5EF4-FFF2-40B4-BE49-F238E27FC236}">
                <a16:creationId xmlns:a16="http://schemas.microsoft.com/office/drawing/2014/main" id="{11777EA8-8D9B-DE87-497A-AA7FD18A62CF}"/>
              </a:ext>
            </a:extLst>
          </p:cNvPr>
          <p:cNvSpPr txBox="1"/>
          <p:nvPr/>
        </p:nvSpPr>
        <p:spPr>
          <a:xfrm>
            <a:off x="3911707" y="2769966"/>
            <a:ext cx="569387" cy="369332"/>
          </a:xfrm>
          <a:prstGeom prst="rect">
            <a:avLst/>
          </a:prstGeom>
          <a:noFill/>
        </p:spPr>
        <p:txBody>
          <a:bodyPr wrap="none" rtlCol="0">
            <a:spAutoFit/>
          </a:bodyPr>
          <a:lstStyle/>
          <a:p>
            <a:r>
              <a:rPr lang="en-US" dirty="0"/>
              <a:t>645</a:t>
            </a:r>
          </a:p>
        </p:txBody>
      </p:sp>
      <p:sp>
        <p:nvSpPr>
          <p:cNvPr id="12" name="TextBox 11">
            <a:extLst>
              <a:ext uri="{FF2B5EF4-FFF2-40B4-BE49-F238E27FC236}">
                <a16:creationId xmlns:a16="http://schemas.microsoft.com/office/drawing/2014/main" id="{3917F49F-F730-B1CD-EC8A-A8D1428770D8}"/>
              </a:ext>
            </a:extLst>
          </p:cNvPr>
          <p:cNvSpPr txBox="1"/>
          <p:nvPr/>
        </p:nvSpPr>
        <p:spPr>
          <a:xfrm>
            <a:off x="3985952" y="3432275"/>
            <a:ext cx="441146" cy="369332"/>
          </a:xfrm>
          <a:prstGeom prst="rect">
            <a:avLst/>
          </a:prstGeom>
          <a:noFill/>
        </p:spPr>
        <p:txBody>
          <a:bodyPr wrap="none" rtlCol="0">
            <a:spAutoFit/>
          </a:bodyPr>
          <a:lstStyle/>
          <a:p>
            <a:r>
              <a:rPr lang="en-US" dirty="0"/>
              <a:t>38</a:t>
            </a:r>
          </a:p>
        </p:txBody>
      </p:sp>
      <p:sp>
        <p:nvSpPr>
          <p:cNvPr id="13" name="TextBox 12">
            <a:extLst>
              <a:ext uri="{FF2B5EF4-FFF2-40B4-BE49-F238E27FC236}">
                <a16:creationId xmlns:a16="http://schemas.microsoft.com/office/drawing/2014/main" id="{F38DBAE5-F08D-C664-CDCA-621205F2E471}"/>
              </a:ext>
            </a:extLst>
          </p:cNvPr>
          <p:cNvSpPr txBox="1"/>
          <p:nvPr/>
        </p:nvSpPr>
        <p:spPr>
          <a:xfrm>
            <a:off x="4031598" y="5205461"/>
            <a:ext cx="441146" cy="369332"/>
          </a:xfrm>
          <a:prstGeom prst="rect">
            <a:avLst/>
          </a:prstGeom>
          <a:noFill/>
        </p:spPr>
        <p:txBody>
          <a:bodyPr wrap="none" rtlCol="0">
            <a:spAutoFit/>
          </a:bodyPr>
          <a:lstStyle/>
          <a:p>
            <a:r>
              <a:rPr lang="en-US" dirty="0"/>
              <a:t>26</a:t>
            </a:r>
          </a:p>
        </p:txBody>
      </p:sp>
      <p:sp>
        <p:nvSpPr>
          <p:cNvPr id="14" name="TextBox 13">
            <a:extLst>
              <a:ext uri="{FF2B5EF4-FFF2-40B4-BE49-F238E27FC236}">
                <a16:creationId xmlns:a16="http://schemas.microsoft.com/office/drawing/2014/main" id="{31629DAA-40F4-35C0-6C8A-F4B8B26A6DAF}"/>
              </a:ext>
            </a:extLst>
          </p:cNvPr>
          <p:cNvSpPr txBox="1"/>
          <p:nvPr/>
        </p:nvSpPr>
        <p:spPr>
          <a:xfrm>
            <a:off x="3477959" y="4070736"/>
            <a:ext cx="1577676" cy="369332"/>
          </a:xfrm>
          <a:prstGeom prst="rect">
            <a:avLst/>
          </a:prstGeom>
          <a:noFill/>
        </p:spPr>
        <p:txBody>
          <a:bodyPr wrap="none" rtlCol="0">
            <a:spAutoFit/>
          </a:bodyPr>
          <a:lstStyle/>
          <a:p>
            <a:r>
              <a:rPr lang="en-US" dirty="0"/>
              <a:t>7.2</a:t>
            </a:r>
            <a:r>
              <a:rPr lang="en-US" sz="1000" dirty="0"/>
              <a:t> (3 miles of Roads)</a:t>
            </a:r>
          </a:p>
        </p:txBody>
      </p:sp>
      <p:sp>
        <p:nvSpPr>
          <p:cNvPr id="15" name="TextBox 14">
            <a:extLst>
              <a:ext uri="{FF2B5EF4-FFF2-40B4-BE49-F238E27FC236}">
                <a16:creationId xmlns:a16="http://schemas.microsoft.com/office/drawing/2014/main" id="{44C55ECD-A978-47BC-B809-2B09072867A6}"/>
              </a:ext>
            </a:extLst>
          </p:cNvPr>
          <p:cNvSpPr txBox="1"/>
          <p:nvPr/>
        </p:nvSpPr>
        <p:spPr>
          <a:xfrm>
            <a:off x="3276780" y="5813657"/>
            <a:ext cx="1980029" cy="369332"/>
          </a:xfrm>
          <a:prstGeom prst="rect">
            <a:avLst/>
          </a:prstGeom>
          <a:noFill/>
        </p:spPr>
        <p:txBody>
          <a:bodyPr wrap="none" rtlCol="0">
            <a:spAutoFit/>
          </a:bodyPr>
          <a:lstStyle/>
          <a:p>
            <a:r>
              <a:rPr lang="en-US" sz="1400" dirty="0"/>
              <a:t>213 ac X .5 </a:t>
            </a:r>
            <a:r>
              <a:rPr lang="en-US" dirty="0"/>
              <a:t>= 106.5 </a:t>
            </a:r>
          </a:p>
        </p:txBody>
      </p:sp>
      <p:sp>
        <p:nvSpPr>
          <p:cNvPr id="16" name="TextBox 15">
            <a:extLst>
              <a:ext uri="{FF2B5EF4-FFF2-40B4-BE49-F238E27FC236}">
                <a16:creationId xmlns:a16="http://schemas.microsoft.com/office/drawing/2014/main" id="{902469D1-B58B-017F-A3B3-D268267E0A2B}"/>
              </a:ext>
            </a:extLst>
          </p:cNvPr>
          <p:cNvSpPr txBox="1"/>
          <p:nvPr/>
        </p:nvSpPr>
        <p:spPr>
          <a:xfrm>
            <a:off x="3885922" y="6291385"/>
            <a:ext cx="761747" cy="369332"/>
          </a:xfrm>
          <a:prstGeom prst="rect">
            <a:avLst/>
          </a:prstGeom>
          <a:noFill/>
        </p:spPr>
        <p:txBody>
          <a:bodyPr wrap="none" rtlCol="0">
            <a:spAutoFit/>
          </a:bodyPr>
          <a:lstStyle/>
          <a:p>
            <a:r>
              <a:rPr lang="en-US" dirty="0"/>
              <a:t>2,142</a:t>
            </a:r>
          </a:p>
        </p:txBody>
      </p:sp>
    </p:spTree>
    <p:extLst>
      <p:ext uri="{BB962C8B-B14F-4D97-AF65-F5344CB8AC3E}">
        <p14:creationId xmlns:p14="http://schemas.microsoft.com/office/powerpoint/2010/main" val="3706518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301AF4F1-35BE-4E29-9C7D-0DB4D0657402}"/>
              </a:ext>
            </a:extLst>
          </p:cNvPr>
          <p:cNvSpPr>
            <a:spLocks noGrp="1" noChangeArrowheads="1"/>
          </p:cNvSpPr>
          <p:nvPr>
            <p:ph type="title"/>
          </p:nvPr>
        </p:nvSpPr>
        <p:spPr>
          <a:xfrm>
            <a:off x="0" y="357910"/>
            <a:ext cx="9144000" cy="1143000"/>
          </a:xfrm>
        </p:spPr>
        <p:txBody>
          <a:bodyPr/>
          <a:lstStyle/>
          <a:p>
            <a:pPr eaLnBrk="1" hangingPunct="1"/>
            <a:r>
              <a:rPr lang="en-US" altLang="en-US" sz="3200" b="1" dirty="0">
                <a:latin typeface="Calibri" panose="020F0502020204030204" pitchFamily="34" charset="0"/>
              </a:rPr>
              <a:t>Understanding Forage Utilization</a:t>
            </a:r>
            <a:endParaRPr lang="en-US" altLang="en-US" sz="2400" b="1" dirty="0">
              <a:latin typeface="Calibri" panose="020F0502020204030204" pitchFamily="34" charset="0"/>
            </a:endParaRPr>
          </a:p>
        </p:txBody>
      </p:sp>
      <p:pic>
        <p:nvPicPr>
          <p:cNvPr id="9" name="Picture 4" descr="How Plants Grow">
            <a:extLst>
              <a:ext uri="{FF2B5EF4-FFF2-40B4-BE49-F238E27FC236}">
                <a16:creationId xmlns:a16="http://schemas.microsoft.com/office/drawing/2014/main" id="{79EDF3B5-E74A-4BCE-A9B6-9D97652E6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2254"/>
            <a:ext cx="4710545" cy="35329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7460FB6-BC78-440B-AD8A-99988F43CCC6}"/>
              </a:ext>
            </a:extLst>
          </p:cNvPr>
          <p:cNvPicPr>
            <a:picLocks noChangeAspect="1"/>
          </p:cNvPicPr>
          <p:nvPr/>
        </p:nvPicPr>
        <p:blipFill>
          <a:blip r:embed="rId3"/>
          <a:stretch>
            <a:fillRect/>
          </a:stretch>
        </p:blipFill>
        <p:spPr>
          <a:xfrm>
            <a:off x="4763654" y="3492612"/>
            <a:ext cx="4380346" cy="3365388"/>
          </a:xfrm>
          <a:prstGeom prst="rect">
            <a:avLst/>
          </a:prstGeom>
          <a:ln>
            <a:solidFill>
              <a:schemeClr val="tx1"/>
            </a:solidFill>
          </a:ln>
        </p:spPr>
      </p:pic>
    </p:spTree>
    <p:extLst>
      <p:ext uri="{BB962C8B-B14F-4D97-AF65-F5344CB8AC3E}">
        <p14:creationId xmlns:p14="http://schemas.microsoft.com/office/powerpoint/2010/main" val="1880216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28518DA-7D1B-4CE9-8765-83A9DAB26101}"/>
              </a:ext>
            </a:extLst>
          </p:cNvPr>
          <p:cNvSpPr/>
          <p:nvPr/>
        </p:nvSpPr>
        <p:spPr>
          <a:xfrm>
            <a:off x="7684655" y="5557115"/>
            <a:ext cx="2013527" cy="15700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9DEB343-E28B-491C-870C-C84DFDA7CE85}"/>
              </a:ext>
            </a:extLst>
          </p:cNvPr>
          <p:cNvSpPr/>
          <p:nvPr/>
        </p:nvSpPr>
        <p:spPr>
          <a:xfrm>
            <a:off x="0" y="6107545"/>
            <a:ext cx="905164" cy="867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7">
            <a:extLst>
              <a:ext uri="{FF2B5EF4-FFF2-40B4-BE49-F238E27FC236}">
                <a16:creationId xmlns:a16="http://schemas.microsoft.com/office/drawing/2014/main" id="{852462D2-3A3C-43A0-872B-1710058CCB7A}"/>
              </a:ext>
            </a:extLst>
          </p:cNvPr>
          <p:cNvGrpSpPr>
            <a:grpSpLocks/>
          </p:cNvGrpSpPr>
          <p:nvPr/>
        </p:nvGrpSpPr>
        <p:grpSpPr bwMode="auto">
          <a:xfrm>
            <a:off x="0" y="4281489"/>
            <a:ext cx="9144000" cy="2354264"/>
            <a:chOff x="0" y="2313"/>
            <a:chExt cx="5760" cy="1483"/>
          </a:xfrm>
        </p:grpSpPr>
        <p:sp>
          <p:nvSpPr>
            <p:cNvPr id="1446914" name="Text Box 2">
              <a:extLst>
                <a:ext uri="{FF2B5EF4-FFF2-40B4-BE49-F238E27FC236}">
                  <a16:creationId xmlns:a16="http://schemas.microsoft.com/office/drawing/2014/main" id="{BD8EFB3F-FC76-41A1-B5C8-C9A079041D6D}"/>
                </a:ext>
              </a:extLst>
            </p:cNvPr>
            <p:cNvSpPr txBox="1">
              <a:spLocks noChangeArrowheads="1"/>
            </p:cNvSpPr>
            <p:nvPr/>
          </p:nvSpPr>
          <p:spPr bwMode="auto">
            <a:xfrm>
              <a:off x="1379" y="2313"/>
              <a:ext cx="2972" cy="368"/>
            </a:xfrm>
            <a:prstGeom prst="rect">
              <a:avLst/>
            </a:prstGeom>
            <a:noFill/>
            <a:ln w="9525">
              <a:noFill/>
              <a:miter lim="800000"/>
              <a:headEnd/>
              <a:tailEnd/>
            </a:ln>
            <a:effectLst/>
          </p:spPr>
          <p:txBody>
            <a:bodyPr wrap="square">
              <a:spAutoFit/>
            </a:bodyPr>
            <a:lstStyle/>
            <a:p>
              <a:pPr algn="ctr">
                <a:spcBef>
                  <a:spcPct val="50000"/>
                </a:spcBef>
                <a:defRPr/>
              </a:pPr>
              <a:r>
                <a:rPr lang="en-US" sz="3200" b="1" u="sng" dirty="0">
                  <a:solidFill>
                    <a:srgbClr val="FF0000"/>
                  </a:solidFill>
                  <a:effectLst>
                    <a:outerShdw blurRad="38100" dist="38100" dir="2700000" algn="tl">
                      <a:srgbClr val="C0C0C0"/>
                    </a:outerShdw>
                  </a:effectLst>
                </a:rPr>
                <a:t>25% Harvest Efficiency</a:t>
              </a:r>
              <a:endParaRPr lang="en-US" sz="3200" b="1" dirty="0">
                <a:solidFill>
                  <a:srgbClr val="FF0000"/>
                </a:solidFill>
                <a:effectLst>
                  <a:outerShdw blurRad="38100" dist="38100" dir="2700000" algn="tl">
                    <a:srgbClr val="C0C0C0"/>
                  </a:outerShdw>
                </a:effectLst>
              </a:endParaRPr>
            </a:p>
          </p:txBody>
        </p:sp>
        <p:sp>
          <p:nvSpPr>
            <p:cNvPr id="8210" name="Text Box 3">
              <a:extLst>
                <a:ext uri="{FF2B5EF4-FFF2-40B4-BE49-F238E27FC236}">
                  <a16:creationId xmlns:a16="http://schemas.microsoft.com/office/drawing/2014/main" id="{31C57303-FFAD-46CA-ABAE-C05260F483C2}"/>
                </a:ext>
              </a:extLst>
            </p:cNvPr>
            <p:cNvSpPr txBox="1">
              <a:spLocks noChangeArrowheads="1"/>
            </p:cNvSpPr>
            <p:nvPr/>
          </p:nvSpPr>
          <p:spPr bwMode="auto">
            <a:xfrm>
              <a:off x="0" y="2807"/>
              <a:ext cx="576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rgbClr val="FFCC66"/>
                  </a:solidFill>
                  <a:latin typeface="Calibri" panose="020F0502020204030204" pitchFamily="34" charset="0"/>
                </a:defRPr>
              </a:lvl1pPr>
              <a:lvl2pPr marL="742950" indent="-285750">
                <a:defRPr sz="4000">
                  <a:solidFill>
                    <a:srgbClr val="FFCC66"/>
                  </a:solidFill>
                  <a:latin typeface="Calibri" panose="020F0502020204030204" pitchFamily="34" charset="0"/>
                </a:defRPr>
              </a:lvl2pPr>
              <a:lvl3pPr marL="1143000" indent="-228600">
                <a:defRPr sz="4000">
                  <a:solidFill>
                    <a:srgbClr val="FFCC66"/>
                  </a:solidFill>
                  <a:latin typeface="Calibri" panose="020F0502020204030204" pitchFamily="34" charset="0"/>
                </a:defRPr>
              </a:lvl3pPr>
              <a:lvl4pPr marL="1600200" indent="-228600">
                <a:defRPr sz="4000">
                  <a:solidFill>
                    <a:srgbClr val="FFCC66"/>
                  </a:solidFill>
                  <a:latin typeface="Calibri" panose="020F0502020204030204" pitchFamily="34" charset="0"/>
                </a:defRPr>
              </a:lvl4pPr>
              <a:lvl5pPr marL="2057400" indent="-228600">
                <a:defRPr sz="4000">
                  <a:solidFill>
                    <a:srgbClr val="FFCC66"/>
                  </a:solidFill>
                  <a:latin typeface="Calibri" panose="020F0502020204030204" pitchFamily="34" charset="0"/>
                </a:defRPr>
              </a:lvl5pPr>
              <a:lvl6pPr marL="2514600" indent="-228600" eaLnBrk="0" fontAlgn="base" hangingPunct="0">
                <a:spcBef>
                  <a:spcPct val="0"/>
                </a:spcBef>
                <a:spcAft>
                  <a:spcPct val="0"/>
                </a:spcAft>
                <a:defRPr sz="4000">
                  <a:solidFill>
                    <a:srgbClr val="FFCC66"/>
                  </a:solidFill>
                  <a:latin typeface="Calibri" panose="020F0502020204030204" pitchFamily="34" charset="0"/>
                </a:defRPr>
              </a:lvl6pPr>
              <a:lvl7pPr marL="2971800" indent="-228600" eaLnBrk="0" fontAlgn="base" hangingPunct="0">
                <a:spcBef>
                  <a:spcPct val="0"/>
                </a:spcBef>
                <a:spcAft>
                  <a:spcPct val="0"/>
                </a:spcAft>
                <a:defRPr sz="4000">
                  <a:solidFill>
                    <a:srgbClr val="FFCC66"/>
                  </a:solidFill>
                  <a:latin typeface="Calibri" panose="020F0502020204030204" pitchFamily="34" charset="0"/>
                </a:defRPr>
              </a:lvl7pPr>
              <a:lvl8pPr marL="3429000" indent="-228600" eaLnBrk="0" fontAlgn="base" hangingPunct="0">
                <a:spcBef>
                  <a:spcPct val="0"/>
                </a:spcBef>
                <a:spcAft>
                  <a:spcPct val="0"/>
                </a:spcAft>
                <a:defRPr sz="4000">
                  <a:solidFill>
                    <a:srgbClr val="FFCC66"/>
                  </a:solidFill>
                  <a:latin typeface="Calibri" panose="020F0502020204030204" pitchFamily="34" charset="0"/>
                </a:defRPr>
              </a:lvl8pPr>
              <a:lvl9pPr marL="3886200" indent="-228600" eaLnBrk="0" fontAlgn="base" hangingPunct="0">
                <a:spcBef>
                  <a:spcPct val="0"/>
                </a:spcBef>
                <a:spcAft>
                  <a:spcPct val="0"/>
                </a:spcAft>
                <a:defRPr sz="4000">
                  <a:solidFill>
                    <a:srgbClr val="FFCC66"/>
                  </a:solidFill>
                  <a:latin typeface="Calibri" panose="020F0502020204030204" pitchFamily="34" charset="0"/>
                </a:defRPr>
              </a:lvl9pPr>
            </a:lstStyle>
            <a:p>
              <a:pPr>
                <a:spcBef>
                  <a:spcPct val="50000"/>
                </a:spcBef>
              </a:pPr>
              <a:r>
                <a:rPr lang="en-US" altLang="en-US" sz="2400" b="1" dirty="0">
                  <a:solidFill>
                    <a:srgbClr val="053773"/>
                  </a:solidFill>
                </a:rPr>
                <a:t> * Keeping in mind the “</a:t>
              </a:r>
              <a:r>
                <a:rPr lang="en-US" altLang="en-US" sz="2400" b="1" i="1" u="sng" dirty="0">
                  <a:solidFill>
                    <a:srgbClr val="053773"/>
                  </a:solidFill>
                </a:rPr>
                <a:t>Take Half-Leave Half</a:t>
              </a:r>
              <a:r>
                <a:rPr lang="en-US" altLang="en-US" sz="2400" b="1" i="1" dirty="0">
                  <a:solidFill>
                    <a:srgbClr val="053773"/>
                  </a:solidFill>
                </a:rPr>
                <a:t> “</a:t>
              </a:r>
              <a:r>
                <a:rPr lang="en-US" altLang="en-US" sz="2400" b="1" dirty="0">
                  <a:solidFill>
                    <a:srgbClr val="053773"/>
                  </a:solidFill>
                </a:rPr>
                <a:t> Rule, a pasture that produces 2,000 lbs./acre would have 1,000 lbs./acre harvested. Out of this only </a:t>
              </a:r>
              <a:r>
                <a:rPr lang="en-US" altLang="en-US" sz="2400" b="1" u="sng" dirty="0">
                  <a:solidFill>
                    <a:srgbClr val="053773"/>
                  </a:solidFill>
                </a:rPr>
                <a:t>500</a:t>
              </a:r>
              <a:r>
                <a:rPr lang="en-US" altLang="en-US" sz="2400" b="1" dirty="0">
                  <a:solidFill>
                    <a:srgbClr val="053773"/>
                  </a:solidFill>
                </a:rPr>
                <a:t> lbs. would actually be consumed. Thus, a </a:t>
              </a:r>
              <a:r>
                <a:rPr lang="en-US" altLang="en-US" sz="2400" b="1" u="sng" dirty="0">
                  <a:solidFill>
                    <a:srgbClr val="053773"/>
                  </a:solidFill>
                </a:rPr>
                <a:t>25</a:t>
              </a:r>
              <a:r>
                <a:rPr lang="en-US" altLang="en-US" sz="2400" b="1" dirty="0">
                  <a:solidFill>
                    <a:srgbClr val="053773"/>
                  </a:solidFill>
                </a:rPr>
                <a:t>% Harvest Efficiency.</a:t>
              </a:r>
            </a:p>
          </p:txBody>
        </p:sp>
      </p:grpSp>
      <p:sp>
        <p:nvSpPr>
          <p:cNvPr id="8196" name="Text Box 6">
            <a:extLst>
              <a:ext uri="{FF2B5EF4-FFF2-40B4-BE49-F238E27FC236}">
                <a16:creationId xmlns:a16="http://schemas.microsoft.com/office/drawing/2014/main" id="{6009F82B-51C4-497D-A30F-4A1951766B1D}"/>
              </a:ext>
            </a:extLst>
          </p:cNvPr>
          <p:cNvSpPr txBox="1">
            <a:spLocks noChangeArrowheads="1"/>
          </p:cNvSpPr>
          <p:nvPr/>
        </p:nvSpPr>
        <p:spPr bwMode="auto">
          <a:xfrm>
            <a:off x="0" y="1368753"/>
            <a:ext cx="9144000" cy="635000"/>
          </a:xfrm>
          <a:prstGeom prst="rect">
            <a:avLst/>
          </a:prstGeom>
          <a:solidFill>
            <a:srgbClr val="FFFFCC"/>
          </a:solidFill>
          <a:ln w="9525">
            <a:solidFill>
              <a:srgbClr val="006600"/>
            </a:solidFill>
            <a:miter lim="800000"/>
            <a:headEnd/>
            <a:tailEnd/>
          </a:ln>
        </p:spPr>
        <p:txBody>
          <a:bodyPr>
            <a:spAutoFit/>
          </a:bodyPr>
          <a:lstStyle>
            <a:lvl1pPr>
              <a:defRPr sz="4000">
                <a:solidFill>
                  <a:srgbClr val="FFCC66"/>
                </a:solidFill>
                <a:latin typeface="Calibri" panose="020F0502020204030204" pitchFamily="34" charset="0"/>
              </a:defRPr>
            </a:lvl1pPr>
            <a:lvl2pPr marL="742950" indent="-285750">
              <a:defRPr sz="4000">
                <a:solidFill>
                  <a:srgbClr val="FFCC66"/>
                </a:solidFill>
                <a:latin typeface="Calibri" panose="020F0502020204030204" pitchFamily="34" charset="0"/>
              </a:defRPr>
            </a:lvl2pPr>
            <a:lvl3pPr marL="1143000" indent="-228600">
              <a:defRPr sz="4000">
                <a:solidFill>
                  <a:srgbClr val="FFCC66"/>
                </a:solidFill>
                <a:latin typeface="Calibri" panose="020F0502020204030204" pitchFamily="34" charset="0"/>
              </a:defRPr>
            </a:lvl3pPr>
            <a:lvl4pPr marL="1600200" indent="-228600">
              <a:defRPr sz="4000">
                <a:solidFill>
                  <a:srgbClr val="FFCC66"/>
                </a:solidFill>
                <a:latin typeface="Calibri" panose="020F0502020204030204" pitchFamily="34" charset="0"/>
              </a:defRPr>
            </a:lvl4pPr>
            <a:lvl5pPr marL="2057400" indent="-228600">
              <a:defRPr sz="4000">
                <a:solidFill>
                  <a:srgbClr val="FFCC66"/>
                </a:solidFill>
                <a:latin typeface="Calibri" panose="020F0502020204030204" pitchFamily="34" charset="0"/>
              </a:defRPr>
            </a:lvl5pPr>
            <a:lvl6pPr marL="2514600" indent="-228600" eaLnBrk="0" fontAlgn="base" hangingPunct="0">
              <a:spcBef>
                <a:spcPct val="0"/>
              </a:spcBef>
              <a:spcAft>
                <a:spcPct val="0"/>
              </a:spcAft>
              <a:defRPr sz="4000">
                <a:solidFill>
                  <a:srgbClr val="FFCC66"/>
                </a:solidFill>
                <a:latin typeface="Calibri" panose="020F0502020204030204" pitchFamily="34" charset="0"/>
              </a:defRPr>
            </a:lvl6pPr>
            <a:lvl7pPr marL="2971800" indent="-228600" eaLnBrk="0" fontAlgn="base" hangingPunct="0">
              <a:spcBef>
                <a:spcPct val="0"/>
              </a:spcBef>
              <a:spcAft>
                <a:spcPct val="0"/>
              </a:spcAft>
              <a:defRPr sz="4000">
                <a:solidFill>
                  <a:srgbClr val="FFCC66"/>
                </a:solidFill>
                <a:latin typeface="Calibri" panose="020F0502020204030204" pitchFamily="34" charset="0"/>
              </a:defRPr>
            </a:lvl7pPr>
            <a:lvl8pPr marL="3429000" indent="-228600" eaLnBrk="0" fontAlgn="base" hangingPunct="0">
              <a:spcBef>
                <a:spcPct val="0"/>
              </a:spcBef>
              <a:spcAft>
                <a:spcPct val="0"/>
              </a:spcAft>
              <a:defRPr sz="4000">
                <a:solidFill>
                  <a:srgbClr val="FFCC66"/>
                </a:solidFill>
                <a:latin typeface="Calibri" panose="020F0502020204030204" pitchFamily="34" charset="0"/>
              </a:defRPr>
            </a:lvl8pPr>
            <a:lvl9pPr marL="3886200" indent="-228600" eaLnBrk="0" fontAlgn="base" hangingPunct="0">
              <a:spcBef>
                <a:spcPct val="0"/>
              </a:spcBef>
              <a:spcAft>
                <a:spcPct val="0"/>
              </a:spcAft>
              <a:defRPr sz="4000">
                <a:solidFill>
                  <a:srgbClr val="FFCC66"/>
                </a:solidFill>
                <a:latin typeface="Calibri" panose="020F0502020204030204" pitchFamily="34" charset="0"/>
              </a:defRPr>
            </a:lvl9pPr>
          </a:lstStyle>
          <a:p>
            <a:pPr algn="ctr"/>
            <a:r>
              <a:rPr lang="en-US" altLang="en-US" sz="3500" b="1" dirty="0">
                <a:solidFill>
                  <a:srgbClr val="139AB2"/>
                </a:solidFill>
              </a:rPr>
              <a:t>What's the problem with Take Half-Leave Half?</a:t>
            </a:r>
          </a:p>
        </p:txBody>
      </p:sp>
      <p:sp>
        <p:nvSpPr>
          <p:cNvPr id="1446920" name="Text Box 8">
            <a:extLst>
              <a:ext uri="{FF2B5EF4-FFF2-40B4-BE49-F238E27FC236}">
                <a16:creationId xmlns:a16="http://schemas.microsoft.com/office/drawing/2014/main" id="{FA04DCC1-088D-4B23-BD5C-FCE18511A4F1}"/>
              </a:ext>
            </a:extLst>
          </p:cNvPr>
          <p:cNvSpPr txBox="1">
            <a:spLocks noChangeArrowheads="1"/>
          </p:cNvSpPr>
          <p:nvPr/>
        </p:nvSpPr>
        <p:spPr bwMode="auto">
          <a:xfrm>
            <a:off x="1295400" y="2203778"/>
            <a:ext cx="6613926" cy="584775"/>
          </a:xfrm>
          <a:prstGeom prst="rect">
            <a:avLst/>
          </a:prstGeom>
          <a:solidFill>
            <a:srgbClr val="FFFFCC"/>
          </a:solidFill>
          <a:ln w="9525">
            <a:solidFill>
              <a:srgbClr val="006600"/>
            </a:solidFill>
            <a:miter lim="800000"/>
            <a:headEnd/>
            <a:tailEnd/>
          </a:ln>
        </p:spPr>
        <p:txBody>
          <a:bodyPr wrap="none">
            <a:spAutoFit/>
          </a:bodyPr>
          <a:lstStyle>
            <a:lvl1pPr>
              <a:defRPr sz="4000">
                <a:solidFill>
                  <a:srgbClr val="FFCC66"/>
                </a:solidFill>
                <a:latin typeface="Calibri" panose="020F0502020204030204" pitchFamily="34" charset="0"/>
              </a:defRPr>
            </a:lvl1pPr>
            <a:lvl2pPr marL="742950" indent="-285750">
              <a:defRPr sz="4000">
                <a:solidFill>
                  <a:srgbClr val="FFCC66"/>
                </a:solidFill>
                <a:latin typeface="Calibri" panose="020F0502020204030204" pitchFamily="34" charset="0"/>
              </a:defRPr>
            </a:lvl2pPr>
            <a:lvl3pPr marL="1143000" indent="-228600">
              <a:defRPr sz="4000">
                <a:solidFill>
                  <a:srgbClr val="FFCC66"/>
                </a:solidFill>
                <a:latin typeface="Calibri" panose="020F0502020204030204" pitchFamily="34" charset="0"/>
              </a:defRPr>
            </a:lvl3pPr>
            <a:lvl4pPr marL="1600200" indent="-228600">
              <a:defRPr sz="4000">
                <a:solidFill>
                  <a:srgbClr val="FFCC66"/>
                </a:solidFill>
                <a:latin typeface="Calibri" panose="020F0502020204030204" pitchFamily="34" charset="0"/>
              </a:defRPr>
            </a:lvl4pPr>
            <a:lvl5pPr marL="2057400" indent="-228600">
              <a:defRPr sz="4000">
                <a:solidFill>
                  <a:srgbClr val="FFCC66"/>
                </a:solidFill>
                <a:latin typeface="Calibri" panose="020F0502020204030204" pitchFamily="34" charset="0"/>
              </a:defRPr>
            </a:lvl5pPr>
            <a:lvl6pPr marL="2514600" indent="-228600" eaLnBrk="0" fontAlgn="base" hangingPunct="0">
              <a:spcBef>
                <a:spcPct val="0"/>
              </a:spcBef>
              <a:spcAft>
                <a:spcPct val="0"/>
              </a:spcAft>
              <a:defRPr sz="4000">
                <a:solidFill>
                  <a:srgbClr val="FFCC66"/>
                </a:solidFill>
                <a:latin typeface="Calibri" panose="020F0502020204030204" pitchFamily="34" charset="0"/>
              </a:defRPr>
            </a:lvl6pPr>
            <a:lvl7pPr marL="2971800" indent="-228600" eaLnBrk="0" fontAlgn="base" hangingPunct="0">
              <a:spcBef>
                <a:spcPct val="0"/>
              </a:spcBef>
              <a:spcAft>
                <a:spcPct val="0"/>
              </a:spcAft>
              <a:defRPr sz="4000">
                <a:solidFill>
                  <a:srgbClr val="FFCC66"/>
                </a:solidFill>
                <a:latin typeface="Calibri" panose="020F0502020204030204" pitchFamily="34" charset="0"/>
              </a:defRPr>
            </a:lvl7pPr>
            <a:lvl8pPr marL="3429000" indent="-228600" eaLnBrk="0" fontAlgn="base" hangingPunct="0">
              <a:spcBef>
                <a:spcPct val="0"/>
              </a:spcBef>
              <a:spcAft>
                <a:spcPct val="0"/>
              </a:spcAft>
              <a:defRPr sz="4000">
                <a:solidFill>
                  <a:srgbClr val="FFCC66"/>
                </a:solidFill>
                <a:latin typeface="Calibri" panose="020F0502020204030204" pitchFamily="34" charset="0"/>
              </a:defRPr>
            </a:lvl8pPr>
            <a:lvl9pPr marL="3886200" indent="-228600" eaLnBrk="0" fontAlgn="base" hangingPunct="0">
              <a:spcBef>
                <a:spcPct val="0"/>
              </a:spcBef>
              <a:spcAft>
                <a:spcPct val="0"/>
              </a:spcAft>
              <a:defRPr sz="4000">
                <a:solidFill>
                  <a:srgbClr val="FFCC66"/>
                </a:solidFill>
                <a:latin typeface="Calibri" panose="020F0502020204030204" pitchFamily="34" charset="0"/>
              </a:defRPr>
            </a:lvl9pPr>
          </a:lstStyle>
          <a:p>
            <a:r>
              <a:rPr lang="en-US" altLang="en-US" sz="3200" b="1" dirty="0">
                <a:solidFill>
                  <a:srgbClr val="053773"/>
                </a:solidFill>
                <a:latin typeface="Garamond" panose="02020404030301010803" pitchFamily="18" charset="0"/>
              </a:rPr>
              <a:t>“Half” doesn’t mean “Graze” 50%…</a:t>
            </a:r>
          </a:p>
        </p:txBody>
      </p:sp>
      <p:graphicFrame>
        <p:nvGraphicFramePr>
          <p:cNvPr id="1446921" name="Group 9">
            <a:extLst>
              <a:ext uri="{FF2B5EF4-FFF2-40B4-BE49-F238E27FC236}">
                <a16:creationId xmlns:a16="http://schemas.microsoft.com/office/drawing/2014/main" id="{54780F5B-E560-4F72-864A-BCD09B917DCD}"/>
              </a:ext>
            </a:extLst>
          </p:cNvPr>
          <p:cNvGraphicFramePr>
            <a:graphicFrameLocks noGrp="1"/>
          </p:cNvGraphicFramePr>
          <p:nvPr>
            <p:ph/>
          </p:nvPr>
        </p:nvGraphicFramePr>
        <p:xfrm>
          <a:off x="452582" y="3038477"/>
          <a:ext cx="8229600" cy="1143000"/>
        </p:xfrm>
        <a:graphic>
          <a:graphicData uri="http://schemas.openxmlformats.org/drawingml/2006/table">
            <a:tbl>
              <a:tblPr/>
              <a:tblGrid>
                <a:gridCol w="1903413">
                  <a:extLst>
                    <a:ext uri="{9D8B030D-6E8A-4147-A177-3AD203B41FA5}">
                      <a16:colId xmlns:a16="http://schemas.microsoft.com/office/drawing/2014/main" val="20000"/>
                    </a:ext>
                  </a:extLst>
                </a:gridCol>
                <a:gridCol w="1844675">
                  <a:extLst>
                    <a:ext uri="{9D8B030D-6E8A-4147-A177-3AD203B41FA5}">
                      <a16:colId xmlns:a16="http://schemas.microsoft.com/office/drawing/2014/main" val="20001"/>
                    </a:ext>
                  </a:extLst>
                </a:gridCol>
                <a:gridCol w="4481512">
                  <a:extLst>
                    <a:ext uri="{9D8B030D-6E8A-4147-A177-3AD203B41FA5}">
                      <a16:colId xmlns:a16="http://schemas.microsoft.com/office/drawing/2014/main" val="20002"/>
                    </a:ext>
                  </a:extLst>
                </a:gridCol>
              </a:tblGrid>
              <a:tr h="1143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139AB2"/>
                          </a:solidFill>
                          <a:effectLst/>
                          <a:latin typeface="Calibri" pitchFamily="34" charset="0"/>
                        </a:rPr>
                        <a:t>25%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139AB2"/>
                          </a:solidFill>
                          <a:effectLst/>
                          <a:latin typeface="Calibri" pitchFamily="34" charset="0"/>
                        </a:rPr>
                        <a:t>Consumed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139AB2"/>
                          </a:solidFill>
                          <a:effectLst/>
                          <a:latin typeface="Calibri" pitchFamily="34" charset="0"/>
                        </a:rPr>
                        <a:t>25%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139AB2"/>
                          </a:solidFill>
                          <a:effectLst/>
                          <a:latin typeface="Calibri" pitchFamily="34" charset="0"/>
                        </a:rPr>
                        <a:t>Lost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139AB2"/>
                          </a:solidFill>
                          <a:effectLst/>
                          <a:latin typeface="Calibri" pitchFamily="34" charset="0"/>
                        </a:rPr>
                        <a:t>50%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139AB2"/>
                          </a:solidFill>
                          <a:effectLst/>
                          <a:latin typeface="Calibri" pitchFamily="34" charset="0"/>
                        </a:rPr>
                        <a:t>Left for the Resource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bl>
          </a:graphicData>
        </a:graphic>
      </p:graphicFrame>
      <p:sp>
        <p:nvSpPr>
          <p:cNvPr id="12" name="Rectangle 2">
            <a:extLst>
              <a:ext uri="{FF2B5EF4-FFF2-40B4-BE49-F238E27FC236}">
                <a16:creationId xmlns:a16="http://schemas.microsoft.com/office/drawing/2014/main" id="{7B9DA593-481F-419F-94D6-2A124633698D}"/>
              </a:ext>
            </a:extLst>
          </p:cNvPr>
          <p:cNvSpPr txBox="1">
            <a:spLocks noChangeArrowheads="1"/>
          </p:cNvSpPr>
          <p:nvPr/>
        </p:nvSpPr>
        <p:spPr>
          <a:xfrm>
            <a:off x="-4618" y="628505"/>
            <a:ext cx="9144000" cy="11430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200" dirty="0">
                <a:solidFill>
                  <a:srgbClr val="89C32D"/>
                </a:solidFill>
                <a:latin typeface="+mj-lt"/>
              </a:rPr>
              <a:t>Understanding Forage Utilization</a:t>
            </a:r>
            <a:endParaRPr lang="en-US" altLang="en-US" sz="2400" dirty="0">
              <a:solidFill>
                <a:srgbClr val="89C32D"/>
              </a:solidFill>
              <a:latin typeface="+mj-lt"/>
            </a:endParaRPr>
          </a:p>
        </p:txBody>
      </p:sp>
    </p:spTree>
    <p:extLst>
      <p:ext uri="{BB962C8B-B14F-4D97-AF65-F5344CB8AC3E}">
        <p14:creationId xmlns:p14="http://schemas.microsoft.com/office/powerpoint/2010/main" val="3656935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446920"/>
                                        </p:tgtEl>
                                        <p:attrNameLst>
                                          <p:attrName>style.visibility</p:attrName>
                                        </p:attrNameLst>
                                      </p:cBhvr>
                                      <p:to>
                                        <p:strVal val="visible"/>
                                      </p:to>
                                    </p:set>
                                    <p:animEffect transition="in" filter="fade">
                                      <p:cBhvr>
                                        <p:cTn id="7" dur="500"/>
                                        <p:tgtEl>
                                          <p:spTgt spid="1446920"/>
                                        </p:tgtEl>
                                      </p:cBhvr>
                                    </p:animEffect>
                                    <p:anim calcmode="lin" valueType="num">
                                      <p:cBhvr>
                                        <p:cTn id="8" dur="500" fill="hold"/>
                                        <p:tgtEl>
                                          <p:spTgt spid="1446920"/>
                                        </p:tgtEl>
                                        <p:attrNameLst>
                                          <p:attrName>ppt_w</p:attrName>
                                        </p:attrNameLst>
                                      </p:cBhvr>
                                      <p:tavLst>
                                        <p:tav tm="0" fmla="#ppt_w*sin(2.5*pi*$)">
                                          <p:val>
                                            <p:fltVal val="0"/>
                                          </p:val>
                                        </p:tav>
                                        <p:tav tm="100000">
                                          <p:val>
                                            <p:fltVal val="1"/>
                                          </p:val>
                                        </p:tav>
                                      </p:tavLst>
                                    </p:anim>
                                    <p:anim calcmode="lin" valueType="num">
                                      <p:cBhvr>
                                        <p:cTn id="9" dur="500" fill="hold"/>
                                        <p:tgtEl>
                                          <p:spTgt spid="144692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446921"/>
                                        </p:tgtEl>
                                        <p:attrNameLst>
                                          <p:attrName>style.visibility</p:attrName>
                                        </p:attrNameLst>
                                      </p:cBhvr>
                                      <p:to>
                                        <p:strVal val="visible"/>
                                      </p:to>
                                    </p:set>
                                    <p:anim calcmode="lin" valueType="num">
                                      <p:cBhvr additive="base">
                                        <p:cTn id="14" dur="500" fill="hold"/>
                                        <p:tgtEl>
                                          <p:spTgt spid="1446921"/>
                                        </p:tgtEl>
                                        <p:attrNameLst>
                                          <p:attrName>ppt_x</p:attrName>
                                        </p:attrNameLst>
                                      </p:cBhvr>
                                      <p:tavLst>
                                        <p:tav tm="0">
                                          <p:val>
                                            <p:strVal val="#ppt_x"/>
                                          </p:val>
                                        </p:tav>
                                        <p:tav tm="100000">
                                          <p:val>
                                            <p:strVal val="#ppt_x"/>
                                          </p:val>
                                        </p:tav>
                                      </p:tavLst>
                                    </p:anim>
                                    <p:anim calcmode="lin" valueType="num">
                                      <p:cBhvr additive="base">
                                        <p:cTn id="15" dur="500" fill="hold"/>
                                        <p:tgtEl>
                                          <p:spTgt spid="1446921"/>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9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37F8B-1964-4CC1-BDAC-646A0833DE1F}"/>
              </a:ext>
            </a:extLst>
          </p:cNvPr>
          <p:cNvSpPr>
            <a:spLocks noGrp="1"/>
          </p:cNvSpPr>
          <p:nvPr>
            <p:ph type="title"/>
          </p:nvPr>
        </p:nvSpPr>
        <p:spPr/>
        <p:txBody>
          <a:bodyPr/>
          <a:lstStyle/>
          <a:p>
            <a:r>
              <a:rPr lang="en-US" dirty="0"/>
              <a:t>Determining Stocking Rate</a:t>
            </a:r>
          </a:p>
        </p:txBody>
      </p:sp>
      <p:pic>
        <p:nvPicPr>
          <p:cNvPr id="3" name="Picture 2">
            <a:extLst>
              <a:ext uri="{FF2B5EF4-FFF2-40B4-BE49-F238E27FC236}">
                <a16:creationId xmlns:a16="http://schemas.microsoft.com/office/drawing/2014/main" id="{6F2823AE-2781-4AA0-AE86-1AF92F4DD459}"/>
              </a:ext>
            </a:extLst>
          </p:cNvPr>
          <p:cNvPicPr>
            <a:picLocks noChangeAspect="1"/>
          </p:cNvPicPr>
          <p:nvPr/>
        </p:nvPicPr>
        <p:blipFill>
          <a:blip r:embed="rId2"/>
          <a:stretch>
            <a:fillRect/>
          </a:stretch>
        </p:blipFill>
        <p:spPr>
          <a:xfrm>
            <a:off x="261814" y="1438361"/>
            <a:ext cx="8718529" cy="4095953"/>
          </a:xfrm>
          <a:prstGeom prst="rect">
            <a:avLst/>
          </a:prstGeom>
        </p:spPr>
      </p:pic>
    </p:spTree>
    <p:extLst>
      <p:ext uri="{BB962C8B-B14F-4D97-AF65-F5344CB8AC3E}">
        <p14:creationId xmlns:p14="http://schemas.microsoft.com/office/powerpoint/2010/main" val="2133746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5802C9-C5E1-42B2-BB00-BB1522C5F70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1000"/>
                    </a14:imgEffect>
                  </a14:imgLayer>
                </a14:imgProps>
              </a:ext>
              <a:ext uri="{28A0092B-C50C-407E-A947-70E740481C1C}">
                <a14:useLocalDpi xmlns:a14="http://schemas.microsoft.com/office/drawing/2010/main" val="0"/>
              </a:ext>
            </a:extLst>
          </a:blip>
          <a:srcRect/>
          <a:stretch/>
        </p:blipFill>
        <p:spPr>
          <a:xfrm>
            <a:off x="11364" y="1945085"/>
            <a:ext cx="4968043" cy="2903623"/>
          </a:xfrm>
          <a:prstGeom prst="rect">
            <a:avLst/>
          </a:prstGeom>
        </p:spPr>
      </p:pic>
      <p:pic>
        <p:nvPicPr>
          <p:cNvPr id="26" name="Picture 25">
            <a:extLst>
              <a:ext uri="{FF2B5EF4-FFF2-40B4-BE49-F238E27FC236}">
                <a16:creationId xmlns:a16="http://schemas.microsoft.com/office/drawing/2014/main" id="{E83EE1E3-A85C-4441-8EE7-648719E62DE9}"/>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p:blipFill>
        <p:spPr>
          <a:xfrm>
            <a:off x="-84931" y="4515437"/>
            <a:ext cx="5116125" cy="2386379"/>
          </a:xfrm>
          <a:prstGeom prst="rect">
            <a:avLst/>
          </a:prstGeom>
        </p:spPr>
      </p:pic>
      <p:sp>
        <p:nvSpPr>
          <p:cNvPr id="7" name="Title 6"/>
          <p:cNvSpPr>
            <a:spLocks noGrp="1"/>
          </p:cNvSpPr>
          <p:nvPr>
            <p:ph type="title"/>
          </p:nvPr>
        </p:nvSpPr>
        <p:spPr>
          <a:xfrm>
            <a:off x="789352" y="463550"/>
            <a:ext cx="8229600" cy="806938"/>
          </a:xfrm>
        </p:spPr>
        <p:txBody>
          <a:bodyPr>
            <a:normAutofit/>
          </a:bodyPr>
          <a:lstStyle/>
          <a:p>
            <a:r>
              <a:rPr lang="en-US" dirty="0"/>
              <a:t>Tips for Integrating Grazing</a:t>
            </a:r>
          </a:p>
        </p:txBody>
      </p:sp>
      <p:sp>
        <p:nvSpPr>
          <p:cNvPr id="8" name="Content Placeholder 7"/>
          <p:cNvSpPr>
            <a:spLocks noGrp="1"/>
          </p:cNvSpPr>
          <p:nvPr>
            <p:ph idx="1"/>
          </p:nvPr>
        </p:nvSpPr>
        <p:spPr>
          <a:xfrm>
            <a:off x="190570" y="1501741"/>
            <a:ext cx="7810766" cy="4906394"/>
          </a:xfrm>
        </p:spPr>
        <p:txBody>
          <a:bodyPr>
            <a:normAutofit/>
          </a:bodyPr>
          <a:lstStyle/>
          <a:p>
            <a:r>
              <a:rPr lang="en-US" sz="1800" dirty="0"/>
              <a:t>Leverage Existing Infrastructure</a:t>
            </a:r>
          </a:p>
        </p:txBody>
      </p:sp>
      <p:pic>
        <p:nvPicPr>
          <p:cNvPr id="14" name="Picture 13">
            <a:extLst>
              <a:ext uri="{FF2B5EF4-FFF2-40B4-BE49-F238E27FC236}">
                <a16:creationId xmlns:a16="http://schemas.microsoft.com/office/drawing/2014/main" id="{F418EA3C-0E27-4FEA-A223-10B09CD80E94}"/>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rot="5400000">
            <a:off x="4594761" y="2327212"/>
            <a:ext cx="4927940" cy="4163686"/>
          </a:xfrm>
          <a:prstGeom prst="rect">
            <a:avLst/>
          </a:prstGeom>
        </p:spPr>
      </p:pic>
    </p:spTree>
    <p:extLst>
      <p:ext uri="{BB962C8B-B14F-4D97-AF65-F5344CB8AC3E}">
        <p14:creationId xmlns:p14="http://schemas.microsoft.com/office/powerpoint/2010/main" val="3013107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B1C3-63A2-4E82-96E6-47030AD310DD}"/>
              </a:ext>
            </a:extLst>
          </p:cNvPr>
          <p:cNvSpPr>
            <a:spLocks noGrp="1"/>
          </p:cNvSpPr>
          <p:nvPr>
            <p:ph type="title"/>
          </p:nvPr>
        </p:nvSpPr>
        <p:spPr/>
        <p:txBody>
          <a:bodyPr/>
          <a:lstStyle/>
          <a:p>
            <a:r>
              <a:rPr lang="en-US" dirty="0"/>
              <a:t>Grazing Plan / Schedule</a:t>
            </a:r>
          </a:p>
        </p:txBody>
      </p:sp>
      <p:sp>
        <p:nvSpPr>
          <p:cNvPr id="3" name="TextBox 2">
            <a:extLst>
              <a:ext uri="{FF2B5EF4-FFF2-40B4-BE49-F238E27FC236}">
                <a16:creationId xmlns:a16="http://schemas.microsoft.com/office/drawing/2014/main" id="{94172A79-19CD-4BCB-9057-90392A23760C}"/>
              </a:ext>
            </a:extLst>
          </p:cNvPr>
          <p:cNvSpPr txBox="1"/>
          <p:nvPr/>
        </p:nvSpPr>
        <p:spPr>
          <a:xfrm rot="19698379">
            <a:off x="2364509" y="2895723"/>
            <a:ext cx="5378759" cy="369332"/>
          </a:xfrm>
          <a:prstGeom prst="rect">
            <a:avLst/>
          </a:prstGeom>
          <a:noFill/>
        </p:spPr>
        <p:txBody>
          <a:bodyPr wrap="square" rtlCol="0">
            <a:spAutoFit/>
          </a:bodyPr>
          <a:lstStyle/>
          <a:p>
            <a:r>
              <a:rPr lang="en-US" dirty="0"/>
              <a:t>Insert Grazing Schedule or picture</a:t>
            </a:r>
          </a:p>
        </p:txBody>
      </p:sp>
      <p:pic>
        <p:nvPicPr>
          <p:cNvPr id="8" name="Picture 7">
            <a:extLst>
              <a:ext uri="{FF2B5EF4-FFF2-40B4-BE49-F238E27FC236}">
                <a16:creationId xmlns:a16="http://schemas.microsoft.com/office/drawing/2014/main" id="{520FB76D-1881-B1E6-4FA1-B5BB1D35D4CA}"/>
              </a:ext>
            </a:extLst>
          </p:cNvPr>
          <p:cNvPicPr>
            <a:picLocks noChangeAspect="1"/>
          </p:cNvPicPr>
          <p:nvPr/>
        </p:nvPicPr>
        <p:blipFill>
          <a:blip r:embed="rId2"/>
          <a:stretch>
            <a:fillRect/>
          </a:stretch>
        </p:blipFill>
        <p:spPr>
          <a:xfrm>
            <a:off x="0" y="1905000"/>
            <a:ext cx="9144000" cy="3048000"/>
          </a:xfrm>
          <a:prstGeom prst="rect">
            <a:avLst/>
          </a:prstGeom>
        </p:spPr>
      </p:pic>
    </p:spTree>
    <p:extLst>
      <p:ext uri="{BB962C8B-B14F-4D97-AF65-F5344CB8AC3E}">
        <p14:creationId xmlns:p14="http://schemas.microsoft.com/office/powerpoint/2010/main" val="3140192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val 2" descr="Green marble"/>
          <p:cNvSpPr>
            <a:spLocks noChangeArrowheads="1"/>
          </p:cNvSpPr>
          <p:nvPr/>
        </p:nvSpPr>
        <p:spPr bwMode="auto">
          <a:xfrm>
            <a:off x="3646714" y="2597727"/>
            <a:ext cx="1877786" cy="1714500"/>
          </a:xfrm>
          <a:prstGeom prst="ellipse">
            <a:avLst/>
          </a:pr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dirty="0"/>
          </a:p>
        </p:txBody>
      </p:sp>
      <p:sp>
        <p:nvSpPr>
          <p:cNvPr id="2051" name="Text Box 3"/>
          <p:cNvSpPr txBox="1">
            <a:spLocks noChangeArrowheads="1"/>
          </p:cNvSpPr>
          <p:nvPr/>
        </p:nvSpPr>
        <p:spPr bwMode="auto">
          <a:xfrm>
            <a:off x="3946071" y="3229382"/>
            <a:ext cx="1524000" cy="3554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2100" b="1" dirty="0">
                <a:solidFill>
                  <a:srgbClr val="FFFFFF"/>
                </a:solidFill>
              </a:rPr>
              <a:t>Defoliation</a:t>
            </a:r>
            <a:endParaRPr lang="en-US" altLang="en-US" sz="1700" b="1" dirty="0">
              <a:solidFill>
                <a:srgbClr val="FFFFFF"/>
              </a:solidFill>
            </a:endParaRPr>
          </a:p>
        </p:txBody>
      </p:sp>
      <p:sp>
        <p:nvSpPr>
          <p:cNvPr id="2052" name="Line 4"/>
          <p:cNvSpPr>
            <a:spLocks noChangeShapeType="1"/>
          </p:cNvSpPr>
          <p:nvPr/>
        </p:nvSpPr>
        <p:spPr bwMode="auto">
          <a:xfrm flipH="1" flipV="1">
            <a:off x="4572000" y="1740477"/>
            <a:ext cx="0" cy="75334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53" name="Text Box 5"/>
          <p:cNvSpPr txBox="1">
            <a:spLocks noChangeArrowheads="1"/>
          </p:cNvSpPr>
          <p:nvPr/>
        </p:nvSpPr>
        <p:spPr bwMode="auto">
          <a:xfrm>
            <a:off x="4136571" y="1220932"/>
            <a:ext cx="734786" cy="54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Maintain Residual Leaf Area</a:t>
            </a:r>
          </a:p>
        </p:txBody>
      </p:sp>
      <p:sp>
        <p:nvSpPr>
          <p:cNvPr id="2055" name="Line 7"/>
          <p:cNvSpPr>
            <a:spLocks noChangeShapeType="1"/>
          </p:cNvSpPr>
          <p:nvPr/>
        </p:nvSpPr>
        <p:spPr bwMode="auto">
          <a:xfrm>
            <a:off x="326571" y="3403023"/>
            <a:ext cx="332014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56" name="Line 8"/>
          <p:cNvSpPr>
            <a:spLocks noChangeShapeType="1"/>
          </p:cNvSpPr>
          <p:nvPr/>
        </p:nvSpPr>
        <p:spPr bwMode="auto">
          <a:xfrm>
            <a:off x="5524500" y="3403023"/>
            <a:ext cx="332014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57" name="Line 9"/>
          <p:cNvSpPr>
            <a:spLocks noChangeShapeType="1"/>
          </p:cNvSpPr>
          <p:nvPr/>
        </p:nvSpPr>
        <p:spPr bwMode="auto">
          <a:xfrm>
            <a:off x="4599214" y="4442113"/>
            <a:ext cx="0" cy="72736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58" name="Text Box 10"/>
          <p:cNvSpPr txBox="1">
            <a:spLocks noChangeArrowheads="1"/>
          </p:cNvSpPr>
          <p:nvPr/>
        </p:nvSpPr>
        <p:spPr bwMode="auto">
          <a:xfrm>
            <a:off x="4327071" y="5247409"/>
            <a:ext cx="462643"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dirty="0"/>
              <a:t>Kill Plants</a:t>
            </a:r>
          </a:p>
        </p:txBody>
      </p:sp>
      <p:sp>
        <p:nvSpPr>
          <p:cNvPr id="2059" name="Line 11"/>
          <p:cNvSpPr>
            <a:spLocks noChangeShapeType="1"/>
          </p:cNvSpPr>
          <p:nvPr/>
        </p:nvSpPr>
        <p:spPr bwMode="auto">
          <a:xfrm flipV="1">
            <a:off x="4925786" y="1792432"/>
            <a:ext cx="381000" cy="80529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60" name="Text Box 12"/>
          <p:cNvSpPr txBox="1">
            <a:spLocks noChangeArrowheads="1"/>
          </p:cNvSpPr>
          <p:nvPr/>
        </p:nvSpPr>
        <p:spPr bwMode="auto">
          <a:xfrm>
            <a:off x="5143500" y="1298864"/>
            <a:ext cx="707571"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Stimulate Growth</a:t>
            </a:r>
          </a:p>
        </p:txBody>
      </p:sp>
      <p:sp>
        <p:nvSpPr>
          <p:cNvPr id="2061" name="Line 13"/>
          <p:cNvSpPr>
            <a:spLocks noChangeShapeType="1"/>
          </p:cNvSpPr>
          <p:nvPr/>
        </p:nvSpPr>
        <p:spPr bwMode="auto">
          <a:xfrm flipV="1">
            <a:off x="5225143" y="1792432"/>
            <a:ext cx="1061357" cy="93518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62" name="Text Box 14"/>
          <p:cNvSpPr txBox="1">
            <a:spLocks noChangeArrowheads="1"/>
          </p:cNvSpPr>
          <p:nvPr/>
        </p:nvSpPr>
        <p:spPr bwMode="auto">
          <a:xfrm>
            <a:off x="6259286" y="1350819"/>
            <a:ext cx="979714" cy="54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Maintain Optimum Microclimate</a:t>
            </a:r>
            <a:endParaRPr lang="en-US" altLang="en-US"/>
          </a:p>
        </p:txBody>
      </p:sp>
      <p:sp>
        <p:nvSpPr>
          <p:cNvPr id="2063" name="Line 15"/>
          <p:cNvSpPr>
            <a:spLocks noChangeShapeType="1"/>
          </p:cNvSpPr>
          <p:nvPr/>
        </p:nvSpPr>
        <p:spPr bwMode="auto">
          <a:xfrm flipV="1">
            <a:off x="5470071" y="2311977"/>
            <a:ext cx="1415143" cy="64943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64" name="Text Box 16"/>
          <p:cNvSpPr txBox="1">
            <a:spLocks noChangeArrowheads="1"/>
          </p:cNvSpPr>
          <p:nvPr/>
        </p:nvSpPr>
        <p:spPr bwMode="auto">
          <a:xfrm>
            <a:off x="7021286" y="2130136"/>
            <a:ext cx="1088571" cy="20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lgn="l">
              <a:spcBef>
                <a:spcPct val="50000"/>
              </a:spcBef>
            </a:pPr>
            <a:r>
              <a:rPr lang="en-US" altLang="en-US" sz="1100"/>
              <a:t>Daily Maturation</a:t>
            </a:r>
          </a:p>
        </p:txBody>
      </p:sp>
      <p:sp>
        <p:nvSpPr>
          <p:cNvPr id="2065" name="Line 17"/>
          <p:cNvSpPr>
            <a:spLocks noChangeShapeType="1"/>
          </p:cNvSpPr>
          <p:nvPr/>
        </p:nvSpPr>
        <p:spPr bwMode="auto">
          <a:xfrm flipV="1">
            <a:off x="5578929" y="2987386"/>
            <a:ext cx="1551214" cy="15586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66" name="Text Box 18"/>
          <p:cNvSpPr txBox="1">
            <a:spLocks noChangeArrowheads="1"/>
          </p:cNvSpPr>
          <p:nvPr/>
        </p:nvSpPr>
        <p:spPr bwMode="auto">
          <a:xfrm>
            <a:off x="7239000" y="2805545"/>
            <a:ext cx="870857"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Maintain Root Growth</a:t>
            </a:r>
            <a:endParaRPr lang="en-US" altLang="en-US"/>
          </a:p>
        </p:txBody>
      </p:sp>
      <p:sp>
        <p:nvSpPr>
          <p:cNvPr id="2067" name="Line 19"/>
          <p:cNvSpPr>
            <a:spLocks noChangeShapeType="1"/>
          </p:cNvSpPr>
          <p:nvPr/>
        </p:nvSpPr>
        <p:spPr bwMode="auto">
          <a:xfrm flipH="1" flipV="1">
            <a:off x="2095500" y="3169227"/>
            <a:ext cx="1469571" cy="7793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68" name="Text Box 20"/>
          <p:cNvSpPr txBox="1">
            <a:spLocks noChangeArrowheads="1"/>
          </p:cNvSpPr>
          <p:nvPr/>
        </p:nvSpPr>
        <p:spPr bwMode="auto">
          <a:xfrm>
            <a:off x="598714" y="3065318"/>
            <a:ext cx="1387929" cy="20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Increase Production</a:t>
            </a:r>
          </a:p>
        </p:txBody>
      </p:sp>
      <p:sp>
        <p:nvSpPr>
          <p:cNvPr id="2069" name="Line 21"/>
          <p:cNvSpPr>
            <a:spLocks noChangeShapeType="1"/>
          </p:cNvSpPr>
          <p:nvPr/>
        </p:nvSpPr>
        <p:spPr bwMode="auto">
          <a:xfrm flipH="1" flipV="1">
            <a:off x="2258786" y="2727613"/>
            <a:ext cx="1415143" cy="33770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70" name="Text Box 22"/>
          <p:cNvSpPr txBox="1">
            <a:spLocks noChangeArrowheads="1"/>
          </p:cNvSpPr>
          <p:nvPr/>
        </p:nvSpPr>
        <p:spPr bwMode="auto">
          <a:xfrm>
            <a:off x="1224643" y="2415887"/>
            <a:ext cx="925286"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Maintain High-Growth Rate</a:t>
            </a:r>
          </a:p>
        </p:txBody>
      </p:sp>
      <p:sp>
        <p:nvSpPr>
          <p:cNvPr id="2071" name="Line 23"/>
          <p:cNvSpPr>
            <a:spLocks noChangeShapeType="1"/>
          </p:cNvSpPr>
          <p:nvPr/>
        </p:nvSpPr>
        <p:spPr bwMode="auto">
          <a:xfrm flipH="1" flipV="1">
            <a:off x="2558143" y="2130136"/>
            <a:ext cx="1224643" cy="77931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72" name="Text Box 24"/>
          <p:cNvSpPr txBox="1">
            <a:spLocks noChangeArrowheads="1"/>
          </p:cNvSpPr>
          <p:nvPr/>
        </p:nvSpPr>
        <p:spPr bwMode="auto">
          <a:xfrm>
            <a:off x="1660071" y="1844386"/>
            <a:ext cx="843643"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Prolong High Quality</a:t>
            </a:r>
          </a:p>
        </p:txBody>
      </p:sp>
      <p:sp>
        <p:nvSpPr>
          <p:cNvPr id="2073" name="Line 25"/>
          <p:cNvSpPr>
            <a:spLocks noChangeShapeType="1"/>
          </p:cNvSpPr>
          <p:nvPr/>
        </p:nvSpPr>
        <p:spPr bwMode="auto">
          <a:xfrm flipH="1" flipV="1">
            <a:off x="3456214" y="1870363"/>
            <a:ext cx="625929" cy="72736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74" name="Text Box 26"/>
          <p:cNvSpPr txBox="1">
            <a:spLocks noChangeArrowheads="1"/>
          </p:cNvSpPr>
          <p:nvPr/>
        </p:nvSpPr>
        <p:spPr bwMode="auto">
          <a:xfrm>
            <a:off x="2694214" y="1324841"/>
            <a:ext cx="952500" cy="54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Maintain Adequate CHO Reserves</a:t>
            </a:r>
            <a:endParaRPr lang="en-US" altLang="en-US"/>
          </a:p>
        </p:txBody>
      </p:sp>
      <p:sp>
        <p:nvSpPr>
          <p:cNvPr id="2075" name="Line 27"/>
          <p:cNvSpPr>
            <a:spLocks noChangeShapeType="1"/>
          </p:cNvSpPr>
          <p:nvPr/>
        </p:nvSpPr>
        <p:spPr bwMode="auto">
          <a:xfrm flipH="1">
            <a:off x="3619500" y="4312227"/>
            <a:ext cx="571500" cy="83127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76" name="Text Box 28"/>
          <p:cNvSpPr txBox="1">
            <a:spLocks noChangeArrowheads="1"/>
          </p:cNvSpPr>
          <p:nvPr/>
        </p:nvSpPr>
        <p:spPr bwMode="auto">
          <a:xfrm>
            <a:off x="3265713" y="5247409"/>
            <a:ext cx="625929"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2004" tIns="16002" rIns="32004" bIns="16002">
            <a:spAutoFit/>
          </a:bodyPr>
          <a:lstStyle/>
          <a:p>
            <a:pPr>
              <a:spcBef>
                <a:spcPct val="50000"/>
              </a:spcBef>
            </a:pPr>
            <a:r>
              <a:rPr lang="en-US" altLang="en-US" sz="1100" dirty="0"/>
              <a:t>Reduce Vigor</a:t>
            </a:r>
          </a:p>
        </p:txBody>
      </p:sp>
      <p:sp>
        <p:nvSpPr>
          <p:cNvPr id="2077" name="Line 29"/>
          <p:cNvSpPr>
            <a:spLocks noChangeShapeType="1"/>
          </p:cNvSpPr>
          <p:nvPr/>
        </p:nvSpPr>
        <p:spPr bwMode="auto">
          <a:xfrm flipH="1">
            <a:off x="2993571" y="4182341"/>
            <a:ext cx="1006929" cy="8572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78" name="Text Box 30"/>
          <p:cNvSpPr txBox="1">
            <a:spLocks noChangeArrowheads="1"/>
          </p:cNvSpPr>
          <p:nvPr/>
        </p:nvSpPr>
        <p:spPr bwMode="auto">
          <a:xfrm>
            <a:off x="2286000" y="5065568"/>
            <a:ext cx="762000"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Decrease Production</a:t>
            </a:r>
          </a:p>
        </p:txBody>
      </p:sp>
      <p:sp>
        <p:nvSpPr>
          <p:cNvPr id="2080" name="Line 32"/>
          <p:cNvSpPr>
            <a:spLocks noChangeShapeType="1"/>
          </p:cNvSpPr>
          <p:nvPr/>
        </p:nvSpPr>
        <p:spPr bwMode="auto">
          <a:xfrm flipH="1">
            <a:off x="2258786" y="3584864"/>
            <a:ext cx="1333500" cy="18184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81" name="Text Box 33"/>
          <p:cNvSpPr txBox="1">
            <a:spLocks noChangeArrowheads="1"/>
          </p:cNvSpPr>
          <p:nvPr/>
        </p:nvSpPr>
        <p:spPr bwMode="auto">
          <a:xfrm>
            <a:off x="1524000" y="3610841"/>
            <a:ext cx="680357"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Reduce Leaf Area</a:t>
            </a:r>
          </a:p>
        </p:txBody>
      </p:sp>
      <p:sp>
        <p:nvSpPr>
          <p:cNvPr id="2082" name="Line 34"/>
          <p:cNvSpPr>
            <a:spLocks noChangeShapeType="1"/>
          </p:cNvSpPr>
          <p:nvPr/>
        </p:nvSpPr>
        <p:spPr bwMode="auto">
          <a:xfrm flipH="1">
            <a:off x="2558143" y="3922568"/>
            <a:ext cx="1115786" cy="49356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83" name="Text Box 35"/>
          <p:cNvSpPr txBox="1">
            <a:spLocks noChangeArrowheads="1"/>
          </p:cNvSpPr>
          <p:nvPr/>
        </p:nvSpPr>
        <p:spPr bwMode="auto">
          <a:xfrm>
            <a:off x="1551214" y="4286250"/>
            <a:ext cx="925286"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Reduce Storage CHO</a:t>
            </a:r>
          </a:p>
        </p:txBody>
      </p:sp>
      <p:sp>
        <p:nvSpPr>
          <p:cNvPr id="2084" name="Line 36"/>
          <p:cNvSpPr>
            <a:spLocks noChangeShapeType="1"/>
          </p:cNvSpPr>
          <p:nvPr/>
        </p:nvSpPr>
        <p:spPr bwMode="auto">
          <a:xfrm>
            <a:off x="5633357" y="3688773"/>
            <a:ext cx="1306286" cy="15586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85" name="Text Box 37"/>
          <p:cNvSpPr txBox="1">
            <a:spLocks noChangeArrowheads="1"/>
          </p:cNvSpPr>
          <p:nvPr/>
        </p:nvSpPr>
        <p:spPr bwMode="auto">
          <a:xfrm>
            <a:off x="7021286" y="3662796"/>
            <a:ext cx="680357" cy="54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Reduce Growth Rate</a:t>
            </a:r>
            <a:endParaRPr lang="en-US" altLang="en-US"/>
          </a:p>
        </p:txBody>
      </p:sp>
      <p:sp>
        <p:nvSpPr>
          <p:cNvPr id="2086" name="Line 38"/>
          <p:cNvSpPr>
            <a:spLocks noChangeShapeType="1"/>
          </p:cNvSpPr>
          <p:nvPr/>
        </p:nvSpPr>
        <p:spPr bwMode="auto">
          <a:xfrm>
            <a:off x="5089071" y="4312227"/>
            <a:ext cx="571500" cy="675409"/>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87" name="Text Box 39"/>
          <p:cNvSpPr txBox="1">
            <a:spLocks noChangeArrowheads="1"/>
          </p:cNvSpPr>
          <p:nvPr/>
        </p:nvSpPr>
        <p:spPr bwMode="auto">
          <a:xfrm>
            <a:off x="5633357" y="5039591"/>
            <a:ext cx="816429" cy="54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Stop Root Growth for Long Periods</a:t>
            </a:r>
            <a:endParaRPr lang="en-US" altLang="en-US"/>
          </a:p>
        </p:txBody>
      </p:sp>
      <p:sp>
        <p:nvSpPr>
          <p:cNvPr id="2088" name="Line 40"/>
          <p:cNvSpPr>
            <a:spLocks noChangeShapeType="1"/>
          </p:cNvSpPr>
          <p:nvPr/>
        </p:nvSpPr>
        <p:spPr bwMode="auto">
          <a:xfrm>
            <a:off x="5497286" y="4026477"/>
            <a:ext cx="1088571" cy="59747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p>
            <a:endParaRPr lang="en-US"/>
          </a:p>
        </p:txBody>
      </p:sp>
      <p:sp>
        <p:nvSpPr>
          <p:cNvPr id="2089" name="Text Box 41"/>
          <p:cNvSpPr txBox="1">
            <a:spLocks noChangeArrowheads="1"/>
          </p:cNvSpPr>
          <p:nvPr/>
        </p:nvSpPr>
        <p:spPr bwMode="auto">
          <a:xfrm>
            <a:off x="6422571" y="4623954"/>
            <a:ext cx="1197429"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p>
            <a:pPr>
              <a:spcBef>
                <a:spcPct val="50000"/>
              </a:spcBef>
            </a:pPr>
            <a:r>
              <a:rPr lang="en-US" altLang="en-US" sz="1100"/>
              <a:t>Create Harsh Microclimate</a:t>
            </a:r>
          </a:p>
        </p:txBody>
      </p:sp>
      <p:sp>
        <p:nvSpPr>
          <p:cNvPr id="2090" name="Text Box 42"/>
          <p:cNvSpPr txBox="1">
            <a:spLocks noChangeArrowheads="1"/>
          </p:cNvSpPr>
          <p:nvPr/>
        </p:nvSpPr>
        <p:spPr bwMode="auto">
          <a:xfrm>
            <a:off x="2503714" y="631655"/>
            <a:ext cx="4259530" cy="35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2004" tIns="16002" rIns="32004" bIns="16002">
            <a:spAutoFit/>
          </a:bodyPr>
          <a:lstStyle/>
          <a:p>
            <a:pPr algn="ctr">
              <a:spcBef>
                <a:spcPct val="50000"/>
              </a:spcBef>
            </a:pPr>
            <a:r>
              <a:rPr lang="en-US" altLang="en-US" sz="2100" b="1" dirty="0">
                <a:latin typeface="Tahoma" pitchFamily="34" charset="0"/>
              </a:rPr>
              <a:t>GOOD GRAZING MANAGEMENT</a:t>
            </a:r>
          </a:p>
        </p:txBody>
      </p:sp>
      <p:sp>
        <p:nvSpPr>
          <p:cNvPr id="2091" name="Text Box 43"/>
          <p:cNvSpPr txBox="1">
            <a:spLocks noChangeArrowheads="1"/>
          </p:cNvSpPr>
          <p:nvPr/>
        </p:nvSpPr>
        <p:spPr bwMode="auto">
          <a:xfrm>
            <a:off x="2561111" y="5972116"/>
            <a:ext cx="4293919" cy="35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2004" tIns="16002" rIns="32004" bIns="16002">
            <a:spAutoFit/>
          </a:bodyPr>
          <a:lstStyle/>
          <a:p>
            <a:pPr algn="ctr">
              <a:spcBef>
                <a:spcPct val="50000"/>
              </a:spcBef>
            </a:pPr>
            <a:r>
              <a:rPr lang="en-US" altLang="en-US" sz="2100" b="1" dirty="0">
                <a:latin typeface="Tahoma" pitchFamily="34" charset="0"/>
              </a:rPr>
              <a:t>POOR GRAZING MANAGEMENT</a:t>
            </a:r>
          </a:p>
        </p:txBody>
      </p:sp>
      <p:sp>
        <p:nvSpPr>
          <p:cNvPr id="2" name="TextBox 1"/>
          <p:cNvSpPr txBox="1"/>
          <p:nvPr/>
        </p:nvSpPr>
        <p:spPr>
          <a:xfrm>
            <a:off x="4196429" y="2727614"/>
            <a:ext cx="752129" cy="369332"/>
          </a:xfrm>
          <a:prstGeom prst="rect">
            <a:avLst/>
          </a:prstGeom>
          <a:noFill/>
        </p:spPr>
        <p:txBody>
          <a:bodyPr wrap="none" rtlCol="0">
            <a:spAutoFit/>
          </a:bodyPr>
          <a:lstStyle/>
          <a:p>
            <a:r>
              <a:rPr lang="en-US" b="1" dirty="0">
                <a:solidFill>
                  <a:schemeClr val="bg1"/>
                </a:solidFill>
              </a:rPr>
              <a:t>&lt; 50%</a:t>
            </a:r>
          </a:p>
        </p:txBody>
      </p:sp>
      <p:sp>
        <p:nvSpPr>
          <p:cNvPr id="43" name="TextBox 42"/>
          <p:cNvSpPr txBox="1"/>
          <p:nvPr/>
        </p:nvSpPr>
        <p:spPr>
          <a:xfrm>
            <a:off x="4196429" y="3864223"/>
            <a:ext cx="752129" cy="369332"/>
          </a:xfrm>
          <a:prstGeom prst="rect">
            <a:avLst/>
          </a:prstGeom>
          <a:noFill/>
        </p:spPr>
        <p:txBody>
          <a:bodyPr wrap="none" rtlCol="0">
            <a:spAutoFit/>
          </a:bodyPr>
          <a:lstStyle/>
          <a:p>
            <a:r>
              <a:rPr lang="en-US" b="1" dirty="0">
                <a:solidFill>
                  <a:schemeClr val="bg1"/>
                </a:solidFill>
              </a:rPr>
              <a:t>&gt; 50%</a:t>
            </a:r>
          </a:p>
        </p:txBody>
      </p:sp>
    </p:spTree>
    <p:extLst>
      <p:ext uri="{BB962C8B-B14F-4D97-AF65-F5344CB8AC3E}">
        <p14:creationId xmlns:p14="http://schemas.microsoft.com/office/powerpoint/2010/main" val="1320058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6992"/>
            <a:ext cx="8229600" cy="710645"/>
          </a:xfrm>
        </p:spPr>
        <p:txBody>
          <a:bodyPr>
            <a:normAutofit/>
          </a:bodyPr>
          <a:lstStyle/>
          <a:p>
            <a:r>
              <a:rPr lang="en-US" dirty="0"/>
              <a:t>Grass Carbohydrate Reserves</a:t>
            </a:r>
          </a:p>
        </p:txBody>
      </p:sp>
      <p:sp>
        <p:nvSpPr>
          <p:cNvPr id="3" name="Content Placeholder 2"/>
          <p:cNvSpPr>
            <a:spLocks noGrp="1"/>
          </p:cNvSpPr>
          <p:nvPr>
            <p:ph sz="half" idx="1"/>
          </p:nvPr>
        </p:nvSpPr>
        <p:spPr>
          <a:xfrm>
            <a:off x="457200" y="1600200"/>
            <a:ext cx="3680234" cy="4525963"/>
          </a:xfrm>
        </p:spPr>
        <p:txBody>
          <a:bodyPr>
            <a:normAutofit fontScale="92500"/>
          </a:bodyPr>
          <a:lstStyle/>
          <a:p>
            <a:r>
              <a:rPr lang="en-US" dirty="0"/>
              <a:t>Short roots cannot capture as much water and nutrients as long healthy roots</a:t>
            </a:r>
          </a:p>
          <a:p>
            <a:endParaRPr lang="en-US" dirty="0"/>
          </a:p>
          <a:p>
            <a:r>
              <a:rPr lang="en-US" dirty="0"/>
              <a:t>Brush and weeds now have the competitive advantage to capture sunlight and root space</a:t>
            </a:r>
          </a:p>
          <a:p>
            <a:endParaRPr lang="en-US" dirty="0"/>
          </a:p>
        </p:txBody>
      </p:sp>
      <p:pic>
        <p:nvPicPr>
          <p:cNvPr id="11"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37434" y="1417637"/>
            <a:ext cx="4688687" cy="4252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137434" y="5729403"/>
            <a:ext cx="2507418" cy="246221"/>
          </a:xfrm>
          <a:prstGeom prst="rect">
            <a:avLst/>
          </a:prstGeom>
          <a:noFill/>
        </p:spPr>
        <p:txBody>
          <a:bodyPr wrap="none" rtlCol="0">
            <a:spAutoFit/>
          </a:bodyPr>
          <a:lstStyle/>
          <a:p>
            <a:r>
              <a:rPr lang="en-US" sz="1000" dirty="0"/>
              <a:t>Harland </a:t>
            </a:r>
            <a:r>
              <a:rPr lang="en-US" sz="1000" dirty="0" err="1"/>
              <a:t>Deitz</a:t>
            </a:r>
            <a:r>
              <a:rPr lang="en-US" sz="1000" dirty="0"/>
              <a:t> – “Grass the Stockman’s Crop”</a:t>
            </a:r>
          </a:p>
        </p:txBody>
      </p:sp>
    </p:spTree>
    <p:extLst>
      <p:ext uri="{BB962C8B-B14F-4D97-AF65-F5344CB8AC3E}">
        <p14:creationId xmlns:p14="http://schemas.microsoft.com/office/powerpoint/2010/main" val="279511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753209" y="912856"/>
            <a:ext cx="3243170" cy="2872406"/>
          </a:xfrm>
          <a:prstGeom prst="rect">
            <a:avLst/>
          </a:prstGeom>
        </p:spPr>
      </p:pic>
      <p:pic>
        <p:nvPicPr>
          <p:cNvPr id="4" name="Picture 3"/>
          <p:cNvPicPr>
            <a:picLocks noChangeAspect="1"/>
          </p:cNvPicPr>
          <p:nvPr/>
        </p:nvPicPr>
        <p:blipFill>
          <a:blip r:embed="rId3"/>
          <a:stretch>
            <a:fillRect/>
          </a:stretch>
        </p:blipFill>
        <p:spPr>
          <a:xfrm>
            <a:off x="3064894" y="912857"/>
            <a:ext cx="2905937" cy="5087894"/>
          </a:xfrm>
          <a:prstGeom prst="rect">
            <a:avLst/>
          </a:prstGeom>
        </p:spPr>
      </p:pic>
      <p:sp>
        <p:nvSpPr>
          <p:cNvPr id="5" name="Rectangle 4"/>
          <p:cNvSpPr/>
          <p:nvPr/>
        </p:nvSpPr>
        <p:spPr>
          <a:xfrm flipH="1">
            <a:off x="4783525" y="5639316"/>
            <a:ext cx="1124465" cy="323165"/>
          </a:xfrm>
          <a:prstGeom prst="rect">
            <a:avLst/>
          </a:prstGeom>
        </p:spPr>
        <p:txBody>
          <a:bodyPr wrap="square">
            <a:spAutoFit/>
          </a:bodyPr>
          <a:lstStyle/>
          <a:p>
            <a:r>
              <a:rPr lang="en-US" sz="750" dirty="0">
                <a:latin typeface="TimesNewRoman"/>
              </a:rPr>
              <a:t>(Brady and Weil, 2010)</a:t>
            </a:r>
            <a:endParaRPr lang="en-US" sz="750"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1969"/>
          <a:stretch/>
        </p:blipFill>
        <p:spPr bwMode="auto">
          <a:xfrm>
            <a:off x="-39344" y="857250"/>
            <a:ext cx="3162919" cy="230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5970830" y="2096686"/>
            <a:ext cx="3129324" cy="2343101"/>
          </a:xfrm>
          <a:prstGeom prst="rect">
            <a:avLst/>
          </a:prstGeom>
        </p:spPr>
      </p:pic>
      <p:pic>
        <p:nvPicPr>
          <p:cNvPr id="8" name="Picture 7"/>
          <p:cNvPicPr>
            <a:picLocks noChangeAspect="1"/>
          </p:cNvPicPr>
          <p:nvPr/>
        </p:nvPicPr>
        <p:blipFill>
          <a:blip r:embed="rId6"/>
          <a:stretch>
            <a:fillRect/>
          </a:stretch>
        </p:blipFill>
        <p:spPr>
          <a:xfrm>
            <a:off x="5956399" y="2759347"/>
            <a:ext cx="3187601" cy="2395352"/>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20802"/>
          <a:stretch/>
        </p:blipFill>
        <p:spPr bwMode="auto">
          <a:xfrm>
            <a:off x="-14430" y="2096686"/>
            <a:ext cx="3180137" cy="234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759347"/>
            <a:ext cx="3177350" cy="237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233" r="11621"/>
          <a:stretch/>
        </p:blipFill>
        <p:spPr>
          <a:xfrm rot="5400000">
            <a:off x="6586783" y="3735934"/>
            <a:ext cx="2040911" cy="2314145"/>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t="25887" r="18803"/>
          <a:stretch/>
        </p:blipFill>
        <p:spPr>
          <a:xfrm>
            <a:off x="-1" y="3835509"/>
            <a:ext cx="3162919" cy="2165241"/>
          </a:xfrm>
          <a:prstGeom prst="rect">
            <a:avLst/>
          </a:prstGeom>
        </p:spPr>
      </p:pic>
    </p:spTree>
    <p:extLst>
      <p:ext uri="{BB962C8B-B14F-4D97-AF65-F5344CB8AC3E}">
        <p14:creationId xmlns:p14="http://schemas.microsoft.com/office/powerpoint/2010/main" val="287592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89352" y="463550"/>
            <a:ext cx="8229600" cy="806938"/>
          </a:xfrm>
        </p:spPr>
        <p:txBody>
          <a:bodyPr>
            <a:normAutofit fontScale="90000"/>
          </a:bodyPr>
          <a:lstStyle/>
          <a:p>
            <a:r>
              <a:rPr lang="en-US" dirty="0"/>
              <a:t>What happens when there isn’t a plan?</a:t>
            </a:r>
          </a:p>
        </p:txBody>
      </p:sp>
      <p:sp>
        <p:nvSpPr>
          <p:cNvPr id="8" name="Content Placeholder 7"/>
          <p:cNvSpPr>
            <a:spLocks noGrp="1"/>
          </p:cNvSpPr>
          <p:nvPr>
            <p:ph idx="1"/>
          </p:nvPr>
        </p:nvSpPr>
        <p:spPr>
          <a:xfrm>
            <a:off x="76528" y="1389903"/>
            <a:ext cx="7810766" cy="4906394"/>
          </a:xfrm>
        </p:spPr>
        <p:txBody>
          <a:bodyPr>
            <a:normAutofit/>
          </a:bodyPr>
          <a:lstStyle/>
          <a:p>
            <a:endParaRPr lang="en-US" sz="1500" dirty="0"/>
          </a:p>
          <a:p>
            <a:endParaRPr lang="en-US" sz="1000" dirty="0"/>
          </a:p>
        </p:txBody>
      </p:sp>
      <p:pic>
        <p:nvPicPr>
          <p:cNvPr id="12" name="Picture 11">
            <a:extLst>
              <a:ext uri="{FF2B5EF4-FFF2-40B4-BE49-F238E27FC236}">
                <a16:creationId xmlns:a16="http://schemas.microsoft.com/office/drawing/2014/main" id="{45420087-9193-4A6B-9997-787ADA674D8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2913" y="1270488"/>
            <a:ext cx="6847912" cy="5123962"/>
          </a:xfrm>
          <a:prstGeom prst="rect">
            <a:avLst/>
          </a:prstGeom>
        </p:spPr>
      </p:pic>
      <p:sp>
        <p:nvSpPr>
          <p:cNvPr id="13" name="TextBox 12">
            <a:extLst>
              <a:ext uri="{FF2B5EF4-FFF2-40B4-BE49-F238E27FC236}">
                <a16:creationId xmlns:a16="http://schemas.microsoft.com/office/drawing/2014/main" id="{129273DA-6A02-4B76-B151-3782D1BE147B}"/>
              </a:ext>
            </a:extLst>
          </p:cNvPr>
          <p:cNvSpPr txBox="1"/>
          <p:nvPr/>
        </p:nvSpPr>
        <p:spPr>
          <a:xfrm>
            <a:off x="2752627" y="6434565"/>
            <a:ext cx="3147015" cy="369332"/>
          </a:xfrm>
          <a:prstGeom prst="rect">
            <a:avLst/>
          </a:prstGeom>
          <a:noFill/>
        </p:spPr>
        <p:txBody>
          <a:bodyPr wrap="none" rtlCol="0">
            <a:spAutoFit/>
          </a:bodyPr>
          <a:lstStyle/>
          <a:p>
            <a:r>
              <a:rPr lang="en-US" dirty="0"/>
              <a:t>Early 2012, Colorado County</a:t>
            </a:r>
          </a:p>
        </p:txBody>
      </p:sp>
    </p:spTree>
    <p:extLst>
      <p:ext uri="{BB962C8B-B14F-4D97-AF65-F5344CB8AC3E}">
        <p14:creationId xmlns:p14="http://schemas.microsoft.com/office/powerpoint/2010/main" val="1701484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B9F0AB-8BE2-43E6-A876-EF4E69DBFEF5}"/>
              </a:ext>
            </a:extLst>
          </p:cNvPr>
          <p:cNvSpPr/>
          <p:nvPr/>
        </p:nvSpPr>
        <p:spPr>
          <a:xfrm>
            <a:off x="-4632" y="1884"/>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7422500-8BF9-4A84-9D02-67B84CC099D9}"/>
              </a:ext>
            </a:extLst>
          </p:cNvPr>
          <p:cNvSpPr txBox="1">
            <a:spLocks/>
          </p:cNvSpPr>
          <p:nvPr/>
        </p:nvSpPr>
        <p:spPr>
          <a:xfrm>
            <a:off x="528293" y="85475"/>
            <a:ext cx="8229600" cy="943708"/>
          </a:xfrm>
          <a:prstGeom prst="rect">
            <a:avLst/>
          </a:prstGeom>
        </p:spPr>
        <p:txBody>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a:r>
              <a:rPr lang="en-US" dirty="0"/>
              <a:t>Stocking Based on Average Rainfall</a:t>
            </a:r>
          </a:p>
        </p:txBody>
      </p:sp>
      <p:sp>
        <p:nvSpPr>
          <p:cNvPr id="8" name="TextBox 7">
            <a:extLst>
              <a:ext uri="{FF2B5EF4-FFF2-40B4-BE49-F238E27FC236}">
                <a16:creationId xmlns:a16="http://schemas.microsoft.com/office/drawing/2014/main" id="{02536B85-3AF5-4244-8350-B0EC92194A9E}"/>
              </a:ext>
            </a:extLst>
          </p:cNvPr>
          <p:cNvSpPr txBox="1"/>
          <p:nvPr/>
        </p:nvSpPr>
        <p:spPr>
          <a:xfrm>
            <a:off x="7209417" y="2340874"/>
            <a:ext cx="1826141" cy="523220"/>
          </a:xfrm>
          <a:prstGeom prst="rect">
            <a:avLst/>
          </a:prstGeom>
          <a:solidFill>
            <a:schemeClr val="accent2">
              <a:lumMod val="40000"/>
              <a:lumOff val="60000"/>
            </a:schemeClr>
          </a:solidFill>
          <a:ln>
            <a:solidFill>
              <a:srgbClr val="0070C0"/>
            </a:solidFill>
          </a:ln>
        </p:spPr>
        <p:txBody>
          <a:bodyPr wrap="none" rtlCol="0">
            <a:spAutoFit/>
          </a:bodyPr>
          <a:lstStyle/>
          <a:p>
            <a:pPr algn="ctr"/>
            <a:r>
              <a:rPr lang="en-US" sz="1400" dirty="0"/>
              <a:t>25% above average </a:t>
            </a:r>
          </a:p>
          <a:p>
            <a:pPr algn="ctr"/>
            <a:r>
              <a:rPr lang="en-US" sz="1400" dirty="0"/>
              <a:t>48 inches</a:t>
            </a:r>
          </a:p>
        </p:txBody>
      </p:sp>
      <p:sp>
        <p:nvSpPr>
          <p:cNvPr id="9" name="TextBox 8">
            <a:extLst>
              <a:ext uri="{FF2B5EF4-FFF2-40B4-BE49-F238E27FC236}">
                <a16:creationId xmlns:a16="http://schemas.microsoft.com/office/drawing/2014/main" id="{4E0F69B1-9DF5-4650-9240-6D79B2139C6B}"/>
              </a:ext>
            </a:extLst>
          </p:cNvPr>
          <p:cNvSpPr txBox="1"/>
          <p:nvPr/>
        </p:nvSpPr>
        <p:spPr>
          <a:xfrm>
            <a:off x="7219036" y="3001224"/>
            <a:ext cx="1806905" cy="523220"/>
          </a:xfrm>
          <a:prstGeom prst="rect">
            <a:avLst/>
          </a:prstGeom>
          <a:solidFill>
            <a:schemeClr val="accent2">
              <a:lumMod val="40000"/>
              <a:lumOff val="60000"/>
            </a:schemeClr>
          </a:solidFill>
          <a:ln>
            <a:solidFill>
              <a:srgbClr val="0070C0"/>
            </a:solidFill>
          </a:ln>
        </p:spPr>
        <p:txBody>
          <a:bodyPr wrap="square" rtlCol="0">
            <a:spAutoFit/>
          </a:bodyPr>
          <a:lstStyle/>
          <a:p>
            <a:pPr algn="ctr"/>
            <a:r>
              <a:rPr lang="en-US" sz="1400" dirty="0"/>
              <a:t>127-year average </a:t>
            </a:r>
          </a:p>
          <a:p>
            <a:pPr algn="ctr"/>
            <a:r>
              <a:rPr lang="en-US" sz="1400" dirty="0"/>
              <a:t>38 inches</a:t>
            </a:r>
          </a:p>
        </p:txBody>
      </p:sp>
      <p:sp>
        <p:nvSpPr>
          <p:cNvPr id="10" name="TextBox 9">
            <a:extLst>
              <a:ext uri="{FF2B5EF4-FFF2-40B4-BE49-F238E27FC236}">
                <a16:creationId xmlns:a16="http://schemas.microsoft.com/office/drawing/2014/main" id="{4A0810B5-9215-4E18-B1DB-A504FEC41533}"/>
              </a:ext>
            </a:extLst>
          </p:cNvPr>
          <p:cNvSpPr txBox="1"/>
          <p:nvPr/>
        </p:nvSpPr>
        <p:spPr>
          <a:xfrm>
            <a:off x="7209417" y="3637688"/>
            <a:ext cx="1806905" cy="523220"/>
          </a:xfrm>
          <a:prstGeom prst="rect">
            <a:avLst/>
          </a:prstGeom>
          <a:solidFill>
            <a:schemeClr val="accent2">
              <a:lumMod val="40000"/>
              <a:lumOff val="60000"/>
            </a:schemeClr>
          </a:solidFill>
          <a:ln>
            <a:solidFill>
              <a:srgbClr val="0070C0"/>
            </a:solidFill>
          </a:ln>
        </p:spPr>
        <p:txBody>
          <a:bodyPr wrap="none" rtlCol="0">
            <a:spAutoFit/>
          </a:bodyPr>
          <a:lstStyle/>
          <a:p>
            <a:pPr algn="ctr"/>
            <a:r>
              <a:rPr lang="en-US" sz="1400" dirty="0"/>
              <a:t>25% below average </a:t>
            </a:r>
          </a:p>
          <a:p>
            <a:pPr algn="ctr"/>
            <a:r>
              <a:rPr lang="en-US" sz="1400" dirty="0"/>
              <a:t>28 inches</a:t>
            </a:r>
          </a:p>
        </p:txBody>
      </p:sp>
      <p:sp>
        <p:nvSpPr>
          <p:cNvPr id="15" name="TextBox 14">
            <a:extLst>
              <a:ext uri="{FF2B5EF4-FFF2-40B4-BE49-F238E27FC236}">
                <a16:creationId xmlns:a16="http://schemas.microsoft.com/office/drawing/2014/main" id="{6D380858-DFBD-456C-8C3C-2C52D58BCC95}"/>
              </a:ext>
            </a:extLst>
          </p:cNvPr>
          <p:cNvSpPr txBox="1"/>
          <p:nvPr/>
        </p:nvSpPr>
        <p:spPr>
          <a:xfrm>
            <a:off x="4699" y="5227410"/>
            <a:ext cx="9144000" cy="1523494"/>
          </a:xfrm>
          <a:prstGeom prst="rect">
            <a:avLst/>
          </a:prstGeom>
          <a:solidFill>
            <a:schemeClr val="accent2">
              <a:lumMod val="40000"/>
              <a:lumOff val="60000"/>
            </a:schemeClr>
          </a:solidFill>
          <a:ln>
            <a:solidFill>
              <a:srgbClr val="0070C0"/>
            </a:solidFill>
          </a:ln>
        </p:spPr>
        <p:txBody>
          <a:bodyPr wrap="square" rtlCol="0">
            <a:spAutoFit/>
          </a:bodyPr>
          <a:lstStyle/>
          <a:p>
            <a:r>
              <a:rPr lang="en-US" sz="1400" b="1" dirty="0"/>
              <a:t>A rancher stocking based on expected grass production from rainfall could expect these results:</a:t>
            </a:r>
          </a:p>
          <a:p>
            <a:endParaRPr lang="en-US" sz="1400" b="1" dirty="0"/>
          </a:p>
          <a:p>
            <a:r>
              <a:rPr lang="en-US" sz="1300" dirty="0"/>
              <a:t>Stocking at 25% above normal rainfall one could expect to have enough grass 21 out of 127 years or </a:t>
            </a:r>
            <a:r>
              <a:rPr lang="en-US" sz="1300" b="1" dirty="0"/>
              <a:t>17% of the time</a:t>
            </a:r>
            <a:r>
              <a:rPr lang="en-US" sz="1300" dirty="0"/>
              <a:t>.</a:t>
            </a:r>
          </a:p>
          <a:p>
            <a:pPr marL="285750" indent="-285750">
              <a:buFont typeface="Arial" panose="020B0604020202020204" pitchFamily="34" charset="0"/>
              <a:buChar char="•"/>
            </a:pPr>
            <a:endParaRPr lang="en-US" sz="1300" dirty="0"/>
          </a:p>
          <a:p>
            <a:r>
              <a:rPr lang="en-US" sz="1300" dirty="0"/>
              <a:t>Stocking based on average rainfall one could expect to have enough grass 63 out of 127 years or </a:t>
            </a:r>
            <a:r>
              <a:rPr lang="en-US" sz="1300" b="1" dirty="0"/>
              <a:t>50% of the time</a:t>
            </a:r>
            <a:r>
              <a:rPr lang="en-US" sz="1300" dirty="0"/>
              <a:t>.</a:t>
            </a:r>
          </a:p>
          <a:p>
            <a:pPr marL="285750" indent="-285750">
              <a:buFont typeface="Arial" panose="020B0604020202020204" pitchFamily="34" charset="0"/>
              <a:buChar char="•"/>
            </a:pPr>
            <a:endParaRPr lang="en-US" sz="1300" dirty="0"/>
          </a:p>
          <a:p>
            <a:r>
              <a:rPr lang="en-US" sz="1300" dirty="0"/>
              <a:t>Stocking at 25% below normal rainfall one could expect to have enough grass 108 out of 127 years or </a:t>
            </a:r>
            <a:r>
              <a:rPr lang="en-US" sz="1300" b="1" dirty="0"/>
              <a:t>85% of the time</a:t>
            </a:r>
            <a:r>
              <a:rPr lang="en-US" sz="1300" dirty="0"/>
              <a:t>.</a:t>
            </a:r>
          </a:p>
        </p:txBody>
      </p:sp>
      <p:pic>
        <p:nvPicPr>
          <p:cNvPr id="11" name="Picture 10">
            <a:extLst>
              <a:ext uri="{FF2B5EF4-FFF2-40B4-BE49-F238E27FC236}">
                <a16:creationId xmlns:a16="http://schemas.microsoft.com/office/drawing/2014/main" id="{4B4D1BE2-2A8F-4626-B4AA-BCF712E59125}"/>
              </a:ext>
            </a:extLst>
          </p:cNvPr>
          <p:cNvPicPr>
            <a:picLocks noChangeAspect="1"/>
          </p:cNvPicPr>
          <p:nvPr/>
        </p:nvPicPr>
        <p:blipFill>
          <a:blip r:embed="rId2"/>
          <a:stretch>
            <a:fillRect/>
          </a:stretch>
        </p:blipFill>
        <p:spPr>
          <a:xfrm>
            <a:off x="247709" y="1060536"/>
            <a:ext cx="6925642" cy="3867690"/>
          </a:xfrm>
          <a:prstGeom prst="rect">
            <a:avLst/>
          </a:prstGeom>
        </p:spPr>
      </p:pic>
      <p:cxnSp>
        <p:nvCxnSpPr>
          <p:cNvPr id="12" name="Straight Connector 11">
            <a:extLst>
              <a:ext uri="{FF2B5EF4-FFF2-40B4-BE49-F238E27FC236}">
                <a16:creationId xmlns:a16="http://schemas.microsoft.com/office/drawing/2014/main" id="{14C5C1C7-9731-4C55-A675-9D5FD85E84B3}"/>
              </a:ext>
            </a:extLst>
          </p:cNvPr>
          <p:cNvCxnSpPr>
            <a:cxnSpLocks/>
          </p:cNvCxnSpPr>
          <p:nvPr/>
        </p:nvCxnSpPr>
        <p:spPr>
          <a:xfrm>
            <a:off x="786404" y="3262279"/>
            <a:ext cx="5731611" cy="763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5B4D5A4-0D62-4046-B72D-257C3524B131}"/>
              </a:ext>
            </a:extLst>
          </p:cNvPr>
          <p:cNvCxnSpPr>
            <a:cxnSpLocks/>
          </p:cNvCxnSpPr>
          <p:nvPr/>
        </p:nvCxnSpPr>
        <p:spPr>
          <a:xfrm>
            <a:off x="786404" y="3872485"/>
            <a:ext cx="5731611" cy="7632"/>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FFCAD56-FDCC-47A0-BFBD-B8AFC7676D27}"/>
              </a:ext>
            </a:extLst>
          </p:cNvPr>
          <p:cNvCxnSpPr>
            <a:cxnSpLocks/>
          </p:cNvCxnSpPr>
          <p:nvPr/>
        </p:nvCxnSpPr>
        <p:spPr>
          <a:xfrm>
            <a:off x="786404" y="2611502"/>
            <a:ext cx="5731611" cy="7632"/>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2775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152A-A87D-4E12-9AF6-A98E43DACD66}"/>
              </a:ext>
            </a:extLst>
          </p:cNvPr>
          <p:cNvSpPr>
            <a:spLocks noGrp="1"/>
          </p:cNvSpPr>
          <p:nvPr>
            <p:ph type="title"/>
          </p:nvPr>
        </p:nvSpPr>
        <p:spPr>
          <a:xfrm>
            <a:off x="628649" y="548464"/>
            <a:ext cx="2855390" cy="2228074"/>
          </a:xfrm>
        </p:spPr>
        <p:txBody>
          <a:bodyPr>
            <a:normAutofit/>
          </a:bodyPr>
          <a:lstStyle/>
          <a:p>
            <a:r>
              <a:rPr lang="en-US" sz="3500"/>
              <a:t>What Can We Do Now</a:t>
            </a:r>
          </a:p>
        </p:txBody>
      </p:sp>
      <p:sp>
        <p:nvSpPr>
          <p:cNvPr id="3" name="Content Placeholder 2">
            <a:extLst>
              <a:ext uri="{FF2B5EF4-FFF2-40B4-BE49-F238E27FC236}">
                <a16:creationId xmlns:a16="http://schemas.microsoft.com/office/drawing/2014/main" id="{F18876FE-DD24-4FDD-8D22-D59D879F673C}"/>
              </a:ext>
            </a:extLst>
          </p:cNvPr>
          <p:cNvSpPr>
            <a:spLocks noGrp="1"/>
          </p:cNvSpPr>
          <p:nvPr>
            <p:ph idx="1"/>
          </p:nvPr>
        </p:nvSpPr>
        <p:spPr>
          <a:xfrm>
            <a:off x="628650" y="2962279"/>
            <a:ext cx="2849569" cy="3143241"/>
          </a:xfrm>
        </p:spPr>
        <p:txBody>
          <a:bodyPr>
            <a:normAutofit/>
          </a:bodyPr>
          <a:lstStyle/>
          <a:p>
            <a:r>
              <a:rPr lang="en-US" sz="2000" dirty="0"/>
              <a:t>To prevent further soil and plant degradation</a:t>
            </a:r>
          </a:p>
          <a:p>
            <a:endParaRPr lang="en-US" sz="2000" dirty="0"/>
          </a:p>
          <a:p>
            <a:r>
              <a:rPr lang="en-US" sz="2000" dirty="0"/>
              <a:t>Prepare for the next rain</a:t>
            </a:r>
          </a:p>
        </p:txBody>
      </p:sp>
      <p:pic>
        <p:nvPicPr>
          <p:cNvPr id="6" name="Picture 5" descr="A close up of a dry grass field&#10;&#10;Description automatically generated">
            <a:extLst>
              <a:ext uri="{FF2B5EF4-FFF2-40B4-BE49-F238E27FC236}">
                <a16:creationId xmlns:a16="http://schemas.microsoft.com/office/drawing/2014/main" id="{481FE66D-5B8F-4227-AB09-4AD32E2556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657600" y="879507"/>
            <a:ext cx="4648200" cy="5630127"/>
          </a:xfrm>
          <a:prstGeom prst="rect">
            <a:avLst/>
          </a:prstGeom>
        </p:spPr>
      </p:pic>
    </p:spTree>
    <p:extLst>
      <p:ext uri="{BB962C8B-B14F-4D97-AF65-F5344CB8AC3E}">
        <p14:creationId xmlns:p14="http://schemas.microsoft.com/office/powerpoint/2010/main" val="1319546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3920"/>
            <a:ext cx="8229600" cy="710645"/>
          </a:xfrm>
        </p:spPr>
        <p:txBody>
          <a:bodyPr>
            <a:normAutofit fontScale="90000"/>
          </a:bodyPr>
          <a:lstStyle/>
          <a:p>
            <a:r>
              <a:rPr lang="en-US" dirty="0"/>
              <a:t>Feeding Your Way Through Drought</a:t>
            </a:r>
            <a:br>
              <a:rPr lang="en-US" dirty="0"/>
            </a:br>
            <a:r>
              <a:rPr lang="en-US" sz="2000" dirty="0"/>
              <a:t>The Cost of Supporting Additional Cows that the Land Cannot Support</a:t>
            </a:r>
          </a:p>
        </p:txBody>
      </p:sp>
      <p:sp>
        <p:nvSpPr>
          <p:cNvPr id="3" name="Text Placeholder 2"/>
          <p:cNvSpPr>
            <a:spLocks noGrp="1"/>
          </p:cNvSpPr>
          <p:nvPr>
            <p:ph type="body" idx="1"/>
          </p:nvPr>
        </p:nvSpPr>
        <p:spPr>
          <a:xfrm>
            <a:off x="5103812" y="2042799"/>
            <a:ext cx="4040188" cy="639762"/>
          </a:xfrm>
        </p:spPr>
        <p:txBody>
          <a:bodyPr/>
          <a:lstStyle/>
          <a:p>
            <a:r>
              <a:rPr lang="en-US" dirty="0"/>
              <a:t>Hay Cost	</a:t>
            </a:r>
          </a:p>
        </p:txBody>
      </p:sp>
      <p:sp>
        <p:nvSpPr>
          <p:cNvPr id="4" name="Content Placeholder 3"/>
          <p:cNvSpPr>
            <a:spLocks noGrp="1"/>
          </p:cNvSpPr>
          <p:nvPr>
            <p:ph sz="half" idx="2"/>
          </p:nvPr>
        </p:nvSpPr>
        <p:spPr>
          <a:xfrm>
            <a:off x="5103812" y="2682561"/>
            <a:ext cx="4040188" cy="3951288"/>
          </a:xfrm>
        </p:spPr>
        <p:txBody>
          <a:bodyPr>
            <a:normAutofit/>
          </a:bodyPr>
          <a:lstStyle/>
          <a:p>
            <a:r>
              <a:rPr lang="en-US" dirty="0"/>
              <a:t>$100/Bale</a:t>
            </a:r>
          </a:p>
          <a:p>
            <a:r>
              <a:rPr lang="en-US" dirty="0"/>
              <a:t>800 </a:t>
            </a:r>
            <a:r>
              <a:rPr lang="en-US" dirty="0" err="1"/>
              <a:t>lbs</a:t>
            </a:r>
            <a:r>
              <a:rPr lang="en-US" dirty="0"/>
              <a:t>/Bale</a:t>
            </a:r>
          </a:p>
          <a:p>
            <a:r>
              <a:rPr lang="en-US" dirty="0"/>
              <a:t>2.5 bales/ton</a:t>
            </a:r>
          </a:p>
          <a:p>
            <a:r>
              <a:rPr lang="en-US" dirty="0"/>
              <a:t>$100 x 2.5 = </a:t>
            </a:r>
          </a:p>
          <a:p>
            <a:r>
              <a:rPr lang="en-US" dirty="0"/>
              <a:t>$250/ton</a:t>
            </a:r>
          </a:p>
          <a:p>
            <a:r>
              <a:rPr lang="en-US" dirty="0"/>
              <a:t>$250 x 5.5 tons = </a:t>
            </a:r>
            <a:r>
              <a:rPr lang="en-US" b="1" dirty="0">
                <a:solidFill>
                  <a:srgbClr val="FF0000"/>
                </a:solidFill>
              </a:rPr>
              <a:t>$1375/AU/Year</a:t>
            </a:r>
          </a:p>
        </p:txBody>
      </p:sp>
      <p:sp>
        <p:nvSpPr>
          <p:cNvPr id="7" name="Text Placeholder 6"/>
          <p:cNvSpPr>
            <a:spLocks noGrp="1"/>
          </p:cNvSpPr>
          <p:nvPr>
            <p:ph type="body" sz="quarter" idx="3"/>
          </p:nvPr>
        </p:nvSpPr>
        <p:spPr>
          <a:xfrm>
            <a:off x="603250" y="2042799"/>
            <a:ext cx="4041775" cy="639762"/>
          </a:xfrm>
        </p:spPr>
        <p:txBody>
          <a:bodyPr/>
          <a:lstStyle/>
          <a:p>
            <a:r>
              <a:rPr lang="en-US" dirty="0"/>
              <a:t>Pasture Cost</a:t>
            </a:r>
          </a:p>
        </p:txBody>
      </p:sp>
      <p:sp>
        <p:nvSpPr>
          <p:cNvPr id="8" name="Content Placeholder 7"/>
          <p:cNvSpPr>
            <a:spLocks noGrp="1"/>
          </p:cNvSpPr>
          <p:nvPr>
            <p:ph sz="quarter" idx="4"/>
          </p:nvPr>
        </p:nvSpPr>
        <p:spPr>
          <a:xfrm>
            <a:off x="603250" y="2682561"/>
            <a:ext cx="4041775" cy="3951288"/>
          </a:xfrm>
        </p:spPr>
        <p:txBody>
          <a:bodyPr>
            <a:normAutofit/>
          </a:bodyPr>
          <a:lstStyle/>
          <a:p>
            <a:r>
              <a:rPr lang="en-US" dirty="0"/>
              <a:t>$</a:t>
            </a:r>
            <a:r>
              <a:rPr lang="en-US" b="1" dirty="0"/>
              <a:t>180/AU/Year</a:t>
            </a:r>
          </a:p>
          <a:p>
            <a:r>
              <a:rPr lang="en-US" dirty="0"/>
              <a:t>1 AU consumes 10,950 </a:t>
            </a:r>
            <a:r>
              <a:rPr lang="en-US" dirty="0" err="1"/>
              <a:t>lbs</a:t>
            </a:r>
            <a:r>
              <a:rPr lang="en-US" dirty="0"/>
              <a:t> of forage per year or 5.5 tons.</a:t>
            </a:r>
          </a:p>
          <a:p>
            <a:r>
              <a:rPr lang="en-US" dirty="0"/>
              <a:t>$180/5.5 tons = $32.73/ton</a:t>
            </a:r>
          </a:p>
          <a:p>
            <a:r>
              <a:rPr lang="en-US" b="1" dirty="0">
                <a:solidFill>
                  <a:srgbClr val="FF0000"/>
                </a:solidFill>
              </a:rPr>
              <a:t>$180/AU/Year</a:t>
            </a:r>
          </a:p>
        </p:txBody>
      </p:sp>
      <p:sp>
        <p:nvSpPr>
          <p:cNvPr id="5" name="TextBox 4">
            <a:extLst>
              <a:ext uri="{FF2B5EF4-FFF2-40B4-BE49-F238E27FC236}">
                <a16:creationId xmlns:a16="http://schemas.microsoft.com/office/drawing/2014/main" id="{7706CB87-1329-DB31-3807-284FA53C43D2}"/>
              </a:ext>
            </a:extLst>
          </p:cNvPr>
          <p:cNvSpPr txBox="1"/>
          <p:nvPr/>
        </p:nvSpPr>
        <p:spPr>
          <a:xfrm>
            <a:off x="557929" y="5728383"/>
            <a:ext cx="3735318" cy="461665"/>
          </a:xfrm>
          <a:prstGeom prst="rect">
            <a:avLst/>
          </a:prstGeom>
          <a:noFill/>
        </p:spPr>
        <p:txBody>
          <a:bodyPr wrap="none" rtlCol="0">
            <a:spAutoFit/>
          </a:bodyPr>
          <a:lstStyle/>
          <a:p>
            <a:r>
              <a:rPr lang="en-US" sz="2400" b="1" dirty="0">
                <a:solidFill>
                  <a:srgbClr val="053773"/>
                </a:solidFill>
              </a:rPr>
              <a:t>50 cows X $180 = $9,000</a:t>
            </a:r>
          </a:p>
        </p:txBody>
      </p:sp>
      <p:sp>
        <p:nvSpPr>
          <p:cNvPr id="9" name="Rectangle 8">
            <a:extLst>
              <a:ext uri="{FF2B5EF4-FFF2-40B4-BE49-F238E27FC236}">
                <a16:creationId xmlns:a16="http://schemas.microsoft.com/office/drawing/2014/main" id="{4EEA40C3-E802-5E90-3CDA-0B8F22330E35}"/>
              </a:ext>
            </a:extLst>
          </p:cNvPr>
          <p:cNvSpPr/>
          <p:nvPr/>
        </p:nvSpPr>
        <p:spPr>
          <a:xfrm>
            <a:off x="4847966" y="5638997"/>
            <a:ext cx="4332997" cy="126790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2AB3AF1-80A7-2CC4-5348-ABA8EE899798}"/>
              </a:ext>
            </a:extLst>
          </p:cNvPr>
          <p:cNvSpPr txBox="1"/>
          <p:nvPr/>
        </p:nvSpPr>
        <p:spPr>
          <a:xfrm>
            <a:off x="4949637" y="5706573"/>
            <a:ext cx="4129657" cy="1200329"/>
          </a:xfrm>
          <a:prstGeom prst="rect">
            <a:avLst/>
          </a:prstGeom>
          <a:noFill/>
        </p:spPr>
        <p:txBody>
          <a:bodyPr wrap="none" rtlCol="0">
            <a:spAutoFit/>
          </a:bodyPr>
          <a:lstStyle/>
          <a:p>
            <a:r>
              <a:rPr lang="en-US" sz="2400" b="1" dirty="0">
                <a:solidFill>
                  <a:srgbClr val="053773"/>
                </a:solidFill>
              </a:rPr>
              <a:t>50 cows X $180 = $9,000</a:t>
            </a:r>
          </a:p>
          <a:p>
            <a:r>
              <a:rPr lang="en-US" sz="2400" b="1" dirty="0">
                <a:solidFill>
                  <a:srgbClr val="053773"/>
                </a:solidFill>
              </a:rPr>
              <a:t>25 cows X &amp;1375 = $34,375</a:t>
            </a:r>
          </a:p>
          <a:p>
            <a:r>
              <a:rPr lang="en-US" sz="2400" b="1" dirty="0">
                <a:solidFill>
                  <a:srgbClr val="053773"/>
                </a:solidFill>
              </a:rPr>
              <a:t>75 cows      Total = </a:t>
            </a:r>
            <a:r>
              <a:rPr lang="en-US" sz="2400" b="1" dirty="0">
                <a:solidFill>
                  <a:srgbClr val="FF0000"/>
                </a:solidFill>
              </a:rPr>
              <a:t>$43,375</a:t>
            </a:r>
          </a:p>
        </p:txBody>
      </p:sp>
    </p:spTree>
    <p:extLst>
      <p:ext uri="{BB962C8B-B14F-4D97-AF65-F5344CB8AC3E}">
        <p14:creationId xmlns:p14="http://schemas.microsoft.com/office/powerpoint/2010/main" val="29307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152A-A87D-4E12-9AF6-A98E43DACD66}"/>
              </a:ext>
            </a:extLst>
          </p:cNvPr>
          <p:cNvSpPr>
            <a:spLocks noGrp="1"/>
          </p:cNvSpPr>
          <p:nvPr>
            <p:ph type="title"/>
          </p:nvPr>
        </p:nvSpPr>
        <p:spPr>
          <a:xfrm>
            <a:off x="685800" y="838200"/>
            <a:ext cx="2293965" cy="1457002"/>
          </a:xfrm>
        </p:spPr>
        <p:txBody>
          <a:bodyPr anchor="b">
            <a:normAutofit fontScale="90000"/>
          </a:bodyPr>
          <a:lstStyle/>
          <a:p>
            <a:r>
              <a:rPr lang="en-US" sz="3200" dirty="0"/>
              <a:t>What Can We Do Now</a:t>
            </a:r>
          </a:p>
        </p:txBody>
      </p:sp>
      <p:sp>
        <p:nvSpPr>
          <p:cNvPr id="3" name="Content Placeholder 2">
            <a:extLst>
              <a:ext uri="{FF2B5EF4-FFF2-40B4-BE49-F238E27FC236}">
                <a16:creationId xmlns:a16="http://schemas.microsoft.com/office/drawing/2014/main" id="{F18876FE-DD24-4FDD-8D22-D59D879F673C}"/>
              </a:ext>
            </a:extLst>
          </p:cNvPr>
          <p:cNvSpPr>
            <a:spLocks noGrp="1"/>
          </p:cNvSpPr>
          <p:nvPr>
            <p:ph idx="1"/>
          </p:nvPr>
        </p:nvSpPr>
        <p:spPr>
          <a:xfrm>
            <a:off x="750337" y="3067026"/>
            <a:ext cx="2293967" cy="3272324"/>
          </a:xfrm>
        </p:spPr>
        <p:txBody>
          <a:bodyPr anchor="t">
            <a:normAutofit/>
          </a:bodyPr>
          <a:lstStyle/>
          <a:p>
            <a:pPr marL="0" indent="0">
              <a:buNone/>
            </a:pPr>
            <a:r>
              <a:rPr lang="en-US" sz="2800" dirty="0"/>
              <a:t>Protect the soil with as much cover as possible</a:t>
            </a:r>
          </a:p>
          <a:p>
            <a:endParaRPr lang="en-US" sz="2800" dirty="0"/>
          </a:p>
        </p:txBody>
      </p:sp>
      <p:pic>
        <p:nvPicPr>
          <p:cNvPr id="7" name="Picture 6" descr="A circuit board&#10;&#10;Description automatically generated">
            <a:extLst>
              <a:ext uri="{FF2B5EF4-FFF2-40B4-BE49-F238E27FC236}">
                <a16:creationId xmlns:a16="http://schemas.microsoft.com/office/drawing/2014/main" id="{69A8F26A-9BE3-45BD-BC0A-DCDFE2CF736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rot="10800000">
            <a:off x="3477722" y="10"/>
            <a:ext cx="5666278" cy="3383270"/>
          </a:xfrm>
          <a:prstGeom prst="rect">
            <a:avLst/>
          </a:prstGeom>
        </p:spPr>
      </p:pic>
      <p:pic>
        <p:nvPicPr>
          <p:cNvPr id="9" name="Picture 8" descr="A close up of a dry grass field&#10;&#10;Description automatically generated">
            <a:extLst>
              <a:ext uri="{FF2B5EF4-FFF2-40B4-BE49-F238E27FC236}">
                <a16:creationId xmlns:a16="http://schemas.microsoft.com/office/drawing/2014/main" id="{64271F72-5FF2-4A80-B0DE-BE7AC87744C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2"/>
          <a:stretch/>
        </p:blipFill>
        <p:spPr>
          <a:xfrm>
            <a:off x="3479292" y="3474720"/>
            <a:ext cx="5664708" cy="3383280"/>
          </a:xfrm>
          <a:prstGeom prst="rect">
            <a:avLst/>
          </a:prstGeom>
        </p:spPr>
      </p:pic>
    </p:spTree>
    <p:extLst>
      <p:ext uri="{BB962C8B-B14F-4D97-AF65-F5344CB8AC3E}">
        <p14:creationId xmlns:p14="http://schemas.microsoft.com/office/powerpoint/2010/main" val="2177215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DC228-DED3-42AA-8193-6549ADC957F1}"/>
              </a:ext>
            </a:extLst>
          </p:cNvPr>
          <p:cNvSpPr>
            <a:spLocks noGrp="1"/>
          </p:cNvSpPr>
          <p:nvPr>
            <p:ph type="title"/>
          </p:nvPr>
        </p:nvSpPr>
        <p:spPr/>
        <p:txBody>
          <a:bodyPr/>
          <a:lstStyle/>
          <a:p>
            <a:r>
              <a:rPr lang="en-US" dirty="0"/>
              <a:t>Understanding Stocking Effects</a:t>
            </a:r>
          </a:p>
        </p:txBody>
      </p:sp>
      <p:sp>
        <p:nvSpPr>
          <p:cNvPr id="3" name="Content Placeholder 2">
            <a:extLst>
              <a:ext uri="{FF2B5EF4-FFF2-40B4-BE49-F238E27FC236}">
                <a16:creationId xmlns:a16="http://schemas.microsoft.com/office/drawing/2014/main" id="{1CD670E6-FFC4-487F-A9DF-3669B3FCEDFF}"/>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9652E49E-130D-4F41-B766-69884135B91D}"/>
              </a:ext>
            </a:extLst>
          </p:cNvPr>
          <p:cNvSpPr>
            <a:spLocks noGrp="1"/>
          </p:cNvSpPr>
          <p:nvPr>
            <p:ph type="pic" sz="quarter" idx="10"/>
          </p:nvPr>
        </p:nvSpPr>
        <p:spPr/>
      </p:sp>
      <p:pic>
        <p:nvPicPr>
          <p:cNvPr id="6" name="Picture 5">
            <a:extLst>
              <a:ext uri="{FF2B5EF4-FFF2-40B4-BE49-F238E27FC236}">
                <a16:creationId xmlns:a16="http://schemas.microsoft.com/office/drawing/2014/main" id="{C9912B1D-FAD3-4E46-89B5-94BB78602F18}"/>
              </a:ext>
            </a:extLst>
          </p:cNvPr>
          <p:cNvPicPr>
            <a:picLocks noChangeAspect="1"/>
          </p:cNvPicPr>
          <p:nvPr/>
        </p:nvPicPr>
        <p:blipFill>
          <a:blip r:embed="rId2"/>
          <a:stretch>
            <a:fillRect/>
          </a:stretch>
        </p:blipFill>
        <p:spPr>
          <a:xfrm>
            <a:off x="261815" y="1600199"/>
            <a:ext cx="6916412" cy="4287033"/>
          </a:xfrm>
          <a:prstGeom prst="rect">
            <a:avLst/>
          </a:prstGeom>
        </p:spPr>
      </p:pic>
    </p:spTree>
    <p:extLst>
      <p:ext uri="{BB962C8B-B14F-4D97-AF65-F5344CB8AC3E}">
        <p14:creationId xmlns:p14="http://schemas.microsoft.com/office/powerpoint/2010/main" val="1211752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E770-0A49-4A4A-8A26-BCAB2A0C4E55}"/>
              </a:ext>
            </a:extLst>
          </p:cNvPr>
          <p:cNvSpPr>
            <a:spLocks noGrp="1"/>
          </p:cNvSpPr>
          <p:nvPr>
            <p:ph type="title"/>
          </p:nvPr>
        </p:nvSpPr>
        <p:spPr/>
        <p:txBody>
          <a:bodyPr/>
          <a:lstStyle/>
          <a:p>
            <a:r>
              <a:rPr lang="en-US" dirty="0"/>
              <a:t>Stocking and Profitability</a:t>
            </a:r>
          </a:p>
        </p:txBody>
      </p:sp>
      <p:sp>
        <p:nvSpPr>
          <p:cNvPr id="3" name="Content Placeholder 2">
            <a:extLst>
              <a:ext uri="{FF2B5EF4-FFF2-40B4-BE49-F238E27FC236}">
                <a16:creationId xmlns:a16="http://schemas.microsoft.com/office/drawing/2014/main" id="{B06339D1-4384-48B7-AF3E-B7DD243863B9}"/>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474727D3-1865-40E3-80F8-C3DA72AADF68}"/>
              </a:ext>
            </a:extLst>
          </p:cNvPr>
          <p:cNvSpPr>
            <a:spLocks noGrp="1"/>
          </p:cNvSpPr>
          <p:nvPr>
            <p:ph type="pic" sz="quarter" idx="10"/>
          </p:nvPr>
        </p:nvSpPr>
        <p:spPr/>
      </p:sp>
      <p:pic>
        <p:nvPicPr>
          <p:cNvPr id="6" name="Picture 5">
            <a:extLst>
              <a:ext uri="{FF2B5EF4-FFF2-40B4-BE49-F238E27FC236}">
                <a16:creationId xmlns:a16="http://schemas.microsoft.com/office/drawing/2014/main" id="{B40FB6E7-466E-46C8-B373-C4C3759860CE}"/>
              </a:ext>
            </a:extLst>
          </p:cNvPr>
          <p:cNvPicPr>
            <a:picLocks noChangeAspect="1"/>
          </p:cNvPicPr>
          <p:nvPr/>
        </p:nvPicPr>
        <p:blipFill>
          <a:blip r:embed="rId2"/>
          <a:stretch>
            <a:fillRect/>
          </a:stretch>
        </p:blipFill>
        <p:spPr>
          <a:xfrm>
            <a:off x="261815" y="1437111"/>
            <a:ext cx="7198080" cy="4785889"/>
          </a:xfrm>
          <a:prstGeom prst="rect">
            <a:avLst/>
          </a:prstGeom>
        </p:spPr>
      </p:pic>
      <p:pic>
        <p:nvPicPr>
          <p:cNvPr id="8" name="Picture 7">
            <a:extLst>
              <a:ext uri="{FF2B5EF4-FFF2-40B4-BE49-F238E27FC236}">
                <a16:creationId xmlns:a16="http://schemas.microsoft.com/office/drawing/2014/main" id="{C71B7D30-E890-41B3-8B32-B15E79A16439}"/>
              </a:ext>
            </a:extLst>
          </p:cNvPr>
          <p:cNvPicPr>
            <a:picLocks noChangeAspect="1"/>
          </p:cNvPicPr>
          <p:nvPr/>
        </p:nvPicPr>
        <p:blipFill>
          <a:blip r:embed="rId3"/>
          <a:stretch>
            <a:fillRect/>
          </a:stretch>
        </p:blipFill>
        <p:spPr>
          <a:xfrm>
            <a:off x="410581" y="1576576"/>
            <a:ext cx="7049314" cy="4573210"/>
          </a:xfrm>
          <a:prstGeom prst="rect">
            <a:avLst/>
          </a:prstGeom>
        </p:spPr>
      </p:pic>
      <p:pic>
        <p:nvPicPr>
          <p:cNvPr id="7" name="Picture 6">
            <a:extLst>
              <a:ext uri="{FF2B5EF4-FFF2-40B4-BE49-F238E27FC236}">
                <a16:creationId xmlns:a16="http://schemas.microsoft.com/office/drawing/2014/main" id="{219E6BA7-26E6-41B8-9E31-9DC4EDC729EE}"/>
              </a:ext>
            </a:extLst>
          </p:cNvPr>
          <p:cNvPicPr>
            <a:picLocks noChangeAspect="1"/>
          </p:cNvPicPr>
          <p:nvPr/>
        </p:nvPicPr>
        <p:blipFill rotWithShape="1">
          <a:blip r:embed="rId4"/>
          <a:srcRect l="12387" t="17211" r="6214" b="28392"/>
          <a:stretch/>
        </p:blipFill>
        <p:spPr>
          <a:xfrm>
            <a:off x="0" y="5356536"/>
            <a:ext cx="3125760" cy="1562878"/>
          </a:xfrm>
          <a:prstGeom prst="rect">
            <a:avLst/>
          </a:prstGeom>
        </p:spPr>
      </p:pic>
      <p:pic>
        <p:nvPicPr>
          <p:cNvPr id="9" name="Picture 8">
            <a:extLst>
              <a:ext uri="{FF2B5EF4-FFF2-40B4-BE49-F238E27FC236}">
                <a16:creationId xmlns:a16="http://schemas.microsoft.com/office/drawing/2014/main" id="{99D8CDF5-D2D9-4B04-9ABA-D4DAAA2A9303}"/>
              </a:ext>
            </a:extLst>
          </p:cNvPr>
          <p:cNvPicPr>
            <a:picLocks noChangeAspect="1"/>
          </p:cNvPicPr>
          <p:nvPr/>
        </p:nvPicPr>
        <p:blipFill rotWithShape="1">
          <a:blip r:embed="rId5"/>
          <a:srcRect b="32226"/>
          <a:stretch/>
        </p:blipFill>
        <p:spPr>
          <a:xfrm>
            <a:off x="6006876" y="-9925"/>
            <a:ext cx="3125760" cy="1562878"/>
          </a:xfrm>
          <a:prstGeom prst="rect">
            <a:avLst/>
          </a:prstGeom>
        </p:spPr>
      </p:pic>
      <p:pic>
        <p:nvPicPr>
          <p:cNvPr id="10" name="Picture 9">
            <a:extLst>
              <a:ext uri="{FF2B5EF4-FFF2-40B4-BE49-F238E27FC236}">
                <a16:creationId xmlns:a16="http://schemas.microsoft.com/office/drawing/2014/main" id="{0C1F9C9D-93E2-43D4-B62C-DA5C06F73D7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7657" y="4615313"/>
            <a:ext cx="3384979" cy="2247838"/>
          </a:xfrm>
          <a:prstGeom prst="rect">
            <a:avLst/>
          </a:prstGeom>
        </p:spPr>
      </p:pic>
      <p:grpSp>
        <p:nvGrpSpPr>
          <p:cNvPr id="14" name="Group 13">
            <a:extLst>
              <a:ext uri="{FF2B5EF4-FFF2-40B4-BE49-F238E27FC236}">
                <a16:creationId xmlns:a16="http://schemas.microsoft.com/office/drawing/2014/main" id="{05990891-FED4-460C-815F-A05999E997B9}"/>
              </a:ext>
            </a:extLst>
          </p:cNvPr>
          <p:cNvGrpSpPr/>
          <p:nvPr/>
        </p:nvGrpSpPr>
        <p:grpSpPr>
          <a:xfrm>
            <a:off x="2799184" y="2668555"/>
            <a:ext cx="3526971" cy="1987421"/>
            <a:chOff x="2799184" y="2668555"/>
            <a:chExt cx="3526971" cy="1987421"/>
          </a:xfrm>
        </p:grpSpPr>
        <p:sp>
          <p:nvSpPr>
            <p:cNvPr id="11" name="Freeform: Shape 10">
              <a:extLst>
                <a:ext uri="{FF2B5EF4-FFF2-40B4-BE49-F238E27FC236}">
                  <a16:creationId xmlns:a16="http://schemas.microsoft.com/office/drawing/2014/main" id="{EBB17251-6549-4515-B791-15004560F53C}"/>
                </a:ext>
              </a:extLst>
            </p:cNvPr>
            <p:cNvSpPr/>
            <p:nvPr/>
          </p:nvSpPr>
          <p:spPr>
            <a:xfrm>
              <a:off x="2799184" y="2668555"/>
              <a:ext cx="3480318" cy="1875453"/>
            </a:xfrm>
            <a:custGeom>
              <a:avLst/>
              <a:gdLst>
                <a:gd name="connsiteX0" fmla="*/ 0 w 3480318"/>
                <a:gd name="connsiteY0" fmla="*/ 1875453 h 1875453"/>
                <a:gd name="connsiteX1" fmla="*/ 289249 w 3480318"/>
                <a:gd name="connsiteY1" fmla="*/ 1436914 h 1875453"/>
                <a:gd name="connsiteX2" fmla="*/ 550506 w 3480318"/>
                <a:gd name="connsiteY2" fmla="*/ 1073021 h 1875453"/>
                <a:gd name="connsiteX3" fmla="*/ 858416 w 3480318"/>
                <a:gd name="connsiteY3" fmla="*/ 718457 h 1875453"/>
                <a:gd name="connsiteX4" fmla="*/ 1110343 w 3480318"/>
                <a:gd name="connsiteY4" fmla="*/ 475861 h 1875453"/>
                <a:gd name="connsiteX5" fmla="*/ 1306285 w 3480318"/>
                <a:gd name="connsiteY5" fmla="*/ 289249 h 1875453"/>
                <a:gd name="connsiteX6" fmla="*/ 1408922 w 3480318"/>
                <a:gd name="connsiteY6" fmla="*/ 233265 h 1875453"/>
                <a:gd name="connsiteX7" fmla="*/ 1604865 w 3480318"/>
                <a:gd name="connsiteY7" fmla="*/ 167951 h 1875453"/>
                <a:gd name="connsiteX8" fmla="*/ 2006081 w 3480318"/>
                <a:gd name="connsiteY8" fmla="*/ 55984 h 1875453"/>
                <a:gd name="connsiteX9" fmla="*/ 2276669 w 3480318"/>
                <a:gd name="connsiteY9" fmla="*/ 27992 h 1875453"/>
                <a:gd name="connsiteX10" fmla="*/ 2771192 w 3480318"/>
                <a:gd name="connsiteY10" fmla="*/ 0 h 1875453"/>
                <a:gd name="connsiteX11" fmla="*/ 3144416 w 3480318"/>
                <a:gd name="connsiteY11" fmla="*/ 0 h 1875453"/>
                <a:gd name="connsiteX12" fmla="*/ 3480318 w 3480318"/>
                <a:gd name="connsiteY12" fmla="*/ 27992 h 1875453"/>
                <a:gd name="connsiteX13" fmla="*/ 3349689 w 3480318"/>
                <a:gd name="connsiteY13" fmla="*/ 55984 h 1875453"/>
                <a:gd name="connsiteX14" fmla="*/ 2892489 w 3480318"/>
                <a:gd name="connsiteY14" fmla="*/ 205274 h 1875453"/>
                <a:gd name="connsiteX15" fmla="*/ 2220685 w 3480318"/>
                <a:gd name="connsiteY15" fmla="*/ 438539 h 1875453"/>
                <a:gd name="connsiteX16" fmla="*/ 1884783 w 3480318"/>
                <a:gd name="connsiteY16" fmla="*/ 578498 h 1875453"/>
                <a:gd name="connsiteX17" fmla="*/ 1567543 w 3480318"/>
                <a:gd name="connsiteY17" fmla="*/ 727788 h 1875453"/>
                <a:gd name="connsiteX18" fmla="*/ 1259632 w 3480318"/>
                <a:gd name="connsiteY18" fmla="*/ 914400 h 1875453"/>
                <a:gd name="connsiteX19" fmla="*/ 886408 w 3480318"/>
                <a:gd name="connsiteY19" fmla="*/ 1175657 h 1875453"/>
                <a:gd name="connsiteX20" fmla="*/ 615820 w 3480318"/>
                <a:gd name="connsiteY20" fmla="*/ 1408923 h 1875453"/>
                <a:gd name="connsiteX21" fmla="*/ 289249 w 3480318"/>
                <a:gd name="connsiteY21" fmla="*/ 1660849 h 1875453"/>
                <a:gd name="connsiteX22" fmla="*/ 0 w 3480318"/>
                <a:gd name="connsiteY22" fmla="*/ 1875453 h 187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80318" h="1875453">
                  <a:moveTo>
                    <a:pt x="0" y="1875453"/>
                  </a:moveTo>
                  <a:lnTo>
                    <a:pt x="289249" y="1436914"/>
                  </a:lnTo>
                  <a:lnTo>
                    <a:pt x="550506" y="1073021"/>
                  </a:lnTo>
                  <a:lnTo>
                    <a:pt x="858416" y="718457"/>
                  </a:lnTo>
                  <a:lnTo>
                    <a:pt x="1110343" y="475861"/>
                  </a:lnTo>
                  <a:lnTo>
                    <a:pt x="1306285" y="289249"/>
                  </a:lnTo>
                  <a:lnTo>
                    <a:pt x="1408922" y="233265"/>
                  </a:lnTo>
                  <a:lnTo>
                    <a:pt x="1604865" y="167951"/>
                  </a:lnTo>
                  <a:lnTo>
                    <a:pt x="2006081" y="55984"/>
                  </a:lnTo>
                  <a:lnTo>
                    <a:pt x="2276669" y="27992"/>
                  </a:lnTo>
                  <a:lnTo>
                    <a:pt x="2771192" y="0"/>
                  </a:lnTo>
                  <a:lnTo>
                    <a:pt x="3144416" y="0"/>
                  </a:lnTo>
                  <a:lnTo>
                    <a:pt x="3480318" y="27992"/>
                  </a:lnTo>
                  <a:lnTo>
                    <a:pt x="3349689" y="55984"/>
                  </a:lnTo>
                  <a:lnTo>
                    <a:pt x="2892489" y="205274"/>
                  </a:lnTo>
                  <a:lnTo>
                    <a:pt x="2220685" y="438539"/>
                  </a:lnTo>
                  <a:lnTo>
                    <a:pt x="1884783" y="578498"/>
                  </a:lnTo>
                  <a:lnTo>
                    <a:pt x="1567543" y="727788"/>
                  </a:lnTo>
                  <a:lnTo>
                    <a:pt x="1259632" y="914400"/>
                  </a:lnTo>
                  <a:lnTo>
                    <a:pt x="886408" y="1175657"/>
                  </a:lnTo>
                  <a:lnTo>
                    <a:pt x="615820" y="1408923"/>
                  </a:lnTo>
                  <a:lnTo>
                    <a:pt x="289249" y="1660849"/>
                  </a:lnTo>
                  <a:lnTo>
                    <a:pt x="0" y="1875453"/>
                  </a:lnTo>
                  <a:close/>
                </a:path>
              </a:pathLst>
            </a:custGeom>
            <a:solidFill>
              <a:schemeClr val="accent2">
                <a:lumMod val="60000"/>
                <a:lumOff val="4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98E868E-A3F8-4C5E-B8B7-94C75D44DB3C}"/>
                </a:ext>
              </a:extLst>
            </p:cNvPr>
            <p:cNvSpPr/>
            <p:nvPr/>
          </p:nvSpPr>
          <p:spPr>
            <a:xfrm>
              <a:off x="2808514" y="2715208"/>
              <a:ext cx="3517641" cy="1940768"/>
            </a:xfrm>
            <a:custGeom>
              <a:avLst/>
              <a:gdLst>
                <a:gd name="connsiteX0" fmla="*/ 0 w 3517641"/>
                <a:gd name="connsiteY0" fmla="*/ 1866123 h 1940768"/>
                <a:gd name="connsiteX1" fmla="*/ 559837 w 3517641"/>
                <a:gd name="connsiteY1" fmla="*/ 1940768 h 1940768"/>
                <a:gd name="connsiteX2" fmla="*/ 1240972 w 3517641"/>
                <a:gd name="connsiteY2" fmla="*/ 1866123 h 1940768"/>
                <a:gd name="connsiteX3" fmla="*/ 2034074 w 3517641"/>
                <a:gd name="connsiteY3" fmla="*/ 1670180 h 1940768"/>
                <a:gd name="connsiteX4" fmla="*/ 2351315 w 3517641"/>
                <a:gd name="connsiteY4" fmla="*/ 1539551 h 1940768"/>
                <a:gd name="connsiteX5" fmla="*/ 2836506 w 3517641"/>
                <a:gd name="connsiteY5" fmla="*/ 1212980 h 1940768"/>
                <a:gd name="connsiteX6" fmla="*/ 3153747 w 3517641"/>
                <a:gd name="connsiteY6" fmla="*/ 914400 h 1940768"/>
                <a:gd name="connsiteX7" fmla="*/ 3396343 w 3517641"/>
                <a:gd name="connsiteY7" fmla="*/ 569168 h 1940768"/>
                <a:gd name="connsiteX8" fmla="*/ 3517641 w 3517641"/>
                <a:gd name="connsiteY8" fmla="*/ 0 h 1940768"/>
                <a:gd name="connsiteX9" fmla="*/ 3480319 w 3517641"/>
                <a:gd name="connsiteY9" fmla="*/ 0 h 1940768"/>
                <a:gd name="connsiteX10" fmla="*/ 3321698 w 3517641"/>
                <a:gd name="connsiteY10" fmla="*/ 270588 h 1940768"/>
                <a:gd name="connsiteX11" fmla="*/ 3060441 w 3517641"/>
                <a:gd name="connsiteY11" fmla="*/ 541176 h 1940768"/>
                <a:gd name="connsiteX12" fmla="*/ 2733870 w 3517641"/>
                <a:gd name="connsiteY12" fmla="*/ 849086 h 1940768"/>
                <a:gd name="connsiteX13" fmla="*/ 2183364 w 3517641"/>
                <a:gd name="connsiteY13" fmla="*/ 1166327 h 1940768"/>
                <a:gd name="connsiteX14" fmla="*/ 1838131 w 3517641"/>
                <a:gd name="connsiteY14" fmla="*/ 1352939 h 1940768"/>
                <a:gd name="connsiteX15" fmla="*/ 1362270 w 3517641"/>
                <a:gd name="connsiteY15" fmla="*/ 1530221 h 1940768"/>
                <a:gd name="connsiteX16" fmla="*/ 970384 w 3517641"/>
                <a:gd name="connsiteY16" fmla="*/ 1632857 h 1940768"/>
                <a:gd name="connsiteX17" fmla="*/ 382555 w 3517641"/>
                <a:gd name="connsiteY17" fmla="*/ 1754155 h 1940768"/>
                <a:gd name="connsiteX18" fmla="*/ 0 w 3517641"/>
                <a:gd name="connsiteY18" fmla="*/ 1866123 h 194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7641" h="1940768">
                  <a:moveTo>
                    <a:pt x="0" y="1866123"/>
                  </a:moveTo>
                  <a:lnTo>
                    <a:pt x="559837" y="1940768"/>
                  </a:lnTo>
                  <a:lnTo>
                    <a:pt x="1240972" y="1866123"/>
                  </a:lnTo>
                  <a:lnTo>
                    <a:pt x="2034074" y="1670180"/>
                  </a:lnTo>
                  <a:lnTo>
                    <a:pt x="2351315" y="1539551"/>
                  </a:lnTo>
                  <a:lnTo>
                    <a:pt x="2836506" y="1212980"/>
                  </a:lnTo>
                  <a:lnTo>
                    <a:pt x="3153747" y="914400"/>
                  </a:lnTo>
                  <a:lnTo>
                    <a:pt x="3396343" y="569168"/>
                  </a:lnTo>
                  <a:lnTo>
                    <a:pt x="3517641" y="0"/>
                  </a:lnTo>
                  <a:lnTo>
                    <a:pt x="3480319" y="0"/>
                  </a:lnTo>
                  <a:lnTo>
                    <a:pt x="3321698" y="270588"/>
                  </a:lnTo>
                  <a:lnTo>
                    <a:pt x="3060441" y="541176"/>
                  </a:lnTo>
                  <a:lnTo>
                    <a:pt x="2733870" y="849086"/>
                  </a:lnTo>
                  <a:lnTo>
                    <a:pt x="2183364" y="1166327"/>
                  </a:lnTo>
                  <a:lnTo>
                    <a:pt x="1838131" y="1352939"/>
                  </a:lnTo>
                  <a:lnTo>
                    <a:pt x="1362270" y="1530221"/>
                  </a:lnTo>
                  <a:lnTo>
                    <a:pt x="970384" y="1632857"/>
                  </a:lnTo>
                  <a:lnTo>
                    <a:pt x="382555" y="1754155"/>
                  </a:lnTo>
                  <a:lnTo>
                    <a:pt x="0" y="1866123"/>
                  </a:lnTo>
                  <a:close/>
                </a:path>
              </a:pathLst>
            </a:custGeom>
            <a:solidFill>
              <a:schemeClr val="accent2">
                <a:lumMod val="60000"/>
                <a:lumOff val="40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62EC6AA3-D369-4703-BB91-22FFB07C6F4A}"/>
              </a:ext>
            </a:extLst>
          </p:cNvPr>
          <p:cNvPicPr>
            <a:picLocks noChangeAspect="1"/>
          </p:cNvPicPr>
          <p:nvPr/>
        </p:nvPicPr>
        <p:blipFill>
          <a:blip r:embed="rId7"/>
          <a:stretch>
            <a:fillRect/>
          </a:stretch>
        </p:blipFill>
        <p:spPr>
          <a:xfrm>
            <a:off x="-13732" y="-9925"/>
            <a:ext cx="3368926" cy="2239570"/>
          </a:xfrm>
          <a:prstGeom prst="rect">
            <a:avLst/>
          </a:prstGeom>
        </p:spPr>
      </p:pic>
    </p:spTree>
    <p:extLst>
      <p:ext uri="{BB962C8B-B14F-4D97-AF65-F5344CB8AC3E}">
        <p14:creationId xmlns:p14="http://schemas.microsoft.com/office/powerpoint/2010/main" val="249581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8353"/>
            <a:ext cx="8229600" cy="1143000"/>
          </a:xfrm>
        </p:spPr>
        <p:txBody>
          <a:bodyPr/>
          <a:lstStyle/>
          <a:p>
            <a:r>
              <a:rPr lang="en-US" b="1" dirty="0"/>
              <a:t>Economic Scenarios: 300 ac ranch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746" y="1446292"/>
            <a:ext cx="2731128" cy="2048346"/>
          </a:xfrm>
        </p:spPr>
      </p:pic>
      <p:pic>
        <p:nvPicPr>
          <p:cNvPr id="6" name="Picture 5"/>
          <p:cNvPicPr>
            <a:picLocks noChangeAspect="1"/>
          </p:cNvPicPr>
          <p:nvPr/>
        </p:nvPicPr>
        <p:blipFill>
          <a:blip r:embed="rId3"/>
          <a:stretch>
            <a:fillRect/>
          </a:stretch>
        </p:blipFill>
        <p:spPr>
          <a:xfrm>
            <a:off x="5441133" y="1477712"/>
            <a:ext cx="3126829" cy="2080567"/>
          </a:xfrm>
          <a:prstGeom prst="rect">
            <a:avLst/>
          </a:prstGeom>
        </p:spPr>
      </p:pic>
      <p:sp>
        <p:nvSpPr>
          <p:cNvPr id="7" name="TextBox 6"/>
          <p:cNvSpPr txBox="1"/>
          <p:nvPr/>
        </p:nvSpPr>
        <p:spPr>
          <a:xfrm>
            <a:off x="1203746" y="3563469"/>
            <a:ext cx="6237605" cy="369332"/>
          </a:xfrm>
          <a:prstGeom prst="rect">
            <a:avLst/>
          </a:prstGeom>
          <a:noFill/>
        </p:spPr>
        <p:txBody>
          <a:bodyPr wrap="none" rtlCol="0">
            <a:spAutoFit/>
          </a:bodyPr>
          <a:lstStyle/>
          <a:p>
            <a:r>
              <a:rPr lang="en-US" dirty="0"/>
              <a:t>         Higher Inputs                    vs	                           Lower</a:t>
            </a:r>
          </a:p>
        </p:txBody>
      </p:sp>
      <p:sp>
        <p:nvSpPr>
          <p:cNvPr id="9" name="TextBox 8"/>
          <p:cNvSpPr txBox="1"/>
          <p:nvPr/>
        </p:nvSpPr>
        <p:spPr>
          <a:xfrm>
            <a:off x="0" y="4094255"/>
            <a:ext cx="1817915" cy="1754326"/>
          </a:xfrm>
          <a:prstGeom prst="rect">
            <a:avLst/>
          </a:prstGeom>
          <a:noFill/>
        </p:spPr>
        <p:txBody>
          <a:bodyPr wrap="square" rtlCol="0">
            <a:spAutoFit/>
          </a:bodyPr>
          <a:lstStyle/>
          <a:p>
            <a:r>
              <a:rPr lang="en-US" dirty="0"/>
              <a:t>Forage base</a:t>
            </a:r>
          </a:p>
          <a:p>
            <a:endParaRPr lang="en-US" dirty="0"/>
          </a:p>
          <a:p>
            <a:endParaRPr lang="en-US" dirty="0"/>
          </a:p>
          <a:p>
            <a:r>
              <a:rPr lang="en-US" dirty="0"/>
              <a:t>Cows</a:t>
            </a:r>
          </a:p>
          <a:p>
            <a:r>
              <a:rPr lang="en-US" dirty="0"/>
              <a:t>Winter Feeding</a:t>
            </a:r>
          </a:p>
          <a:p>
            <a:endParaRPr lang="en-US" dirty="0"/>
          </a:p>
        </p:txBody>
      </p:sp>
      <p:sp>
        <p:nvSpPr>
          <p:cNvPr id="10" name="TextBox 9"/>
          <p:cNvSpPr txBox="1"/>
          <p:nvPr/>
        </p:nvSpPr>
        <p:spPr>
          <a:xfrm>
            <a:off x="1817915" y="4097623"/>
            <a:ext cx="3057247" cy="1754326"/>
          </a:xfrm>
          <a:prstGeom prst="rect">
            <a:avLst/>
          </a:prstGeom>
          <a:noFill/>
        </p:spPr>
        <p:txBody>
          <a:bodyPr wrap="none" rtlCol="0">
            <a:spAutoFit/>
          </a:bodyPr>
          <a:lstStyle/>
          <a:p>
            <a:r>
              <a:rPr lang="en-US" dirty="0"/>
              <a:t>Fertilized Bermudagrass </a:t>
            </a:r>
          </a:p>
          <a:p>
            <a:r>
              <a:rPr lang="en-US" dirty="0"/>
              <a:t>Rangeland</a:t>
            </a:r>
          </a:p>
          <a:p>
            <a:r>
              <a:rPr lang="en-US" dirty="0"/>
              <a:t>Hay</a:t>
            </a:r>
          </a:p>
          <a:p>
            <a:r>
              <a:rPr lang="en-US" dirty="0"/>
              <a:t>72</a:t>
            </a:r>
          </a:p>
          <a:p>
            <a:r>
              <a:rPr lang="en-US" dirty="0"/>
              <a:t>3 months hay feeding</a:t>
            </a:r>
          </a:p>
          <a:p>
            <a:r>
              <a:rPr lang="en-US" dirty="0"/>
              <a:t>.5 </a:t>
            </a:r>
            <a:r>
              <a:rPr lang="en-US" dirty="0" err="1"/>
              <a:t>lb</a:t>
            </a:r>
            <a:r>
              <a:rPr lang="en-US" dirty="0"/>
              <a:t>/day Protein for 90 days</a:t>
            </a:r>
          </a:p>
        </p:txBody>
      </p:sp>
      <p:sp>
        <p:nvSpPr>
          <p:cNvPr id="11" name="TextBox 10"/>
          <p:cNvSpPr txBox="1"/>
          <p:nvPr/>
        </p:nvSpPr>
        <p:spPr>
          <a:xfrm>
            <a:off x="5292937" y="4097623"/>
            <a:ext cx="3121367" cy="1754326"/>
          </a:xfrm>
          <a:prstGeom prst="rect">
            <a:avLst/>
          </a:prstGeom>
          <a:noFill/>
        </p:spPr>
        <p:txBody>
          <a:bodyPr wrap="none" rtlCol="0">
            <a:spAutoFit/>
          </a:bodyPr>
          <a:lstStyle/>
          <a:p>
            <a:r>
              <a:rPr lang="en-US" dirty="0"/>
              <a:t>Bermudagrass</a:t>
            </a:r>
          </a:p>
          <a:p>
            <a:r>
              <a:rPr lang="en-US" dirty="0"/>
              <a:t>Rangeland</a:t>
            </a:r>
          </a:p>
          <a:p>
            <a:endParaRPr lang="en-US" dirty="0"/>
          </a:p>
          <a:p>
            <a:r>
              <a:rPr lang="en-US" dirty="0"/>
              <a:t>38</a:t>
            </a:r>
          </a:p>
          <a:p>
            <a:r>
              <a:rPr lang="en-US" dirty="0"/>
              <a:t>2 week hay reserve</a:t>
            </a:r>
          </a:p>
          <a:p>
            <a:r>
              <a:rPr lang="en-US" dirty="0"/>
              <a:t>2 </a:t>
            </a:r>
            <a:r>
              <a:rPr lang="en-US" dirty="0" err="1"/>
              <a:t>lb</a:t>
            </a:r>
            <a:r>
              <a:rPr lang="en-US" dirty="0"/>
              <a:t>/day Protein for 120 days</a:t>
            </a:r>
          </a:p>
        </p:txBody>
      </p:sp>
    </p:spTree>
    <p:extLst>
      <p:ext uri="{BB962C8B-B14F-4D97-AF65-F5344CB8AC3E}">
        <p14:creationId xmlns:p14="http://schemas.microsoft.com/office/powerpoint/2010/main" val="2490872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 Base</a:t>
            </a:r>
          </a:p>
        </p:txBody>
      </p:sp>
      <p:pic>
        <p:nvPicPr>
          <p:cNvPr id="6" name="Picture 5">
            <a:extLst>
              <a:ext uri="{FF2B5EF4-FFF2-40B4-BE49-F238E27FC236}">
                <a16:creationId xmlns:a16="http://schemas.microsoft.com/office/drawing/2014/main" id="{C05C3C69-E2EC-2823-0FA3-1887B1C20CA7}"/>
              </a:ext>
            </a:extLst>
          </p:cNvPr>
          <p:cNvPicPr>
            <a:picLocks noChangeAspect="1"/>
          </p:cNvPicPr>
          <p:nvPr/>
        </p:nvPicPr>
        <p:blipFill>
          <a:blip r:embed="rId2"/>
          <a:stretch>
            <a:fillRect/>
          </a:stretch>
        </p:blipFill>
        <p:spPr>
          <a:xfrm>
            <a:off x="146756" y="1607625"/>
            <a:ext cx="6150648" cy="1801201"/>
          </a:xfrm>
          <a:prstGeom prst="rect">
            <a:avLst/>
          </a:prstGeom>
        </p:spPr>
      </p:pic>
      <p:pic>
        <p:nvPicPr>
          <p:cNvPr id="8" name="Picture 7">
            <a:extLst>
              <a:ext uri="{FF2B5EF4-FFF2-40B4-BE49-F238E27FC236}">
                <a16:creationId xmlns:a16="http://schemas.microsoft.com/office/drawing/2014/main" id="{2C047D5B-32B6-0476-5757-0549DC10B56A}"/>
              </a:ext>
            </a:extLst>
          </p:cNvPr>
          <p:cNvPicPr>
            <a:picLocks noChangeAspect="1"/>
          </p:cNvPicPr>
          <p:nvPr/>
        </p:nvPicPr>
        <p:blipFill>
          <a:blip r:embed="rId3"/>
          <a:stretch>
            <a:fillRect/>
          </a:stretch>
        </p:blipFill>
        <p:spPr>
          <a:xfrm>
            <a:off x="3181739" y="3620480"/>
            <a:ext cx="5807936" cy="1629895"/>
          </a:xfrm>
          <a:prstGeom prst="rect">
            <a:avLst/>
          </a:prstGeom>
        </p:spPr>
      </p:pic>
    </p:spTree>
    <p:extLst>
      <p:ext uri="{BB962C8B-B14F-4D97-AF65-F5344CB8AC3E}">
        <p14:creationId xmlns:p14="http://schemas.microsoft.com/office/powerpoint/2010/main" val="3168176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a:t>
            </a:r>
          </a:p>
        </p:txBody>
      </p:sp>
      <p:pic>
        <p:nvPicPr>
          <p:cNvPr id="6" name="Picture 5">
            <a:extLst>
              <a:ext uri="{FF2B5EF4-FFF2-40B4-BE49-F238E27FC236}">
                <a16:creationId xmlns:a16="http://schemas.microsoft.com/office/drawing/2014/main" id="{94DEEB81-BE0F-0777-C618-97F34ABF43BA}"/>
              </a:ext>
            </a:extLst>
          </p:cNvPr>
          <p:cNvPicPr>
            <a:picLocks noChangeAspect="1"/>
          </p:cNvPicPr>
          <p:nvPr/>
        </p:nvPicPr>
        <p:blipFill>
          <a:blip r:embed="rId2"/>
          <a:stretch>
            <a:fillRect/>
          </a:stretch>
        </p:blipFill>
        <p:spPr>
          <a:xfrm>
            <a:off x="261813" y="1585845"/>
            <a:ext cx="8103909" cy="1082709"/>
          </a:xfrm>
          <a:prstGeom prst="rect">
            <a:avLst/>
          </a:prstGeom>
        </p:spPr>
      </p:pic>
      <p:pic>
        <p:nvPicPr>
          <p:cNvPr id="8" name="Picture 7">
            <a:extLst>
              <a:ext uri="{FF2B5EF4-FFF2-40B4-BE49-F238E27FC236}">
                <a16:creationId xmlns:a16="http://schemas.microsoft.com/office/drawing/2014/main" id="{A115E79B-22DC-79B1-704C-2B76ADE2E866}"/>
              </a:ext>
            </a:extLst>
          </p:cNvPr>
          <p:cNvPicPr>
            <a:picLocks noChangeAspect="1"/>
          </p:cNvPicPr>
          <p:nvPr/>
        </p:nvPicPr>
        <p:blipFill>
          <a:blip r:embed="rId3"/>
          <a:stretch>
            <a:fillRect/>
          </a:stretch>
        </p:blipFill>
        <p:spPr>
          <a:xfrm>
            <a:off x="1759191" y="3852130"/>
            <a:ext cx="7230484" cy="952633"/>
          </a:xfrm>
          <a:prstGeom prst="rect">
            <a:avLst/>
          </a:prstGeom>
        </p:spPr>
      </p:pic>
    </p:spTree>
    <p:extLst>
      <p:ext uri="{BB962C8B-B14F-4D97-AF65-F5344CB8AC3E}">
        <p14:creationId xmlns:p14="http://schemas.microsoft.com/office/powerpoint/2010/main" val="331111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136024" y="2130458"/>
            <a:ext cx="3920151" cy="4695086"/>
          </a:xfrm>
          <a:prstGeom prst="roundRect">
            <a:avLst/>
          </a:prstGeom>
          <a:solidFill>
            <a:schemeClr val="bg1">
              <a:lumMod val="95000"/>
            </a:schemeClr>
          </a:solidFill>
          <a:ln>
            <a:solidFill>
              <a:srgbClr val="00529D"/>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en-US" sz="2800" dirty="0">
                <a:solidFill>
                  <a:srgbClr val="00529D"/>
                </a:solidFill>
                <a:latin typeface="+mj-lt"/>
              </a:rPr>
              <a:t/>
            </a:r>
          </a:p>
          <a:p>
            <a:pPr algn="r"/>
            <a:endParaRPr lang="en-US" sz="2000" dirty="0">
              <a:solidFill>
                <a:schemeClr val="tx2">
                  <a:lumMod val="50000"/>
                </a:schemeClr>
              </a:solidFill>
              <a:latin typeface="+mj-lt"/>
            </a:endParaRPr>
          </a:p>
        </p:txBody>
      </p:sp>
      <p:sp>
        <p:nvSpPr>
          <p:cNvPr id="10" name="Rounded Rectangle 9"/>
          <p:cNvSpPr/>
          <p:nvPr/>
        </p:nvSpPr>
        <p:spPr>
          <a:xfrm>
            <a:off x="18854" y="2130458"/>
            <a:ext cx="3920151" cy="4695086"/>
          </a:xfrm>
          <a:prstGeom prst="roundRect">
            <a:avLst/>
          </a:prstGeom>
          <a:solidFill>
            <a:schemeClr val="bg1">
              <a:lumMod val="95000"/>
            </a:schemeClr>
          </a:solidFill>
          <a:ln>
            <a:solidFill>
              <a:srgbClr val="00529D"/>
            </a:solidFill>
          </a:ln>
        </p:spPr>
        <p:style>
          <a:lnRef idx="2">
            <a:schemeClr val="accent2"/>
          </a:lnRef>
          <a:fillRef idx="1">
            <a:schemeClr val="lt1"/>
          </a:fillRef>
          <a:effectRef idx="0">
            <a:schemeClr val="accent2"/>
          </a:effectRef>
          <a:fontRef idx="minor">
            <a:schemeClr val="dk1"/>
          </a:fontRef>
        </p:style>
        <p:txBody>
          <a:bodyPr rtlCol="0" anchor="ctr"/>
          <a:lstStyle/>
          <a:p>
            <a:endParaRPr lang="en-US" sz="2800" dirty="0">
              <a:solidFill>
                <a:srgbClr val="00529D"/>
              </a:solidFill>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7413770"/>
              </p:ext>
            </p:extLst>
          </p:nvPr>
        </p:nvGraphicFramePr>
        <p:xfrm>
          <a:off x="803608" y="1972457"/>
          <a:ext cx="7650178" cy="4822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614442F4-5F10-4052-A880-5C6D07A02C1E}"/>
              </a:ext>
            </a:extLst>
          </p:cNvPr>
          <p:cNvSpPr>
            <a:spLocks noGrp="1"/>
          </p:cNvSpPr>
          <p:nvPr>
            <p:ph type="title"/>
          </p:nvPr>
        </p:nvSpPr>
        <p:spPr>
          <a:xfrm>
            <a:off x="1087066" y="1117814"/>
            <a:ext cx="7883258" cy="842791"/>
          </a:xfrm>
        </p:spPr>
        <p:txBody>
          <a:bodyPr>
            <a:normAutofit fontScale="90000"/>
          </a:bodyPr>
          <a:lstStyle/>
          <a:p>
            <a:r>
              <a:rPr lang="en-US" dirty="0"/>
              <a:t>Soil Health Principles to Support High Functioning Soils</a:t>
            </a:r>
          </a:p>
        </p:txBody>
      </p:sp>
      <p:sp>
        <p:nvSpPr>
          <p:cNvPr id="2" name="TextBox 1">
            <a:extLst>
              <a:ext uri="{FF2B5EF4-FFF2-40B4-BE49-F238E27FC236}">
                <a16:creationId xmlns:a16="http://schemas.microsoft.com/office/drawing/2014/main" id="{A81BEF2D-08A4-4680-9348-C538843BCAF2}"/>
              </a:ext>
            </a:extLst>
          </p:cNvPr>
          <p:cNvSpPr txBox="1"/>
          <p:nvPr/>
        </p:nvSpPr>
        <p:spPr>
          <a:xfrm>
            <a:off x="7083376" y="3183242"/>
            <a:ext cx="1531743" cy="2062103"/>
          </a:xfrm>
          <a:prstGeom prst="rect">
            <a:avLst/>
          </a:prstGeom>
          <a:noFill/>
        </p:spPr>
        <p:txBody>
          <a:bodyPr wrap="square" rtlCol="0">
            <a:spAutoFit/>
          </a:bodyPr>
          <a:lstStyle/>
          <a:p>
            <a:pPr algn="ctr"/>
            <a:r>
              <a:rPr lang="en-US" sz="2800" dirty="0">
                <a:solidFill>
                  <a:srgbClr val="00529D"/>
                </a:solidFill>
                <a:latin typeface="+mj-lt"/>
              </a:rPr>
              <a:t>Protect</a:t>
            </a:r>
          </a:p>
          <a:p>
            <a:pPr algn="ctr"/>
            <a:r>
              <a:rPr lang="en-US" sz="2000" dirty="0">
                <a:solidFill>
                  <a:schemeClr val="tx2">
                    <a:lumMod val="50000"/>
                  </a:schemeClr>
                </a:solidFill>
                <a:latin typeface="+mj-lt"/>
              </a:rPr>
              <a:t>Soil Aggregates</a:t>
            </a:r>
          </a:p>
          <a:p>
            <a:pPr algn="ctr"/>
            <a:r>
              <a:rPr lang="en-US" sz="2000" dirty="0">
                <a:solidFill>
                  <a:schemeClr val="tx2">
                    <a:lumMod val="50000"/>
                  </a:schemeClr>
                </a:solidFill>
                <a:latin typeface="+mj-lt"/>
              </a:rPr>
              <a:t>Organism Habitat</a:t>
            </a:r>
          </a:p>
          <a:p>
            <a:pPr algn="ctr"/>
            <a:r>
              <a:rPr lang="en-US" sz="2000" dirty="0">
                <a:solidFill>
                  <a:schemeClr val="tx2">
                    <a:lumMod val="50000"/>
                  </a:schemeClr>
                </a:solidFill>
                <a:latin typeface="+mj-lt"/>
              </a:rPr>
              <a:t>SOM</a:t>
            </a:r>
          </a:p>
        </p:txBody>
      </p:sp>
      <p:sp>
        <p:nvSpPr>
          <p:cNvPr id="9" name="TextBox 8">
            <a:extLst>
              <a:ext uri="{FF2B5EF4-FFF2-40B4-BE49-F238E27FC236}">
                <a16:creationId xmlns:a16="http://schemas.microsoft.com/office/drawing/2014/main" id="{E8CEB62E-BBD3-4FE3-8F32-CB06ECFEFD16}"/>
              </a:ext>
            </a:extLst>
          </p:cNvPr>
          <p:cNvSpPr txBox="1"/>
          <p:nvPr/>
        </p:nvSpPr>
        <p:spPr>
          <a:xfrm>
            <a:off x="385745" y="3000014"/>
            <a:ext cx="1722211" cy="3200876"/>
          </a:xfrm>
          <a:prstGeom prst="rect">
            <a:avLst/>
          </a:prstGeom>
          <a:noFill/>
        </p:spPr>
        <p:txBody>
          <a:bodyPr wrap="square" rtlCol="0">
            <a:spAutoFit/>
          </a:bodyPr>
          <a:lstStyle/>
          <a:p>
            <a:pPr algn="ctr"/>
            <a:r>
              <a:rPr lang="en-US" sz="2800" dirty="0">
                <a:solidFill>
                  <a:srgbClr val="00529D"/>
                </a:solidFill>
                <a:latin typeface="+mj-lt"/>
              </a:rPr>
              <a:t>Feed</a:t>
            </a:r>
          </a:p>
          <a:p>
            <a:pPr algn="ctr"/>
            <a:r>
              <a:rPr lang="en-US" sz="2000" dirty="0">
                <a:solidFill>
                  <a:schemeClr val="tx2">
                    <a:lumMod val="50000"/>
                  </a:schemeClr>
                </a:solidFill>
                <a:latin typeface="+mj-lt"/>
              </a:rPr>
              <a:t>Fuel Soil Biology</a:t>
            </a:r>
          </a:p>
          <a:p>
            <a:pPr algn="ctr"/>
            <a:r>
              <a:rPr lang="en-US" sz="2000" dirty="0">
                <a:solidFill>
                  <a:schemeClr val="tx2">
                    <a:lumMod val="50000"/>
                  </a:schemeClr>
                </a:solidFill>
                <a:latin typeface="+mj-lt"/>
              </a:rPr>
              <a:t>Improve Resilience</a:t>
            </a:r>
          </a:p>
          <a:p>
            <a:pPr algn="ctr"/>
            <a:r>
              <a:rPr lang="en-US" sz="2000" dirty="0">
                <a:solidFill>
                  <a:schemeClr val="tx2">
                    <a:lumMod val="50000"/>
                  </a:schemeClr>
                </a:solidFill>
                <a:latin typeface="+mj-lt"/>
              </a:rPr>
              <a:t>Improve SOM</a:t>
            </a:r>
          </a:p>
          <a:p>
            <a:pPr algn="ctr"/>
            <a:endParaRPr lang="en-US" dirty="0">
              <a:solidFill>
                <a:schemeClr val="tx2">
                  <a:lumMod val="50000"/>
                </a:schemeClr>
              </a:solidFill>
            </a:endParaRPr>
          </a:p>
          <a:p>
            <a:pPr algn="ctr"/>
            <a:endParaRPr lang="en-US" dirty="0">
              <a:solidFill>
                <a:schemeClr val="tx2">
                  <a:lumMod val="50000"/>
                </a:schemeClr>
              </a:solidFill>
            </a:endParaRPr>
          </a:p>
          <a:p>
            <a:pPr algn="ctr"/>
            <a:endParaRPr lang="en-US" dirty="0">
              <a:solidFill>
                <a:schemeClr val="tx2">
                  <a:lumMod val="50000"/>
                </a:schemeClr>
              </a:solidFill>
            </a:endParaRPr>
          </a:p>
        </p:txBody>
      </p:sp>
      <p:sp>
        <p:nvSpPr>
          <p:cNvPr id="5" name="Footer Placeholder 4">
            <a:extLst>
              <a:ext uri="{FF2B5EF4-FFF2-40B4-BE49-F238E27FC236}">
                <a16:creationId xmlns:a16="http://schemas.microsoft.com/office/drawing/2014/main" id="{45243C32-F167-4C6F-8A33-3D894EDACFB1}"/>
              </a:ext>
            </a:extLst>
          </p:cNvPr>
          <p:cNvSpPr>
            <a:spLocks noGrp="1"/>
          </p:cNvSpPr>
          <p:nvPr>
            <p:ph type="ftr" sz="quarter" idx="11"/>
          </p:nvPr>
        </p:nvSpPr>
        <p:spPr>
          <a:xfrm>
            <a:off x="87825" y="651702"/>
            <a:ext cx="0" cy="0"/>
          </a:xfrm>
        </p:spPr>
        <p:txBody>
          <a:bodyPr/>
          <a:lstStyle/>
          <a:p>
            <a:r>
              <a:rPr lang="en-US" dirty="0"/>
              <a:t>NRCS | SHD | Soil Health Principles | v2.0</a:t>
            </a:r>
          </a:p>
        </p:txBody>
      </p:sp>
    </p:spTree>
    <p:extLst>
      <p:ext uri="{BB962C8B-B14F-4D97-AF65-F5344CB8AC3E}">
        <p14:creationId xmlns:p14="http://schemas.microsoft.com/office/powerpoint/2010/main" val="26887951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14" y="466599"/>
            <a:ext cx="8229600" cy="943708"/>
          </a:xfrm>
        </p:spPr>
        <p:txBody>
          <a:bodyPr/>
          <a:lstStyle/>
          <a:p>
            <a:r>
              <a:rPr lang="en-US" dirty="0"/>
              <a:t>Variable Cost (Pasture)</a:t>
            </a:r>
          </a:p>
        </p:txBody>
      </p:sp>
      <p:pic>
        <p:nvPicPr>
          <p:cNvPr id="6" name="Picture 5">
            <a:extLst>
              <a:ext uri="{FF2B5EF4-FFF2-40B4-BE49-F238E27FC236}">
                <a16:creationId xmlns:a16="http://schemas.microsoft.com/office/drawing/2014/main" id="{0BF767B8-BEE7-FB87-A0E9-855A32B4C441}"/>
              </a:ext>
            </a:extLst>
          </p:cNvPr>
          <p:cNvPicPr>
            <a:picLocks noChangeAspect="1"/>
          </p:cNvPicPr>
          <p:nvPr/>
        </p:nvPicPr>
        <p:blipFill>
          <a:blip r:embed="rId2"/>
          <a:stretch>
            <a:fillRect/>
          </a:stretch>
        </p:blipFill>
        <p:spPr>
          <a:xfrm>
            <a:off x="261814" y="1292555"/>
            <a:ext cx="6922757" cy="2770777"/>
          </a:xfrm>
          <a:prstGeom prst="rect">
            <a:avLst/>
          </a:prstGeom>
        </p:spPr>
      </p:pic>
      <p:pic>
        <p:nvPicPr>
          <p:cNvPr id="8" name="Picture 7">
            <a:extLst>
              <a:ext uri="{FF2B5EF4-FFF2-40B4-BE49-F238E27FC236}">
                <a16:creationId xmlns:a16="http://schemas.microsoft.com/office/drawing/2014/main" id="{84B7DFFF-77AB-0430-0882-85BB398EC206}"/>
              </a:ext>
            </a:extLst>
          </p:cNvPr>
          <p:cNvPicPr>
            <a:picLocks noChangeAspect="1"/>
          </p:cNvPicPr>
          <p:nvPr/>
        </p:nvPicPr>
        <p:blipFill>
          <a:blip r:embed="rId3"/>
          <a:stretch>
            <a:fillRect/>
          </a:stretch>
        </p:blipFill>
        <p:spPr>
          <a:xfrm>
            <a:off x="2034073" y="4165578"/>
            <a:ext cx="7109927" cy="2692421"/>
          </a:xfrm>
          <a:prstGeom prst="rect">
            <a:avLst/>
          </a:prstGeom>
        </p:spPr>
      </p:pic>
      <p:sp>
        <p:nvSpPr>
          <p:cNvPr id="4" name="Oval 3">
            <a:extLst>
              <a:ext uri="{FF2B5EF4-FFF2-40B4-BE49-F238E27FC236}">
                <a16:creationId xmlns:a16="http://schemas.microsoft.com/office/drawing/2014/main" id="{6C800C23-DEA3-286E-C284-51E0DD9B7BC1}"/>
              </a:ext>
            </a:extLst>
          </p:cNvPr>
          <p:cNvSpPr/>
          <p:nvPr/>
        </p:nvSpPr>
        <p:spPr>
          <a:xfrm>
            <a:off x="6268428" y="3827282"/>
            <a:ext cx="1046376" cy="2360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15250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Cost (Everything Else)</a:t>
            </a:r>
          </a:p>
        </p:txBody>
      </p:sp>
      <p:pic>
        <p:nvPicPr>
          <p:cNvPr id="6" name="Picture 5">
            <a:extLst>
              <a:ext uri="{FF2B5EF4-FFF2-40B4-BE49-F238E27FC236}">
                <a16:creationId xmlns:a16="http://schemas.microsoft.com/office/drawing/2014/main" id="{F71BC51F-AAEC-6CFB-7EFF-4B71F014D954}"/>
              </a:ext>
            </a:extLst>
          </p:cNvPr>
          <p:cNvPicPr>
            <a:picLocks noChangeAspect="1"/>
          </p:cNvPicPr>
          <p:nvPr/>
        </p:nvPicPr>
        <p:blipFill rotWithShape="1">
          <a:blip r:embed="rId3"/>
          <a:srcRect r="41738"/>
          <a:stretch/>
        </p:blipFill>
        <p:spPr>
          <a:xfrm>
            <a:off x="96123" y="1510323"/>
            <a:ext cx="2861027" cy="3117661"/>
          </a:xfrm>
          <a:prstGeom prst="rect">
            <a:avLst/>
          </a:prstGeom>
        </p:spPr>
      </p:pic>
      <p:pic>
        <p:nvPicPr>
          <p:cNvPr id="8" name="Picture 7">
            <a:extLst>
              <a:ext uri="{FF2B5EF4-FFF2-40B4-BE49-F238E27FC236}">
                <a16:creationId xmlns:a16="http://schemas.microsoft.com/office/drawing/2014/main" id="{D5D0D936-E893-F2CF-2BF5-1D4A2D5E0A1A}"/>
              </a:ext>
            </a:extLst>
          </p:cNvPr>
          <p:cNvPicPr>
            <a:picLocks noChangeAspect="1"/>
          </p:cNvPicPr>
          <p:nvPr/>
        </p:nvPicPr>
        <p:blipFill>
          <a:blip r:embed="rId4"/>
          <a:stretch>
            <a:fillRect/>
          </a:stretch>
        </p:blipFill>
        <p:spPr>
          <a:xfrm>
            <a:off x="4949779" y="1473000"/>
            <a:ext cx="2835317" cy="3192306"/>
          </a:xfrm>
          <a:prstGeom prst="rect">
            <a:avLst/>
          </a:prstGeom>
        </p:spPr>
      </p:pic>
      <p:pic>
        <p:nvPicPr>
          <p:cNvPr id="10" name="Picture 9">
            <a:extLst>
              <a:ext uri="{FF2B5EF4-FFF2-40B4-BE49-F238E27FC236}">
                <a16:creationId xmlns:a16="http://schemas.microsoft.com/office/drawing/2014/main" id="{05671D96-555B-EFCF-3164-F1DCC9CC98C4}"/>
              </a:ext>
            </a:extLst>
          </p:cNvPr>
          <p:cNvPicPr>
            <a:picLocks noChangeAspect="1"/>
          </p:cNvPicPr>
          <p:nvPr/>
        </p:nvPicPr>
        <p:blipFill>
          <a:blip r:embed="rId5"/>
          <a:stretch>
            <a:fillRect/>
          </a:stretch>
        </p:blipFill>
        <p:spPr>
          <a:xfrm>
            <a:off x="96123" y="4702630"/>
            <a:ext cx="4098100" cy="1231639"/>
          </a:xfrm>
          <a:prstGeom prst="rect">
            <a:avLst/>
          </a:prstGeom>
        </p:spPr>
      </p:pic>
      <p:pic>
        <p:nvPicPr>
          <p:cNvPr id="12" name="Picture 11">
            <a:extLst>
              <a:ext uri="{FF2B5EF4-FFF2-40B4-BE49-F238E27FC236}">
                <a16:creationId xmlns:a16="http://schemas.microsoft.com/office/drawing/2014/main" id="{1C71B3BD-1F5A-B3D5-918C-B8399D9CFED2}"/>
              </a:ext>
            </a:extLst>
          </p:cNvPr>
          <p:cNvPicPr>
            <a:picLocks noChangeAspect="1"/>
          </p:cNvPicPr>
          <p:nvPr/>
        </p:nvPicPr>
        <p:blipFill>
          <a:blip r:embed="rId6"/>
          <a:stretch>
            <a:fillRect/>
          </a:stretch>
        </p:blipFill>
        <p:spPr>
          <a:xfrm>
            <a:off x="4949779" y="4723528"/>
            <a:ext cx="4194221" cy="1210190"/>
          </a:xfrm>
          <a:prstGeom prst="rect">
            <a:avLst/>
          </a:prstGeom>
        </p:spPr>
      </p:pic>
      <p:sp>
        <p:nvSpPr>
          <p:cNvPr id="3" name="Oval 2">
            <a:extLst>
              <a:ext uri="{FF2B5EF4-FFF2-40B4-BE49-F238E27FC236}">
                <a16:creationId xmlns:a16="http://schemas.microsoft.com/office/drawing/2014/main" id="{C1E8CE76-6BB9-23A4-C906-C679475B25E3}"/>
              </a:ext>
            </a:extLst>
          </p:cNvPr>
          <p:cNvSpPr/>
          <p:nvPr/>
        </p:nvSpPr>
        <p:spPr>
          <a:xfrm>
            <a:off x="2082609" y="3341802"/>
            <a:ext cx="1046376" cy="2360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4" name="Oval 3">
            <a:extLst>
              <a:ext uri="{FF2B5EF4-FFF2-40B4-BE49-F238E27FC236}">
                <a16:creationId xmlns:a16="http://schemas.microsoft.com/office/drawing/2014/main" id="{6DE809E5-47FC-D5C7-148E-C3692672E755}"/>
              </a:ext>
            </a:extLst>
          </p:cNvPr>
          <p:cNvSpPr/>
          <p:nvPr/>
        </p:nvSpPr>
        <p:spPr>
          <a:xfrm>
            <a:off x="6929557" y="4466580"/>
            <a:ext cx="1046376" cy="2360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193079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 Line</a:t>
            </a:r>
          </a:p>
        </p:txBody>
      </p:sp>
      <p:pic>
        <p:nvPicPr>
          <p:cNvPr id="5" name="Picture 4"/>
          <p:cNvPicPr>
            <a:picLocks noChangeAspect="1"/>
          </p:cNvPicPr>
          <p:nvPr/>
        </p:nvPicPr>
        <p:blipFill>
          <a:blip r:embed="rId2"/>
          <a:stretch>
            <a:fillRect/>
          </a:stretch>
        </p:blipFill>
        <p:spPr>
          <a:xfrm>
            <a:off x="1149790" y="2581237"/>
            <a:ext cx="6295571" cy="4065231"/>
          </a:xfrm>
          <a:prstGeom prst="rect">
            <a:avLst/>
          </a:prstGeom>
        </p:spPr>
      </p:pic>
      <p:cxnSp>
        <p:nvCxnSpPr>
          <p:cNvPr id="8" name="Straight Arrow Connector 7"/>
          <p:cNvCxnSpPr/>
          <p:nvPr/>
        </p:nvCxnSpPr>
        <p:spPr>
          <a:xfrm>
            <a:off x="3643313" y="2687184"/>
            <a:ext cx="2322921" cy="9725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110244" y="2687184"/>
            <a:ext cx="4162219" cy="22420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DC6BD7CA-953D-119D-7B59-E45262F10B2C}"/>
              </a:ext>
            </a:extLst>
          </p:cNvPr>
          <p:cNvPicPr>
            <a:picLocks noChangeAspect="1"/>
          </p:cNvPicPr>
          <p:nvPr/>
        </p:nvPicPr>
        <p:blipFill>
          <a:blip r:embed="rId3"/>
          <a:stretch>
            <a:fillRect/>
          </a:stretch>
        </p:blipFill>
        <p:spPr>
          <a:xfrm>
            <a:off x="280292" y="1560469"/>
            <a:ext cx="3912195" cy="918911"/>
          </a:xfrm>
          <a:prstGeom prst="rect">
            <a:avLst/>
          </a:prstGeom>
        </p:spPr>
      </p:pic>
      <p:pic>
        <p:nvPicPr>
          <p:cNvPr id="11" name="Picture 10">
            <a:extLst>
              <a:ext uri="{FF2B5EF4-FFF2-40B4-BE49-F238E27FC236}">
                <a16:creationId xmlns:a16="http://schemas.microsoft.com/office/drawing/2014/main" id="{88060999-F724-7687-FE18-CE59B4C1A265}"/>
              </a:ext>
            </a:extLst>
          </p:cNvPr>
          <p:cNvPicPr>
            <a:picLocks noChangeAspect="1"/>
          </p:cNvPicPr>
          <p:nvPr/>
        </p:nvPicPr>
        <p:blipFill>
          <a:blip r:embed="rId4"/>
          <a:stretch>
            <a:fillRect/>
          </a:stretch>
        </p:blipFill>
        <p:spPr>
          <a:xfrm>
            <a:off x="5204893" y="1612180"/>
            <a:ext cx="3546848" cy="867200"/>
          </a:xfrm>
          <a:prstGeom prst="rect">
            <a:avLst/>
          </a:prstGeom>
        </p:spPr>
      </p:pic>
    </p:spTree>
    <p:extLst>
      <p:ext uri="{BB962C8B-B14F-4D97-AF65-F5344CB8AC3E}">
        <p14:creationId xmlns:p14="http://schemas.microsoft.com/office/powerpoint/2010/main" val="104054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B959D8D1-324D-40FF-AF7B-64519E5817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rgbClr val="FFCC66"/>
                </a:solidFill>
                <a:latin typeface="Calibri" panose="020F0502020204030204" pitchFamily="34" charset="0"/>
              </a:defRPr>
            </a:lvl1pPr>
            <a:lvl2pPr marL="742950" indent="-285750">
              <a:defRPr sz="4000">
                <a:solidFill>
                  <a:srgbClr val="FFCC66"/>
                </a:solidFill>
                <a:latin typeface="Calibri" panose="020F0502020204030204" pitchFamily="34" charset="0"/>
              </a:defRPr>
            </a:lvl2pPr>
            <a:lvl3pPr marL="1143000" indent="-228600">
              <a:defRPr sz="4000">
                <a:solidFill>
                  <a:srgbClr val="FFCC66"/>
                </a:solidFill>
                <a:latin typeface="Calibri" panose="020F0502020204030204" pitchFamily="34" charset="0"/>
              </a:defRPr>
            </a:lvl3pPr>
            <a:lvl4pPr marL="1600200" indent="-228600">
              <a:defRPr sz="4000">
                <a:solidFill>
                  <a:srgbClr val="FFCC66"/>
                </a:solidFill>
                <a:latin typeface="Calibri" panose="020F0502020204030204" pitchFamily="34" charset="0"/>
              </a:defRPr>
            </a:lvl4pPr>
            <a:lvl5pPr marL="2057400" indent="-228600">
              <a:defRPr sz="4000">
                <a:solidFill>
                  <a:srgbClr val="FFCC66"/>
                </a:solidFill>
                <a:latin typeface="Calibri" panose="020F0502020204030204" pitchFamily="34" charset="0"/>
              </a:defRPr>
            </a:lvl5pPr>
            <a:lvl6pPr marL="2514600" indent="-228600" eaLnBrk="0" fontAlgn="base" hangingPunct="0">
              <a:spcBef>
                <a:spcPct val="0"/>
              </a:spcBef>
              <a:spcAft>
                <a:spcPct val="0"/>
              </a:spcAft>
              <a:defRPr sz="4000">
                <a:solidFill>
                  <a:srgbClr val="FFCC66"/>
                </a:solidFill>
                <a:latin typeface="Calibri" panose="020F0502020204030204" pitchFamily="34" charset="0"/>
              </a:defRPr>
            </a:lvl6pPr>
            <a:lvl7pPr marL="2971800" indent="-228600" eaLnBrk="0" fontAlgn="base" hangingPunct="0">
              <a:spcBef>
                <a:spcPct val="0"/>
              </a:spcBef>
              <a:spcAft>
                <a:spcPct val="0"/>
              </a:spcAft>
              <a:defRPr sz="4000">
                <a:solidFill>
                  <a:srgbClr val="FFCC66"/>
                </a:solidFill>
                <a:latin typeface="Calibri" panose="020F0502020204030204" pitchFamily="34" charset="0"/>
              </a:defRPr>
            </a:lvl7pPr>
            <a:lvl8pPr marL="3429000" indent="-228600" eaLnBrk="0" fontAlgn="base" hangingPunct="0">
              <a:spcBef>
                <a:spcPct val="0"/>
              </a:spcBef>
              <a:spcAft>
                <a:spcPct val="0"/>
              </a:spcAft>
              <a:defRPr sz="4000">
                <a:solidFill>
                  <a:srgbClr val="FFCC66"/>
                </a:solidFill>
                <a:latin typeface="Calibri" panose="020F0502020204030204" pitchFamily="34" charset="0"/>
              </a:defRPr>
            </a:lvl8pPr>
            <a:lvl9pPr marL="3886200" indent="-228600" eaLnBrk="0" fontAlgn="base" hangingPunct="0">
              <a:spcBef>
                <a:spcPct val="0"/>
              </a:spcBef>
              <a:spcAft>
                <a:spcPct val="0"/>
              </a:spcAft>
              <a:defRPr sz="4000">
                <a:solidFill>
                  <a:srgbClr val="FFCC66"/>
                </a:solidFill>
                <a:latin typeface="Calibri" panose="020F0502020204030204" pitchFamily="34" charset="0"/>
              </a:defRPr>
            </a:lvl9pPr>
          </a:lstStyle>
          <a:p>
            <a:fld id="{4CF11E33-9980-4263-9510-F166A3124D3D}" type="slidenum">
              <a:rPr lang="en-US" altLang="en-US" sz="1400">
                <a:solidFill>
                  <a:srgbClr val="FFFF00"/>
                </a:solidFill>
                <a:latin typeface="Times New Roman" panose="02020603050405020304" pitchFamily="18" charset="0"/>
              </a:rPr>
              <a:pPr/>
              <a:t>63</a:t>
            </a:fld>
            <a:endParaRPr lang="en-US" altLang="en-US" sz="1400">
              <a:solidFill>
                <a:srgbClr val="FFFF00"/>
              </a:solidFill>
              <a:latin typeface="Times New Roman" panose="02020603050405020304" pitchFamily="18" charset="0"/>
            </a:endParaRPr>
          </a:p>
        </p:txBody>
      </p:sp>
      <p:sp>
        <p:nvSpPr>
          <p:cNvPr id="31748" name="Rectangle 3">
            <a:extLst>
              <a:ext uri="{FF2B5EF4-FFF2-40B4-BE49-F238E27FC236}">
                <a16:creationId xmlns:a16="http://schemas.microsoft.com/office/drawing/2014/main" id="{CB125CB7-0B02-45A5-9813-109D6593EF83}"/>
              </a:ext>
            </a:extLst>
          </p:cNvPr>
          <p:cNvSpPr>
            <a:spLocks noGrp="1" noChangeArrowheads="1"/>
          </p:cNvSpPr>
          <p:nvPr>
            <p:ph type="body" idx="1"/>
          </p:nvPr>
        </p:nvSpPr>
        <p:spPr>
          <a:xfrm>
            <a:off x="4238431" y="1844492"/>
            <a:ext cx="4800600" cy="4144963"/>
          </a:xfrm>
        </p:spPr>
        <p:txBody>
          <a:bodyPr>
            <a:normAutofit/>
          </a:bodyPr>
          <a:lstStyle/>
          <a:p>
            <a:pPr marL="342900" indent="-342900">
              <a:lnSpc>
                <a:spcPct val="90000"/>
              </a:lnSpc>
              <a:buFont typeface="Arial" panose="020B0604020202020204" pitchFamily="34" charset="0"/>
              <a:buChar char="•"/>
            </a:pPr>
            <a:r>
              <a:rPr lang="en-US" altLang="en-US" dirty="0">
                <a:latin typeface="Calibri" panose="020F0502020204030204" pitchFamily="34" charset="0"/>
              </a:rPr>
              <a:t>For cow/calf operator we recommend 75% commercial cows and 25% stocker animals.</a:t>
            </a:r>
          </a:p>
          <a:p>
            <a:pPr marL="342900" indent="-342900" eaLnBrk="1" hangingPunct="1">
              <a:lnSpc>
                <a:spcPct val="90000"/>
              </a:lnSpc>
              <a:buFont typeface="Arial" panose="020B0604020202020204" pitchFamily="34" charset="0"/>
              <a:buChar char="•"/>
            </a:pPr>
            <a:r>
              <a:rPr lang="en-US" altLang="en-US" dirty="0">
                <a:latin typeface="Calibri" panose="020F0502020204030204" pitchFamily="34" charset="0"/>
              </a:rPr>
              <a:t>Flexible stocking allows the operator to adjust to market fluctuations, adjust rates up or down depending on available forage, and adds built in risk management. </a:t>
            </a:r>
          </a:p>
          <a:p>
            <a:pPr marL="342900" indent="-342900" eaLnBrk="1" hangingPunct="1">
              <a:lnSpc>
                <a:spcPct val="90000"/>
              </a:lnSpc>
              <a:buFont typeface="Arial" panose="020B0604020202020204" pitchFamily="34" charset="0"/>
              <a:buChar char="•"/>
            </a:pPr>
            <a:r>
              <a:rPr lang="en-US" altLang="en-US" dirty="0">
                <a:latin typeface="Calibri" panose="020F0502020204030204" pitchFamily="34" charset="0"/>
              </a:rPr>
              <a:t>“Marry your spouse, and not your cows”</a:t>
            </a:r>
          </a:p>
        </p:txBody>
      </p:sp>
      <p:sp>
        <p:nvSpPr>
          <p:cNvPr id="9" name="Title 1">
            <a:extLst>
              <a:ext uri="{FF2B5EF4-FFF2-40B4-BE49-F238E27FC236}">
                <a16:creationId xmlns:a16="http://schemas.microsoft.com/office/drawing/2014/main" id="{0D5E1CAF-FF44-4DA9-B369-5D7A6BB771E8}"/>
              </a:ext>
            </a:extLst>
          </p:cNvPr>
          <p:cNvSpPr txBox="1">
            <a:spLocks/>
          </p:cNvSpPr>
          <p:nvPr/>
        </p:nvSpPr>
        <p:spPr>
          <a:xfrm>
            <a:off x="261814" y="566615"/>
            <a:ext cx="82296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r>
              <a:rPr lang="en-US" sz="4000" dirty="0"/>
              <a:t>Ensure Herd Flexibility</a:t>
            </a:r>
          </a:p>
        </p:txBody>
      </p:sp>
      <p:pic>
        <p:nvPicPr>
          <p:cNvPr id="11" name="Content Placeholder 4" descr="Black Cattle.jpg">
            <a:extLst>
              <a:ext uri="{FF2B5EF4-FFF2-40B4-BE49-F238E27FC236}">
                <a16:creationId xmlns:a16="http://schemas.microsoft.com/office/drawing/2014/main" id="{10F244D1-E904-4469-89C6-6977C46F888C}"/>
              </a:ext>
            </a:extLst>
          </p:cNvPr>
          <p:cNvPicPr>
            <a:picLocks noChangeAspect="1"/>
          </p:cNvPicPr>
          <p:nvPr/>
        </p:nvPicPr>
        <p:blipFill>
          <a:blip r:embed="rId2" cstate="print"/>
          <a:stretch>
            <a:fillRect/>
          </a:stretch>
        </p:blipFill>
        <p:spPr>
          <a:xfrm>
            <a:off x="337932" y="1614785"/>
            <a:ext cx="3717298" cy="4525962"/>
          </a:xfrm>
          <a:prstGeom prst="rect">
            <a:avLst/>
          </a:prstGeom>
          <a:scene3d>
            <a:camera prst="obliqueTopRight"/>
            <a:lightRig rig="threePt" dir="t"/>
          </a:scene3d>
          <a:sp3d>
            <a:bevelT w="165100" prst="coolSlant"/>
            <a:bevelB w="165100" prst="coolSlant"/>
          </a:sp3d>
        </p:spPr>
      </p:pic>
      <p:pic>
        <p:nvPicPr>
          <p:cNvPr id="6" name="Picture 5">
            <a:extLst>
              <a:ext uri="{FF2B5EF4-FFF2-40B4-BE49-F238E27FC236}">
                <a16:creationId xmlns:a16="http://schemas.microsoft.com/office/drawing/2014/main" id="{E4E30A31-47AC-4208-A400-36981A9672A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965" y="1404851"/>
            <a:ext cx="4376657" cy="5446249"/>
          </a:xfrm>
          <a:prstGeom prst="rect">
            <a:avLst/>
          </a:prstGeom>
        </p:spPr>
      </p:pic>
    </p:spTree>
    <p:extLst>
      <p:ext uri="{BB962C8B-B14F-4D97-AF65-F5344CB8AC3E}">
        <p14:creationId xmlns:p14="http://schemas.microsoft.com/office/powerpoint/2010/main" val="38673137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9D5DFA-980F-4FCD-8837-187D8B1F5736}"/>
              </a:ext>
            </a:extLst>
          </p:cNvPr>
          <p:cNvSpPr/>
          <p:nvPr/>
        </p:nvSpPr>
        <p:spPr>
          <a:xfrm>
            <a:off x="0" y="0"/>
            <a:ext cx="9144000" cy="69328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https://rangelands.app/production-explorer/</a:t>
            </a:r>
            <a:endParaRPr lang="en-US" dirty="0"/>
          </a:p>
        </p:txBody>
      </p:sp>
      <p:pic>
        <p:nvPicPr>
          <p:cNvPr id="3" name="Picture 2">
            <a:extLst>
              <a:ext uri="{FF2B5EF4-FFF2-40B4-BE49-F238E27FC236}">
                <a16:creationId xmlns:a16="http://schemas.microsoft.com/office/drawing/2014/main" id="{FE037666-4480-4195-82E3-9B4DEA441B1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41838" y="99752"/>
            <a:ext cx="5059381" cy="6317673"/>
          </a:xfrm>
          <a:prstGeom prst="rect">
            <a:avLst/>
          </a:prstGeom>
        </p:spPr>
      </p:pic>
      <p:sp>
        <p:nvSpPr>
          <p:cNvPr id="6" name="TextBox 5">
            <a:extLst>
              <a:ext uri="{FF2B5EF4-FFF2-40B4-BE49-F238E27FC236}">
                <a16:creationId xmlns:a16="http://schemas.microsoft.com/office/drawing/2014/main" id="{CEDB5301-7B45-4C4C-8E71-31765610E85B}"/>
              </a:ext>
            </a:extLst>
          </p:cNvPr>
          <p:cNvSpPr txBox="1"/>
          <p:nvPr/>
        </p:nvSpPr>
        <p:spPr>
          <a:xfrm>
            <a:off x="2458808" y="6488667"/>
            <a:ext cx="4617720" cy="646331"/>
          </a:xfrm>
          <a:prstGeom prst="rect">
            <a:avLst/>
          </a:prstGeom>
          <a:noFill/>
        </p:spPr>
        <p:txBody>
          <a:bodyPr wrap="square">
            <a:spAutoFit/>
          </a:bodyPr>
          <a:lstStyle/>
          <a:p>
            <a:r>
              <a:rPr lang="en-US" dirty="0">
                <a:hlinkClick r:id="rId3"/>
              </a:rPr>
              <a:t>https://rangelands.app/production-explorer/</a:t>
            </a:r>
            <a:endParaRPr lang="en-US" dirty="0"/>
          </a:p>
          <a:p>
            <a:endParaRPr lang="en-US" dirty="0"/>
          </a:p>
        </p:txBody>
      </p:sp>
    </p:spTree>
    <p:extLst>
      <p:ext uri="{BB962C8B-B14F-4D97-AF65-F5344CB8AC3E}">
        <p14:creationId xmlns:p14="http://schemas.microsoft.com/office/powerpoint/2010/main" val="22613090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DCIM\100OLYMP\P9290196.JPG">
            <a:extLst>
              <a:ext uri="{FF2B5EF4-FFF2-40B4-BE49-F238E27FC236}">
                <a16:creationId xmlns:a16="http://schemas.microsoft.com/office/drawing/2014/main" id="{ADE0D2F6-4900-4C8D-8613-A62DADFD5EFB}"/>
              </a:ext>
            </a:extLst>
          </p:cNvPr>
          <p:cNvPicPr>
            <a:picLocks noChangeAspect="1" noChangeArrowheads="1"/>
          </p:cNvPicPr>
          <p:nvPr/>
        </p:nvPicPr>
        <p:blipFill>
          <a:blip r:embed="rId3" cstate="print"/>
          <a:stretch>
            <a:fillRect/>
          </a:stretch>
        </p:blipFill>
        <p:spPr bwMode="auto">
          <a:xfrm>
            <a:off x="111967" y="3568957"/>
            <a:ext cx="4310743" cy="3233057"/>
          </a:xfrm>
          <a:prstGeom prst="rect">
            <a:avLst/>
          </a:prstGeom>
          <a:noFill/>
        </p:spPr>
      </p:pic>
      <p:sp>
        <p:nvSpPr>
          <p:cNvPr id="2" name="Title 1">
            <a:extLst>
              <a:ext uri="{FF2B5EF4-FFF2-40B4-BE49-F238E27FC236}">
                <a16:creationId xmlns:a16="http://schemas.microsoft.com/office/drawing/2014/main" id="{D887A40C-26EC-4B4C-A234-99446898B2A9}"/>
              </a:ext>
            </a:extLst>
          </p:cNvPr>
          <p:cNvSpPr>
            <a:spLocks noGrp="1"/>
          </p:cNvSpPr>
          <p:nvPr>
            <p:ph type="title"/>
          </p:nvPr>
        </p:nvSpPr>
        <p:spPr/>
        <p:txBody>
          <a:bodyPr/>
          <a:lstStyle/>
          <a:p>
            <a:r>
              <a:rPr lang="en-US" dirty="0"/>
              <a:t>What Does Success Look Like</a:t>
            </a:r>
          </a:p>
        </p:txBody>
      </p:sp>
      <p:sp>
        <p:nvSpPr>
          <p:cNvPr id="4" name="Picture Placeholder 3">
            <a:extLst>
              <a:ext uri="{FF2B5EF4-FFF2-40B4-BE49-F238E27FC236}">
                <a16:creationId xmlns:a16="http://schemas.microsoft.com/office/drawing/2014/main" id="{9F8C1761-06F4-4E98-82F0-6526C0A6E2CD}"/>
              </a:ext>
            </a:extLst>
          </p:cNvPr>
          <p:cNvSpPr>
            <a:spLocks noGrp="1"/>
          </p:cNvSpPr>
          <p:nvPr>
            <p:ph type="pic" sz="quarter" idx="10"/>
          </p:nvPr>
        </p:nvSpPr>
        <p:spPr/>
      </p:sp>
      <p:pic>
        <p:nvPicPr>
          <p:cNvPr id="1026" name="Picture 2" descr="No photo description available.">
            <a:extLst>
              <a:ext uri="{FF2B5EF4-FFF2-40B4-BE49-F238E27FC236}">
                <a16:creationId xmlns:a16="http://schemas.microsoft.com/office/drawing/2014/main" id="{824CD752-B499-4B5B-8B4A-DCD3514DDB5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31566" y="1455614"/>
            <a:ext cx="4453812" cy="33403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7D5F2C-A499-4947-B0E7-8E626B5CAF72}"/>
              </a:ext>
            </a:extLst>
          </p:cNvPr>
          <p:cNvSpPr txBox="1"/>
          <p:nvPr/>
        </p:nvSpPr>
        <p:spPr>
          <a:xfrm>
            <a:off x="659232" y="1771576"/>
            <a:ext cx="3375787" cy="1354217"/>
          </a:xfrm>
          <a:prstGeom prst="rect">
            <a:avLst/>
          </a:prstGeom>
          <a:noFill/>
        </p:spPr>
        <p:txBody>
          <a:bodyPr wrap="square" rtlCol="0">
            <a:spAutoFit/>
          </a:bodyPr>
          <a:lstStyle/>
          <a:p>
            <a:r>
              <a:rPr lang="en-US" dirty="0"/>
              <a:t>“More ranches go broke on green grass in the spring than </a:t>
            </a:r>
          </a:p>
          <a:p>
            <a:r>
              <a:rPr lang="en-US" dirty="0"/>
              <a:t>brown grass in the fall!” </a:t>
            </a:r>
          </a:p>
          <a:p>
            <a:endParaRPr lang="en-US" sz="1400" dirty="0"/>
          </a:p>
          <a:p>
            <a:r>
              <a:rPr lang="en-US" sz="1400" dirty="0"/>
              <a:t>Jason Bagley, Navasota River Ranch</a:t>
            </a:r>
          </a:p>
        </p:txBody>
      </p:sp>
    </p:spTree>
    <p:extLst>
      <p:ext uri="{BB962C8B-B14F-4D97-AF65-F5344CB8AC3E}">
        <p14:creationId xmlns:p14="http://schemas.microsoft.com/office/powerpoint/2010/main" val="47733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d-257AAC1F-D2A8-4D8D-B3E0-AF374677B424" descr="Image.jpeg">
            <a:extLst>
              <a:ext uri="{FF2B5EF4-FFF2-40B4-BE49-F238E27FC236}">
                <a16:creationId xmlns:a16="http://schemas.microsoft.com/office/drawing/2014/main" id="{C0B77184-E10C-42A0-BA59-EFAAB9AB2E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50" t="20610" b="27956"/>
          <a:stretch/>
        </p:blipFill>
        <p:spPr bwMode="auto">
          <a:xfrm>
            <a:off x="0" y="2823194"/>
            <a:ext cx="4429125" cy="401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id-B8F0EE76-AEE6-4E18-A227-F14119D20C92" descr="Image.jpeg">
            <a:extLst>
              <a:ext uri="{FF2B5EF4-FFF2-40B4-BE49-F238E27FC236}">
                <a16:creationId xmlns:a16="http://schemas.microsoft.com/office/drawing/2014/main" id="{B1FAF372-95D7-4AAD-A4BB-28BBCABE3D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30" t="12103" r="6203" b="26878"/>
          <a:stretch/>
        </p:blipFill>
        <p:spPr bwMode="auto">
          <a:xfrm>
            <a:off x="4489510" y="2813669"/>
            <a:ext cx="4654490" cy="403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887A40C-26EC-4B4C-A234-99446898B2A9}"/>
              </a:ext>
            </a:extLst>
          </p:cNvPr>
          <p:cNvSpPr>
            <a:spLocks noGrp="1"/>
          </p:cNvSpPr>
          <p:nvPr>
            <p:ph type="title"/>
          </p:nvPr>
        </p:nvSpPr>
        <p:spPr/>
        <p:txBody>
          <a:bodyPr/>
          <a:lstStyle/>
          <a:p>
            <a:r>
              <a:rPr lang="en-US" dirty="0"/>
              <a:t>What Does Success Look Like</a:t>
            </a:r>
          </a:p>
        </p:txBody>
      </p:sp>
      <p:sp>
        <p:nvSpPr>
          <p:cNvPr id="8" name="Title 1">
            <a:extLst>
              <a:ext uri="{FF2B5EF4-FFF2-40B4-BE49-F238E27FC236}">
                <a16:creationId xmlns:a16="http://schemas.microsoft.com/office/drawing/2014/main" id="{0CBCD4C7-4B02-42A8-B5BC-1245C272D8F9}"/>
              </a:ext>
            </a:extLst>
          </p:cNvPr>
          <p:cNvSpPr txBox="1">
            <a:spLocks/>
          </p:cNvSpPr>
          <p:nvPr/>
        </p:nvSpPr>
        <p:spPr>
          <a:xfrm>
            <a:off x="1402992" y="1449101"/>
            <a:ext cx="6096000" cy="806450"/>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600" b="1" kern="1200">
                <a:solidFill>
                  <a:srgbClr val="89C32D"/>
                </a:solidFill>
                <a:latin typeface="+mj-lt"/>
                <a:ea typeface="+mj-ea"/>
                <a:cs typeface="+mj-cs"/>
              </a:defRPr>
            </a:lvl1pPr>
          </a:lstStyle>
          <a:p>
            <a:r>
              <a:rPr lang="en-US" dirty="0">
                <a:solidFill>
                  <a:srgbClr val="053773"/>
                </a:solidFill>
              </a:rPr>
              <a:t>Green &amp; Brown Year-Round</a:t>
            </a:r>
          </a:p>
        </p:txBody>
      </p:sp>
      <p:sp>
        <p:nvSpPr>
          <p:cNvPr id="3" name="TextBox 2">
            <a:extLst>
              <a:ext uri="{FF2B5EF4-FFF2-40B4-BE49-F238E27FC236}">
                <a16:creationId xmlns:a16="http://schemas.microsoft.com/office/drawing/2014/main" id="{5FF5C516-A954-4668-9716-EB1A2968931A}"/>
              </a:ext>
            </a:extLst>
          </p:cNvPr>
          <p:cNvSpPr txBox="1"/>
          <p:nvPr/>
        </p:nvSpPr>
        <p:spPr>
          <a:xfrm>
            <a:off x="1623527" y="2981737"/>
            <a:ext cx="1244893" cy="369332"/>
          </a:xfrm>
          <a:prstGeom prst="rect">
            <a:avLst/>
          </a:prstGeom>
          <a:noFill/>
        </p:spPr>
        <p:txBody>
          <a:bodyPr wrap="none" rtlCol="0">
            <a:spAutoFit/>
          </a:bodyPr>
          <a:lstStyle/>
          <a:p>
            <a:r>
              <a:rPr lang="en-US" dirty="0"/>
              <a:t>OCT 2021</a:t>
            </a:r>
          </a:p>
        </p:txBody>
      </p:sp>
      <p:sp>
        <p:nvSpPr>
          <p:cNvPr id="9" name="TextBox 8">
            <a:extLst>
              <a:ext uri="{FF2B5EF4-FFF2-40B4-BE49-F238E27FC236}">
                <a16:creationId xmlns:a16="http://schemas.microsoft.com/office/drawing/2014/main" id="{4B1B7846-79C0-450E-853E-19809F3BB4D5}"/>
              </a:ext>
            </a:extLst>
          </p:cNvPr>
          <p:cNvSpPr txBox="1"/>
          <p:nvPr/>
        </p:nvSpPr>
        <p:spPr>
          <a:xfrm>
            <a:off x="6275580" y="2981737"/>
            <a:ext cx="1223412" cy="369332"/>
          </a:xfrm>
          <a:prstGeom prst="rect">
            <a:avLst/>
          </a:prstGeom>
          <a:noFill/>
        </p:spPr>
        <p:txBody>
          <a:bodyPr wrap="none" rtlCol="0">
            <a:spAutoFit/>
          </a:bodyPr>
          <a:lstStyle/>
          <a:p>
            <a:r>
              <a:rPr lang="en-US" dirty="0"/>
              <a:t>April 2022</a:t>
            </a:r>
          </a:p>
        </p:txBody>
      </p:sp>
    </p:spTree>
    <p:extLst>
      <p:ext uri="{BB962C8B-B14F-4D97-AF65-F5344CB8AC3E}">
        <p14:creationId xmlns:p14="http://schemas.microsoft.com/office/powerpoint/2010/main" val="20585270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352" y="554131"/>
            <a:ext cx="8229600" cy="806938"/>
          </a:xfrm>
        </p:spPr>
        <p:txBody>
          <a:bodyPr/>
          <a:lstStyle/>
          <a:p>
            <a:r>
              <a:rPr lang="en-US" dirty="0"/>
              <a:t>Adaptive Grazing</a:t>
            </a:r>
          </a:p>
        </p:txBody>
      </p:sp>
      <p:sp>
        <p:nvSpPr>
          <p:cNvPr id="3" name="Content Placeholder 2"/>
          <p:cNvSpPr>
            <a:spLocks noGrp="1"/>
          </p:cNvSpPr>
          <p:nvPr>
            <p:ph idx="1"/>
          </p:nvPr>
        </p:nvSpPr>
        <p:spPr>
          <a:xfrm>
            <a:off x="261815" y="1416389"/>
            <a:ext cx="5778767" cy="4525963"/>
          </a:xfrm>
        </p:spPr>
        <p:txBody>
          <a:bodyPr>
            <a:normAutofit/>
          </a:bodyPr>
          <a:lstStyle/>
          <a:p>
            <a:r>
              <a:rPr lang="en-US" sz="2400" dirty="0"/>
              <a:t>Concepts to consider when adapting your grazing plan!</a:t>
            </a:r>
          </a:p>
          <a:p>
            <a:endParaRPr lang="en-US" dirty="0"/>
          </a:p>
          <a:p>
            <a:r>
              <a:rPr lang="en-US" dirty="0"/>
              <a:t>Concept # 1 -  Avoid Severe Defoliation. </a:t>
            </a:r>
          </a:p>
          <a:p>
            <a:r>
              <a:rPr lang="en-US" sz="1600" dirty="0"/>
              <a:t>Overgrazing results in less photosynthetic material and arrest root growth making desirable plants complete with neighboring plants that are less desirable.</a:t>
            </a:r>
          </a:p>
          <a:p>
            <a:endParaRPr lang="en-US" sz="1600" dirty="0"/>
          </a:p>
          <a:p>
            <a:r>
              <a:rPr lang="en-US" sz="1600" dirty="0"/>
              <a:t>Severe Defoliation on less desirable plants over time indicates a High Stocking Rate!!! </a:t>
            </a:r>
          </a:p>
          <a:p>
            <a:endParaRPr lang="en-US" sz="1600" dirty="0"/>
          </a:p>
          <a:p>
            <a:endParaRPr lang="en-US" sz="1600" dirty="0"/>
          </a:p>
        </p:txBody>
      </p:sp>
      <p:sp>
        <p:nvSpPr>
          <p:cNvPr id="4" name="Picture Placeholder 3"/>
          <p:cNvSpPr>
            <a:spLocks noGrp="1"/>
          </p:cNvSpPr>
          <p:nvPr>
            <p:ph type="pic" sz="quarter" idx="10"/>
          </p:nvPr>
        </p:nvSpPr>
        <p:spPr/>
      </p:sp>
      <p:pic>
        <p:nvPicPr>
          <p:cNvPr id="5" name="Picture 4" descr="Sam Bingham experi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964" y="0"/>
            <a:ext cx="2759528" cy="367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rot="5400000">
            <a:off x="5873152" y="3562663"/>
            <a:ext cx="3831152" cy="2759528"/>
          </a:xfrm>
          <a:prstGeom prst="rect">
            <a:avLst/>
          </a:prstGeom>
        </p:spPr>
      </p:pic>
      <p:sp>
        <p:nvSpPr>
          <p:cNvPr id="7" name="TextBox 6"/>
          <p:cNvSpPr txBox="1"/>
          <p:nvPr/>
        </p:nvSpPr>
        <p:spPr>
          <a:xfrm>
            <a:off x="829242" y="6270766"/>
            <a:ext cx="2008883" cy="400110"/>
          </a:xfrm>
          <a:prstGeom prst="rect">
            <a:avLst/>
          </a:prstGeom>
          <a:noFill/>
        </p:spPr>
        <p:txBody>
          <a:bodyPr wrap="none" rtlCol="0">
            <a:spAutoFit/>
          </a:bodyPr>
          <a:lstStyle/>
          <a:p>
            <a:r>
              <a:rPr lang="en-US" sz="1000" dirty="0"/>
              <a:t>Concepts from Dr. Tim Steffens,</a:t>
            </a:r>
          </a:p>
          <a:p>
            <a:r>
              <a:rPr lang="en-US" sz="1000" dirty="0"/>
              <a:t>West Texas A&amp;M University</a:t>
            </a:r>
          </a:p>
        </p:txBody>
      </p:sp>
      <p:sp>
        <p:nvSpPr>
          <p:cNvPr id="8" name="Content Placeholder 2">
            <a:extLst>
              <a:ext uri="{FF2B5EF4-FFF2-40B4-BE49-F238E27FC236}">
                <a16:creationId xmlns:a16="http://schemas.microsoft.com/office/drawing/2014/main" id="{2FAE163D-5DF3-443C-9428-432A57A0FDAE}"/>
              </a:ext>
            </a:extLst>
          </p:cNvPr>
          <p:cNvSpPr txBox="1">
            <a:spLocks/>
          </p:cNvSpPr>
          <p:nvPr/>
        </p:nvSpPr>
        <p:spPr>
          <a:xfrm>
            <a:off x="261815" y="4860636"/>
            <a:ext cx="5778767" cy="1161473"/>
          </a:xfrm>
          <a:prstGeom prst="rect">
            <a:avLst/>
          </a:prstGeom>
        </p:spPr>
        <p:txBody>
          <a:bodyPr vert="horz" lIns="91440" tIns="45720" rIns="91440" bIns="45720" rtlCol="0">
            <a:normAutofit lnSpcReduction="10000"/>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Concept # 2 -  Recovery is required after defoliation</a:t>
            </a:r>
          </a:p>
          <a:p>
            <a:r>
              <a:rPr lang="en-US" sz="1600" dirty="0"/>
              <a:t>Length of recovery depends upon how much plants were defoliated, what the current growing conditions are.</a:t>
            </a:r>
          </a:p>
          <a:p>
            <a:endParaRPr lang="en-US" sz="1600" dirty="0"/>
          </a:p>
          <a:p>
            <a:endParaRPr lang="en-US" sz="1600" dirty="0"/>
          </a:p>
        </p:txBody>
      </p:sp>
      <p:pic>
        <p:nvPicPr>
          <p:cNvPr id="10" name="Picture 9">
            <a:extLst>
              <a:ext uri="{FF2B5EF4-FFF2-40B4-BE49-F238E27FC236}">
                <a16:creationId xmlns:a16="http://schemas.microsoft.com/office/drawing/2014/main" id="{0AB0A435-B45A-47BA-9E82-FCB2D9859392}"/>
              </a:ext>
            </a:extLst>
          </p:cNvPr>
          <p:cNvPicPr>
            <a:picLocks noChangeAspect="1"/>
          </p:cNvPicPr>
          <p:nvPr/>
        </p:nvPicPr>
        <p:blipFill>
          <a:blip r:embed="rId4"/>
          <a:stretch>
            <a:fillRect/>
          </a:stretch>
        </p:blipFill>
        <p:spPr>
          <a:xfrm>
            <a:off x="3171825" y="6067425"/>
            <a:ext cx="933450" cy="790575"/>
          </a:xfrm>
          <a:prstGeom prst="rect">
            <a:avLst/>
          </a:prstGeom>
        </p:spPr>
      </p:pic>
      <p:pic>
        <p:nvPicPr>
          <p:cNvPr id="11" name="Picture 10">
            <a:extLst>
              <a:ext uri="{FF2B5EF4-FFF2-40B4-BE49-F238E27FC236}">
                <a16:creationId xmlns:a16="http://schemas.microsoft.com/office/drawing/2014/main" id="{D652158D-D6F3-40A7-9FE1-496F90259D62}"/>
              </a:ext>
            </a:extLst>
          </p:cNvPr>
          <p:cNvPicPr>
            <a:picLocks noChangeAspect="1"/>
          </p:cNvPicPr>
          <p:nvPr/>
        </p:nvPicPr>
        <p:blipFill>
          <a:blip r:embed="rId5"/>
          <a:stretch>
            <a:fillRect/>
          </a:stretch>
        </p:blipFill>
        <p:spPr>
          <a:xfrm>
            <a:off x="4101559" y="5942352"/>
            <a:ext cx="1019175" cy="1228725"/>
          </a:xfrm>
          <a:prstGeom prst="rect">
            <a:avLst/>
          </a:prstGeom>
        </p:spPr>
      </p:pic>
      <p:pic>
        <p:nvPicPr>
          <p:cNvPr id="12" name="Picture 11">
            <a:extLst>
              <a:ext uri="{FF2B5EF4-FFF2-40B4-BE49-F238E27FC236}">
                <a16:creationId xmlns:a16="http://schemas.microsoft.com/office/drawing/2014/main" id="{4E0B4921-F7B4-44D6-8B92-7892E0DF1B8A}"/>
              </a:ext>
            </a:extLst>
          </p:cNvPr>
          <p:cNvPicPr>
            <a:picLocks noChangeAspect="1"/>
          </p:cNvPicPr>
          <p:nvPr/>
        </p:nvPicPr>
        <p:blipFill>
          <a:blip r:embed="rId4"/>
          <a:stretch>
            <a:fillRect/>
          </a:stretch>
        </p:blipFill>
        <p:spPr>
          <a:xfrm>
            <a:off x="5117018" y="6099967"/>
            <a:ext cx="933450" cy="790575"/>
          </a:xfrm>
          <a:prstGeom prst="rect">
            <a:avLst/>
          </a:prstGeom>
        </p:spPr>
      </p:pic>
    </p:spTree>
    <p:extLst>
      <p:ext uri="{BB962C8B-B14F-4D97-AF65-F5344CB8AC3E}">
        <p14:creationId xmlns:p14="http://schemas.microsoft.com/office/powerpoint/2010/main" val="40377966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Grazing</a:t>
            </a:r>
          </a:p>
        </p:txBody>
      </p:sp>
      <p:sp>
        <p:nvSpPr>
          <p:cNvPr id="3" name="Content Placeholder 2"/>
          <p:cNvSpPr>
            <a:spLocks noGrp="1"/>
          </p:cNvSpPr>
          <p:nvPr>
            <p:ph idx="1"/>
          </p:nvPr>
        </p:nvSpPr>
        <p:spPr>
          <a:xfrm>
            <a:off x="261815" y="1600200"/>
            <a:ext cx="7797801" cy="4525963"/>
          </a:xfrm>
        </p:spPr>
        <p:txBody>
          <a:bodyPr/>
          <a:lstStyle/>
          <a:p>
            <a:r>
              <a:rPr lang="en-US" dirty="0"/>
              <a:t>Concept # 3 -  Timing is Important</a:t>
            </a:r>
          </a:p>
          <a:p>
            <a:r>
              <a:rPr lang="en-US" sz="1600" dirty="0"/>
              <a:t>Avoid grazing a pasture at the same time every year. The worst impact is the removal of the growth point. Before elevation or when dormant equals less impact.</a:t>
            </a:r>
          </a:p>
          <a:p>
            <a:endParaRPr lang="en-US" sz="1600" dirty="0"/>
          </a:p>
          <a:p>
            <a:endParaRPr lang="en-US" sz="1600" dirty="0"/>
          </a:p>
          <a:p>
            <a:endParaRPr lang="en-US" sz="1600" dirty="0"/>
          </a:p>
        </p:txBody>
      </p:sp>
      <p:pic>
        <p:nvPicPr>
          <p:cNvPr id="7" name="Picture 6"/>
          <p:cNvPicPr>
            <a:picLocks noChangeAspect="1"/>
          </p:cNvPicPr>
          <p:nvPr/>
        </p:nvPicPr>
        <p:blipFill>
          <a:blip r:embed="rId2"/>
          <a:stretch>
            <a:fillRect/>
          </a:stretch>
        </p:blipFill>
        <p:spPr>
          <a:xfrm>
            <a:off x="1234210" y="2970691"/>
            <a:ext cx="6714864" cy="388730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63000"/>
                    </a14:imgEffect>
                  </a14:imgLayer>
                </a14:imgProps>
              </a:ext>
            </a:extLst>
          </a:blip>
          <a:stretch>
            <a:fillRect/>
          </a:stretch>
        </p:blipFill>
        <p:spPr>
          <a:xfrm>
            <a:off x="7399481" y="0"/>
            <a:ext cx="1744519" cy="2010515"/>
          </a:xfrm>
          <a:prstGeom prst="rect">
            <a:avLst/>
          </a:prstGeom>
        </p:spPr>
      </p:pic>
    </p:spTree>
    <p:extLst>
      <p:ext uri="{BB962C8B-B14F-4D97-AF65-F5344CB8AC3E}">
        <p14:creationId xmlns:p14="http://schemas.microsoft.com/office/powerpoint/2010/main" val="26795031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Grazing</a:t>
            </a:r>
          </a:p>
        </p:txBody>
      </p:sp>
      <p:sp>
        <p:nvSpPr>
          <p:cNvPr id="3" name="Content Placeholder 2"/>
          <p:cNvSpPr>
            <a:spLocks noGrp="1"/>
          </p:cNvSpPr>
          <p:nvPr>
            <p:ph idx="1"/>
          </p:nvPr>
        </p:nvSpPr>
        <p:spPr>
          <a:xfrm>
            <a:off x="261815" y="1600200"/>
            <a:ext cx="7797801" cy="4525963"/>
          </a:xfrm>
        </p:spPr>
        <p:txBody>
          <a:bodyPr/>
          <a:lstStyle/>
          <a:p>
            <a:endParaRPr lang="en-US" sz="1600" dirty="0"/>
          </a:p>
          <a:p>
            <a:endParaRPr lang="en-US" sz="1600" dirty="0"/>
          </a:p>
        </p:txBody>
      </p:sp>
      <p:sp>
        <p:nvSpPr>
          <p:cNvPr id="22" name="Content Placeholder 2"/>
          <p:cNvSpPr txBox="1">
            <a:spLocks/>
          </p:cNvSpPr>
          <p:nvPr/>
        </p:nvSpPr>
        <p:spPr>
          <a:xfrm>
            <a:off x="261815" y="1600199"/>
            <a:ext cx="4310185" cy="4525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Concept # 4 -  Erratic Periods of Growth Due to Environmental Conditions Can Cause Plants to Recover at Variable Rates</a:t>
            </a:r>
          </a:p>
          <a:p>
            <a:r>
              <a:rPr lang="en-US" sz="1600" dirty="0"/>
              <a:t>Must Plan for Drought, Flooding, or extreme temperature. </a:t>
            </a:r>
          </a:p>
          <a:p>
            <a:endParaRPr lang="en-US" sz="1600" dirty="0"/>
          </a:p>
          <a:p>
            <a:endParaRPr lang="en-US" sz="1600" dirty="0"/>
          </a:p>
        </p:txBody>
      </p:sp>
      <p:pic>
        <p:nvPicPr>
          <p:cNvPr id="23" name="Picture 1"/>
          <p:cNvPicPr>
            <a:picLocks noChangeAspect="1" noChangeArrowheads="1"/>
          </p:cNvPicPr>
          <p:nvPr/>
        </p:nvPicPr>
        <p:blipFill>
          <a:blip r:embed="rId2" cstate="print"/>
          <a:srcRect/>
          <a:stretch>
            <a:fillRect/>
          </a:stretch>
        </p:blipFill>
        <p:spPr bwMode="auto">
          <a:xfrm>
            <a:off x="4835227" y="1600200"/>
            <a:ext cx="3886199" cy="2178719"/>
          </a:xfrm>
          <a:prstGeom prst="rect">
            <a:avLst/>
          </a:prstGeom>
          <a:noFill/>
          <a:ln w="9525">
            <a:solidFill>
              <a:schemeClr val="bg1"/>
            </a:solidFill>
            <a:miter lim="800000"/>
            <a:headEnd/>
            <a:tailEnd/>
          </a:ln>
        </p:spPr>
      </p:pic>
      <p:sp>
        <p:nvSpPr>
          <p:cNvPr id="7" name="Content Placeholder 2">
            <a:extLst>
              <a:ext uri="{FF2B5EF4-FFF2-40B4-BE49-F238E27FC236}">
                <a16:creationId xmlns:a16="http://schemas.microsoft.com/office/drawing/2014/main" id="{C290F276-EBE1-4373-8233-A5A91E70DD42}"/>
              </a:ext>
            </a:extLst>
          </p:cNvPr>
          <p:cNvSpPr txBox="1">
            <a:spLocks/>
          </p:cNvSpPr>
          <p:nvPr/>
        </p:nvSpPr>
        <p:spPr>
          <a:xfrm>
            <a:off x="261815" y="3937181"/>
            <a:ext cx="7797801" cy="4525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Concept # 5 -  Grazing Animals do not use Landscapes Evenly</a:t>
            </a:r>
          </a:p>
          <a:p>
            <a:r>
              <a:rPr lang="en-US" sz="1600" dirty="0"/>
              <a:t>Managers must manage barriers such as (fence, steep topography, etc.) or opportunities (such as desirable forage, water, shade, etc.) or both to achieve desired impact. </a:t>
            </a:r>
          </a:p>
          <a:p>
            <a:endParaRPr lang="en-US" sz="1600" dirty="0"/>
          </a:p>
          <a:p>
            <a:endParaRPr lang="en-US" sz="1600" dirty="0"/>
          </a:p>
        </p:txBody>
      </p:sp>
      <p:pic>
        <p:nvPicPr>
          <p:cNvPr id="8" name="Picture 7">
            <a:extLst>
              <a:ext uri="{FF2B5EF4-FFF2-40B4-BE49-F238E27FC236}">
                <a16:creationId xmlns:a16="http://schemas.microsoft.com/office/drawing/2014/main" id="{472BD9BF-F756-4907-8CBD-B135793BFA10}"/>
              </a:ext>
            </a:extLst>
          </p:cNvPr>
          <p:cNvPicPr>
            <a:picLocks noChangeAspect="1"/>
          </p:cNvPicPr>
          <p:nvPr/>
        </p:nvPicPr>
        <p:blipFill rotWithShape="1">
          <a:blip r:embed="rId3"/>
          <a:srcRect l="-1249" t="39240" r="1249" b="-4250"/>
          <a:stretch/>
        </p:blipFill>
        <p:spPr>
          <a:xfrm>
            <a:off x="2346037" y="4963600"/>
            <a:ext cx="4263116" cy="2007779"/>
          </a:xfrm>
          <a:prstGeom prst="rect">
            <a:avLst/>
          </a:prstGeom>
        </p:spPr>
      </p:pic>
    </p:spTree>
    <p:extLst>
      <p:ext uri="{BB962C8B-B14F-4D97-AF65-F5344CB8AC3E}">
        <p14:creationId xmlns:p14="http://schemas.microsoft.com/office/powerpoint/2010/main" val="110390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136024" y="2130458"/>
            <a:ext cx="3920151" cy="4695086"/>
          </a:xfrm>
          <a:prstGeom prst="roundRect">
            <a:avLst/>
          </a:prstGeom>
          <a:solidFill>
            <a:schemeClr val="bg1">
              <a:lumMod val="95000"/>
            </a:schemeClr>
          </a:solidFill>
          <a:ln>
            <a:solidFill>
              <a:srgbClr val="00529D"/>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en-US" sz="2800" dirty="0">
                <a:solidFill>
                  <a:srgbClr val="00529D"/>
                </a:solidFill>
                <a:latin typeface="+mj-lt"/>
              </a:rPr>
              <a:t/>
            </a:r>
          </a:p>
          <a:p>
            <a:pPr algn="r"/>
            <a:endParaRPr lang="en-US" sz="2000" dirty="0">
              <a:solidFill>
                <a:schemeClr val="tx2">
                  <a:lumMod val="50000"/>
                </a:schemeClr>
              </a:solidFill>
              <a:latin typeface="+mj-lt"/>
            </a:endParaRPr>
          </a:p>
        </p:txBody>
      </p:sp>
      <p:sp>
        <p:nvSpPr>
          <p:cNvPr id="10" name="Rounded Rectangle 9"/>
          <p:cNvSpPr/>
          <p:nvPr/>
        </p:nvSpPr>
        <p:spPr>
          <a:xfrm>
            <a:off x="18854" y="2130458"/>
            <a:ext cx="3920151" cy="4695086"/>
          </a:xfrm>
          <a:prstGeom prst="roundRect">
            <a:avLst/>
          </a:prstGeom>
          <a:solidFill>
            <a:schemeClr val="bg1">
              <a:lumMod val="95000"/>
            </a:schemeClr>
          </a:solidFill>
          <a:ln>
            <a:solidFill>
              <a:srgbClr val="00529D"/>
            </a:solidFill>
          </a:ln>
        </p:spPr>
        <p:style>
          <a:lnRef idx="2">
            <a:schemeClr val="accent2"/>
          </a:lnRef>
          <a:fillRef idx="1">
            <a:schemeClr val="lt1"/>
          </a:fillRef>
          <a:effectRef idx="0">
            <a:schemeClr val="accent2"/>
          </a:effectRef>
          <a:fontRef idx="minor">
            <a:schemeClr val="dk1"/>
          </a:fontRef>
        </p:style>
        <p:txBody>
          <a:bodyPr rtlCol="0" anchor="ctr"/>
          <a:lstStyle/>
          <a:p>
            <a:endParaRPr lang="en-US" sz="2800" dirty="0">
              <a:solidFill>
                <a:srgbClr val="00529D"/>
              </a:solidFill>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0832776"/>
              </p:ext>
            </p:extLst>
          </p:nvPr>
        </p:nvGraphicFramePr>
        <p:xfrm>
          <a:off x="803608" y="1972457"/>
          <a:ext cx="7650178" cy="4822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614442F4-5F10-4052-A880-5C6D07A02C1E}"/>
              </a:ext>
            </a:extLst>
          </p:cNvPr>
          <p:cNvSpPr>
            <a:spLocks noGrp="1"/>
          </p:cNvSpPr>
          <p:nvPr>
            <p:ph type="title"/>
          </p:nvPr>
        </p:nvSpPr>
        <p:spPr>
          <a:xfrm>
            <a:off x="1087066" y="1117814"/>
            <a:ext cx="7883258" cy="842791"/>
          </a:xfrm>
        </p:spPr>
        <p:txBody>
          <a:bodyPr>
            <a:normAutofit fontScale="90000"/>
          </a:bodyPr>
          <a:lstStyle/>
          <a:p>
            <a:r>
              <a:rPr lang="en-US" dirty="0"/>
              <a:t>Soil Health Principles to Support High Functioning Rangelands</a:t>
            </a:r>
          </a:p>
        </p:txBody>
      </p:sp>
      <p:sp>
        <p:nvSpPr>
          <p:cNvPr id="2" name="TextBox 1">
            <a:extLst>
              <a:ext uri="{FF2B5EF4-FFF2-40B4-BE49-F238E27FC236}">
                <a16:creationId xmlns:a16="http://schemas.microsoft.com/office/drawing/2014/main" id="{A81BEF2D-08A4-4680-9348-C538843BCAF2}"/>
              </a:ext>
            </a:extLst>
          </p:cNvPr>
          <p:cNvSpPr txBox="1"/>
          <p:nvPr/>
        </p:nvSpPr>
        <p:spPr>
          <a:xfrm>
            <a:off x="7083376" y="3183242"/>
            <a:ext cx="1531743" cy="2062103"/>
          </a:xfrm>
          <a:prstGeom prst="rect">
            <a:avLst/>
          </a:prstGeom>
          <a:noFill/>
        </p:spPr>
        <p:txBody>
          <a:bodyPr wrap="square" rtlCol="0">
            <a:spAutoFit/>
          </a:bodyPr>
          <a:lstStyle/>
          <a:p>
            <a:pPr algn="ctr"/>
            <a:r>
              <a:rPr lang="en-US" sz="2800" dirty="0">
                <a:solidFill>
                  <a:srgbClr val="00529D"/>
                </a:solidFill>
                <a:latin typeface="+mj-lt"/>
              </a:rPr>
              <a:t>Protect</a:t>
            </a:r>
          </a:p>
          <a:p>
            <a:pPr algn="ctr"/>
            <a:r>
              <a:rPr lang="en-US" sz="2000" dirty="0">
                <a:solidFill>
                  <a:schemeClr val="tx2">
                    <a:lumMod val="50000"/>
                  </a:schemeClr>
                </a:solidFill>
                <a:latin typeface="+mj-lt"/>
              </a:rPr>
              <a:t>Soil Aggregates</a:t>
            </a:r>
          </a:p>
          <a:p>
            <a:pPr algn="ctr"/>
            <a:r>
              <a:rPr lang="en-US" sz="2000" dirty="0">
                <a:solidFill>
                  <a:schemeClr val="tx2">
                    <a:lumMod val="50000"/>
                  </a:schemeClr>
                </a:solidFill>
                <a:latin typeface="+mj-lt"/>
              </a:rPr>
              <a:t>Organism Habitat</a:t>
            </a:r>
          </a:p>
          <a:p>
            <a:pPr algn="ctr"/>
            <a:r>
              <a:rPr lang="en-US" sz="2000" dirty="0">
                <a:solidFill>
                  <a:schemeClr val="tx2">
                    <a:lumMod val="50000"/>
                  </a:schemeClr>
                </a:solidFill>
                <a:latin typeface="+mj-lt"/>
              </a:rPr>
              <a:t>SOM</a:t>
            </a:r>
          </a:p>
        </p:txBody>
      </p:sp>
      <p:sp>
        <p:nvSpPr>
          <p:cNvPr id="9" name="TextBox 8">
            <a:extLst>
              <a:ext uri="{FF2B5EF4-FFF2-40B4-BE49-F238E27FC236}">
                <a16:creationId xmlns:a16="http://schemas.microsoft.com/office/drawing/2014/main" id="{E8CEB62E-BBD3-4FE3-8F32-CB06ECFEFD16}"/>
              </a:ext>
            </a:extLst>
          </p:cNvPr>
          <p:cNvSpPr txBox="1"/>
          <p:nvPr/>
        </p:nvSpPr>
        <p:spPr>
          <a:xfrm>
            <a:off x="385745" y="3000014"/>
            <a:ext cx="1722211" cy="3200876"/>
          </a:xfrm>
          <a:prstGeom prst="rect">
            <a:avLst/>
          </a:prstGeom>
          <a:noFill/>
        </p:spPr>
        <p:txBody>
          <a:bodyPr wrap="square" rtlCol="0">
            <a:spAutoFit/>
          </a:bodyPr>
          <a:lstStyle/>
          <a:p>
            <a:pPr algn="ctr"/>
            <a:r>
              <a:rPr lang="en-US" sz="2800" dirty="0">
                <a:solidFill>
                  <a:srgbClr val="00529D"/>
                </a:solidFill>
                <a:latin typeface="+mj-lt"/>
              </a:rPr>
              <a:t>Feed</a:t>
            </a:r>
          </a:p>
          <a:p>
            <a:pPr algn="ctr"/>
            <a:r>
              <a:rPr lang="en-US" sz="2000" dirty="0">
                <a:solidFill>
                  <a:schemeClr val="tx2">
                    <a:lumMod val="50000"/>
                  </a:schemeClr>
                </a:solidFill>
                <a:latin typeface="+mj-lt"/>
              </a:rPr>
              <a:t>Fuel Soil Biology</a:t>
            </a:r>
          </a:p>
          <a:p>
            <a:pPr algn="ctr"/>
            <a:r>
              <a:rPr lang="en-US" sz="2000" dirty="0">
                <a:solidFill>
                  <a:schemeClr val="tx2">
                    <a:lumMod val="50000"/>
                  </a:schemeClr>
                </a:solidFill>
                <a:latin typeface="+mj-lt"/>
              </a:rPr>
              <a:t>Improve Resilience</a:t>
            </a:r>
          </a:p>
          <a:p>
            <a:pPr algn="ctr"/>
            <a:r>
              <a:rPr lang="en-US" sz="2000" dirty="0">
                <a:solidFill>
                  <a:schemeClr val="tx2">
                    <a:lumMod val="50000"/>
                  </a:schemeClr>
                </a:solidFill>
                <a:latin typeface="+mj-lt"/>
              </a:rPr>
              <a:t>Improve SOM</a:t>
            </a:r>
          </a:p>
          <a:p>
            <a:pPr algn="ctr"/>
            <a:endParaRPr lang="en-US" dirty="0">
              <a:solidFill>
                <a:schemeClr val="tx2">
                  <a:lumMod val="50000"/>
                </a:schemeClr>
              </a:solidFill>
            </a:endParaRPr>
          </a:p>
          <a:p>
            <a:pPr algn="ctr"/>
            <a:endParaRPr lang="en-US" dirty="0">
              <a:solidFill>
                <a:schemeClr val="tx2">
                  <a:lumMod val="50000"/>
                </a:schemeClr>
              </a:solidFill>
            </a:endParaRPr>
          </a:p>
          <a:p>
            <a:pPr algn="ctr"/>
            <a:endParaRPr lang="en-US" dirty="0">
              <a:solidFill>
                <a:schemeClr val="tx2">
                  <a:lumMod val="50000"/>
                </a:schemeClr>
              </a:solidFill>
            </a:endParaRPr>
          </a:p>
        </p:txBody>
      </p:sp>
      <p:sp>
        <p:nvSpPr>
          <p:cNvPr id="5" name="Footer Placeholder 4">
            <a:extLst>
              <a:ext uri="{FF2B5EF4-FFF2-40B4-BE49-F238E27FC236}">
                <a16:creationId xmlns:a16="http://schemas.microsoft.com/office/drawing/2014/main" id="{45243C32-F167-4C6F-8A33-3D894EDACFB1}"/>
              </a:ext>
            </a:extLst>
          </p:cNvPr>
          <p:cNvSpPr>
            <a:spLocks noGrp="1"/>
          </p:cNvSpPr>
          <p:nvPr>
            <p:ph type="ftr" sz="quarter" idx="11"/>
          </p:nvPr>
        </p:nvSpPr>
        <p:spPr>
          <a:xfrm>
            <a:off x="87825" y="651702"/>
            <a:ext cx="0" cy="0"/>
          </a:xfrm>
        </p:spPr>
        <p:txBody>
          <a:bodyPr/>
          <a:lstStyle/>
          <a:p>
            <a:r>
              <a:rPr lang="en-US" dirty="0"/>
              <a:t>NRCS | SHD | Soil Health Principles | v2.0</a:t>
            </a:r>
          </a:p>
        </p:txBody>
      </p:sp>
    </p:spTree>
    <p:extLst>
      <p:ext uri="{BB962C8B-B14F-4D97-AF65-F5344CB8AC3E}">
        <p14:creationId xmlns:p14="http://schemas.microsoft.com/office/powerpoint/2010/main" val="5546041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Grazing</a:t>
            </a:r>
          </a:p>
        </p:txBody>
      </p:sp>
      <p:sp>
        <p:nvSpPr>
          <p:cNvPr id="22" name="Content Placeholder 2"/>
          <p:cNvSpPr txBox="1">
            <a:spLocks/>
          </p:cNvSpPr>
          <p:nvPr/>
        </p:nvSpPr>
        <p:spPr>
          <a:xfrm>
            <a:off x="255944" y="1694873"/>
            <a:ext cx="4872237" cy="241406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Concept # 6-  The ability of the grazing animal to meet its nutritional requirements depends on both the quantity and quality of forage.</a:t>
            </a:r>
            <a:endParaRPr lang="en-US" sz="1600" dirty="0"/>
          </a:p>
          <a:p>
            <a:endParaRPr lang="en-US" sz="1600" dirty="0"/>
          </a:p>
        </p:txBody>
      </p:sp>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44" y="3218218"/>
            <a:ext cx="4163577" cy="3004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6857BA87-4802-46A7-9930-835504CB6923}"/>
              </a:ext>
            </a:extLst>
          </p:cNvPr>
          <p:cNvPicPr>
            <a:picLocks noChangeAspect="1"/>
          </p:cNvPicPr>
          <p:nvPr/>
        </p:nvPicPr>
        <p:blipFill>
          <a:blip r:embed="rId3"/>
          <a:stretch>
            <a:fillRect/>
          </a:stretch>
        </p:blipFill>
        <p:spPr>
          <a:xfrm>
            <a:off x="5258268" y="1694873"/>
            <a:ext cx="3885732" cy="2698018"/>
          </a:xfrm>
          <a:prstGeom prst="rect">
            <a:avLst/>
          </a:prstGeom>
        </p:spPr>
      </p:pic>
    </p:spTree>
    <p:extLst>
      <p:ext uri="{BB962C8B-B14F-4D97-AF65-F5344CB8AC3E}">
        <p14:creationId xmlns:p14="http://schemas.microsoft.com/office/powerpoint/2010/main" val="1228910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9507F6-A90B-4B7E-B1D2-659AEDFB7A3F}"/>
              </a:ext>
            </a:extLst>
          </p:cNvPr>
          <p:cNvSpPr/>
          <p:nvPr/>
        </p:nvSpPr>
        <p:spPr>
          <a:xfrm>
            <a:off x="7389091" y="5387204"/>
            <a:ext cx="1754909" cy="18236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7866" y="635000"/>
            <a:ext cx="8229600" cy="806938"/>
          </a:xfrm>
        </p:spPr>
        <p:txBody>
          <a:bodyPr/>
          <a:lstStyle/>
          <a:p>
            <a:r>
              <a:rPr lang="en-US" dirty="0"/>
              <a:t>Adaptive Grazing</a:t>
            </a:r>
          </a:p>
        </p:txBody>
      </p:sp>
      <p:sp>
        <p:nvSpPr>
          <p:cNvPr id="3" name="Content Placeholder 2"/>
          <p:cNvSpPr>
            <a:spLocks noGrp="1"/>
          </p:cNvSpPr>
          <p:nvPr>
            <p:ph idx="1"/>
          </p:nvPr>
        </p:nvSpPr>
        <p:spPr>
          <a:xfrm>
            <a:off x="261816" y="1365085"/>
            <a:ext cx="8882184" cy="4525963"/>
          </a:xfrm>
        </p:spPr>
        <p:txBody>
          <a:bodyPr/>
          <a:lstStyle/>
          <a:p>
            <a:r>
              <a:rPr lang="en-US" dirty="0"/>
              <a:t>Concept # 7 -  Increasing the number of paddocks will increase stock density, and</a:t>
            </a:r>
            <a:r>
              <a:rPr lang="en-US" u="sng" dirty="0"/>
              <a:t> May </a:t>
            </a:r>
            <a:r>
              <a:rPr lang="en-US" dirty="0"/>
              <a:t>or </a:t>
            </a:r>
            <a:r>
              <a:rPr lang="en-US" u="sng" dirty="0"/>
              <a:t>May</a:t>
            </a:r>
            <a:r>
              <a:rPr lang="en-US" dirty="0"/>
              <a:t> not affect plant selection! </a:t>
            </a:r>
            <a:r>
              <a:rPr lang="en-US" sz="1600" dirty="0"/>
              <a:t>It is a rate and time issue!</a:t>
            </a:r>
          </a:p>
          <a:p>
            <a:endParaRPr lang="en-US" sz="1600" dirty="0"/>
          </a:p>
          <a:p>
            <a:r>
              <a:rPr lang="en-US" sz="1600" dirty="0"/>
              <a:t>Staying longer will encourage animals to select lower quality plants! </a:t>
            </a:r>
            <a:r>
              <a:rPr lang="en-US" sz="1600" i="1" dirty="0"/>
              <a:t>(We must balance our performance and utilization goals)</a:t>
            </a:r>
          </a:p>
          <a:p>
            <a:endParaRPr lang="en-US" sz="1600" dirty="0"/>
          </a:p>
          <a:p>
            <a:r>
              <a:rPr lang="en-US" sz="1600" dirty="0"/>
              <a:t/>
            </a:r>
          </a:p>
          <a:p>
            <a:endParaRPr lang="en-US" sz="1600" dirty="0"/>
          </a:p>
        </p:txBody>
      </p:sp>
      <p:sp>
        <p:nvSpPr>
          <p:cNvPr id="10" name="Content Placeholder 2"/>
          <p:cNvSpPr txBox="1">
            <a:spLocks/>
          </p:cNvSpPr>
          <p:nvPr/>
        </p:nvSpPr>
        <p:spPr>
          <a:xfrm>
            <a:off x="4689791" y="5310351"/>
            <a:ext cx="4814427" cy="4525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Concept # 8 -  When cattle use a greater proportion of a pasture or graze a greater variety of plants, stocking rate can be increased.</a:t>
            </a:r>
          </a:p>
        </p:txBody>
      </p:sp>
      <p:pic>
        <p:nvPicPr>
          <p:cNvPr id="17" name="Picture 16">
            <a:extLst>
              <a:ext uri="{FF2B5EF4-FFF2-40B4-BE49-F238E27FC236}">
                <a16:creationId xmlns:a16="http://schemas.microsoft.com/office/drawing/2014/main" id="{734C17B8-8442-4592-82C7-8C01E75A3B6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1000"/>
                    </a14:imgEffect>
                  </a14:imgLayer>
                </a14:imgProps>
              </a:ext>
            </a:extLst>
          </a:blip>
          <a:stretch>
            <a:fillRect/>
          </a:stretch>
        </p:blipFill>
        <p:spPr>
          <a:xfrm>
            <a:off x="165078" y="3277645"/>
            <a:ext cx="4074343" cy="2869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0767A916-8DE3-4475-8F8B-71603C2EB163}"/>
              </a:ext>
            </a:extLst>
          </p:cNvPr>
          <p:cNvPicPr>
            <a:picLocks noChangeAspect="1"/>
          </p:cNvPicPr>
          <p:nvPr/>
        </p:nvPicPr>
        <p:blipFill>
          <a:blip r:embed="rId4"/>
          <a:stretch>
            <a:fillRect/>
          </a:stretch>
        </p:blipFill>
        <p:spPr>
          <a:xfrm>
            <a:off x="4572000" y="2727219"/>
            <a:ext cx="4294980" cy="2415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3503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010033">
            <a:extLst>
              <a:ext uri="{FF2B5EF4-FFF2-40B4-BE49-F238E27FC236}">
                <a16:creationId xmlns:a16="http://schemas.microsoft.com/office/drawing/2014/main" id="{D4EC43E0-3BE6-4C1A-9909-629F83000B7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32B2531-299B-4460-ABB8-7EE5BE8B2E26}"/>
              </a:ext>
            </a:extLst>
          </p:cNvPr>
          <p:cNvSpPr>
            <a:spLocks noGrp="1"/>
          </p:cNvSpPr>
          <p:nvPr>
            <p:ph/>
          </p:nvPr>
        </p:nvSpPr>
        <p:spPr>
          <a:xfrm>
            <a:off x="200278" y="1045775"/>
            <a:ext cx="8229600" cy="4389727"/>
          </a:xfrm>
        </p:spPr>
        <p:txBody>
          <a:bodyPr>
            <a:normAutofit lnSpcReduction="10000"/>
          </a:bodyPr>
          <a:lstStyle/>
          <a:p>
            <a:r>
              <a:rPr lang="en-US" u="sng" dirty="0"/>
              <a:t>Key Times to Make Evaluations and Take Action:</a:t>
            </a:r>
          </a:p>
          <a:p>
            <a:endParaRPr lang="en-US" dirty="0"/>
          </a:p>
          <a:p>
            <a:pPr marL="342900" indent="-342900">
              <a:buFont typeface="Arial" panose="020B0604020202020204" pitchFamily="34" charset="0"/>
              <a:buChar char="•"/>
            </a:pPr>
            <a:r>
              <a:rPr lang="en-US" dirty="0"/>
              <a:t>Beginning of Growing Season</a:t>
            </a:r>
          </a:p>
          <a:p>
            <a:pPr marL="342900" indent="-342900">
              <a:buFont typeface="Arial" panose="020B0604020202020204" pitchFamily="34" charset="0"/>
              <a:buChar char="•"/>
            </a:pPr>
            <a:r>
              <a:rPr lang="en-US" dirty="0"/>
              <a:t>Middle of Growing Season</a:t>
            </a:r>
          </a:p>
          <a:p>
            <a:pPr marL="342900" indent="-342900">
              <a:buFont typeface="Arial" panose="020B0604020202020204" pitchFamily="34" charset="0"/>
              <a:buChar char="•"/>
            </a:pPr>
            <a:r>
              <a:rPr lang="en-US" dirty="0"/>
              <a:t>End of Growing Season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endParaRPr lang="en-US" dirty="0"/>
          </a:p>
          <a:p>
            <a:r>
              <a:rPr lang="en-US" u="sng" dirty="0"/>
              <a:t>Helpful Variables to Monitor:</a:t>
            </a:r>
          </a:p>
          <a:p>
            <a:pPr marL="342900" indent="-342900">
              <a:buFont typeface="Arial" panose="020B0604020202020204" pitchFamily="34" charset="0"/>
              <a:buChar char="•"/>
            </a:pPr>
            <a:r>
              <a:rPr lang="en-US" dirty="0"/>
              <a:t>Standing Forage</a:t>
            </a:r>
          </a:p>
          <a:p>
            <a:pPr marL="342900" indent="-342900">
              <a:buFont typeface="Arial" panose="020B0604020202020204" pitchFamily="34" charset="0"/>
              <a:buChar char="•"/>
            </a:pPr>
            <a:r>
              <a:rPr lang="en-US" dirty="0"/>
              <a:t>Rainfall</a:t>
            </a:r>
          </a:p>
          <a:p>
            <a:endParaRPr lang="en-US" dirty="0"/>
          </a:p>
          <a:p>
            <a:endParaRPr lang="en-US" dirty="0"/>
          </a:p>
          <a:p>
            <a:endParaRPr lang="en-US" dirty="0"/>
          </a:p>
        </p:txBody>
      </p:sp>
      <p:sp>
        <p:nvSpPr>
          <p:cNvPr id="2" name="Title 1">
            <a:extLst>
              <a:ext uri="{FF2B5EF4-FFF2-40B4-BE49-F238E27FC236}">
                <a16:creationId xmlns:a16="http://schemas.microsoft.com/office/drawing/2014/main" id="{8ACD290D-FCEB-4EA0-9ED9-4DE0C2A93852}"/>
              </a:ext>
            </a:extLst>
          </p:cNvPr>
          <p:cNvSpPr>
            <a:spLocks noGrp="1"/>
          </p:cNvSpPr>
          <p:nvPr>
            <p:ph type="title" idx="4294967295"/>
          </p:nvPr>
        </p:nvSpPr>
        <p:spPr>
          <a:xfrm>
            <a:off x="102637" y="119662"/>
            <a:ext cx="8229600" cy="806450"/>
          </a:xfrm>
        </p:spPr>
        <p:txBody>
          <a:bodyPr/>
          <a:lstStyle/>
          <a:p>
            <a:r>
              <a:rPr lang="en-US" dirty="0">
                <a:solidFill>
                  <a:srgbClr val="053773"/>
                </a:solidFill>
              </a:rPr>
              <a:t>Contingency Planning</a:t>
            </a:r>
          </a:p>
        </p:txBody>
      </p:sp>
      <p:graphicFrame>
        <p:nvGraphicFramePr>
          <p:cNvPr id="7" name="Chart 6">
            <a:extLst>
              <a:ext uri="{FF2B5EF4-FFF2-40B4-BE49-F238E27FC236}">
                <a16:creationId xmlns:a16="http://schemas.microsoft.com/office/drawing/2014/main" id="{F4CF2006-438E-4399-A230-D790109C8F65}"/>
              </a:ext>
            </a:extLst>
          </p:cNvPr>
          <p:cNvGraphicFramePr>
            <a:graphicFrameLocks/>
          </p:cNvGraphicFramePr>
          <p:nvPr/>
        </p:nvGraphicFramePr>
        <p:xfrm>
          <a:off x="3925455" y="2937165"/>
          <a:ext cx="5218545" cy="39208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03658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2B8722-1F4F-4ACF-8EC9-215D4F3980A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7993"/>
            <a:ext cx="9144000" cy="6842014"/>
          </a:xfrm>
          <a:prstGeom prst="rect">
            <a:avLst/>
          </a:prstGeom>
        </p:spPr>
      </p:pic>
      <p:sp>
        <p:nvSpPr>
          <p:cNvPr id="3" name="Content Placeholder 2">
            <a:extLst>
              <a:ext uri="{FF2B5EF4-FFF2-40B4-BE49-F238E27FC236}">
                <a16:creationId xmlns:a16="http://schemas.microsoft.com/office/drawing/2014/main" id="{C32B2531-299B-4460-ABB8-7EE5BE8B2E26}"/>
              </a:ext>
            </a:extLst>
          </p:cNvPr>
          <p:cNvSpPr>
            <a:spLocks noGrp="1"/>
          </p:cNvSpPr>
          <p:nvPr>
            <p:ph/>
          </p:nvPr>
        </p:nvSpPr>
        <p:spPr/>
        <p:txBody>
          <a:bodyPr/>
          <a:lstStyle/>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8ACD290D-FCEB-4EA0-9ED9-4DE0C2A93852}"/>
              </a:ext>
            </a:extLst>
          </p:cNvPr>
          <p:cNvSpPr>
            <a:spLocks noGrp="1"/>
          </p:cNvSpPr>
          <p:nvPr>
            <p:ph type="title" idx="4294967295"/>
          </p:nvPr>
        </p:nvSpPr>
        <p:spPr>
          <a:xfrm>
            <a:off x="0" y="623888"/>
            <a:ext cx="8229600" cy="806450"/>
          </a:xfrm>
        </p:spPr>
        <p:txBody>
          <a:bodyPr/>
          <a:lstStyle/>
          <a:p>
            <a:r>
              <a:rPr lang="en-US" dirty="0">
                <a:solidFill>
                  <a:srgbClr val="053773"/>
                </a:solidFill>
              </a:rPr>
              <a:t>Contingency Planning</a:t>
            </a:r>
          </a:p>
        </p:txBody>
      </p:sp>
      <p:sp>
        <p:nvSpPr>
          <p:cNvPr id="5" name="Content Placeholder 2">
            <a:extLst>
              <a:ext uri="{FF2B5EF4-FFF2-40B4-BE49-F238E27FC236}">
                <a16:creationId xmlns:a16="http://schemas.microsoft.com/office/drawing/2014/main" id="{7C2E0CC7-4534-4B6E-83F5-E5A98C769B65}"/>
              </a:ext>
            </a:extLst>
          </p:cNvPr>
          <p:cNvSpPr txBox="1">
            <a:spLocks/>
          </p:cNvSpPr>
          <p:nvPr/>
        </p:nvSpPr>
        <p:spPr>
          <a:xfrm>
            <a:off x="281710" y="1409627"/>
            <a:ext cx="8229600" cy="438972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u="sng" dirty="0"/>
              <a:t>Actions for the management intensive grazer to increase harvest efficiency:</a:t>
            </a:r>
          </a:p>
          <a:p>
            <a:endParaRPr lang="en-US" u="sng" dirty="0"/>
          </a:p>
          <a:p>
            <a:pPr marL="342900" indent="-342900">
              <a:buFont typeface="Arial" panose="020B0604020202020204" pitchFamily="34" charset="0"/>
              <a:buChar char="•"/>
            </a:pPr>
            <a:r>
              <a:rPr lang="en-US" dirty="0"/>
              <a:t>Increase stock density with smaller temporary paddocks or, combine herds</a:t>
            </a:r>
          </a:p>
          <a:p>
            <a:pPr marL="342900" indent="-342900">
              <a:buFont typeface="Arial" panose="020B0604020202020204" pitchFamily="34" charset="0"/>
              <a:buChar char="•"/>
            </a:pPr>
            <a:r>
              <a:rPr lang="en-US" dirty="0"/>
              <a:t>Slow down the rotation</a:t>
            </a:r>
          </a:p>
          <a:p>
            <a:endParaRPr lang="en-US" dirty="0"/>
          </a:p>
          <a:p>
            <a:endParaRPr lang="en-US" u="sng" dirty="0"/>
          </a:p>
          <a:p>
            <a:endParaRPr lang="en-US" u="sng" dirty="0"/>
          </a:p>
          <a:p>
            <a:endParaRPr lang="en-US" u="sng" dirty="0"/>
          </a:p>
          <a:p>
            <a:endParaRPr lang="en-US" dirty="0"/>
          </a:p>
        </p:txBody>
      </p:sp>
    </p:spTree>
    <p:extLst>
      <p:ext uri="{BB962C8B-B14F-4D97-AF65-F5344CB8AC3E}">
        <p14:creationId xmlns:p14="http://schemas.microsoft.com/office/powerpoint/2010/main" val="320045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39CC0D-AD53-41E3-A098-A2E3FEDA963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7993"/>
            <a:ext cx="9144000" cy="6842014"/>
          </a:xfrm>
          <a:prstGeom prst="rect">
            <a:avLst/>
          </a:prstGeom>
        </p:spPr>
      </p:pic>
      <p:sp>
        <p:nvSpPr>
          <p:cNvPr id="3" name="Content Placeholder 2">
            <a:extLst>
              <a:ext uri="{FF2B5EF4-FFF2-40B4-BE49-F238E27FC236}">
                <a16:creationId xmlns:a16="http://schemas.microsoft.com/office/drawing/2014/main" id="{C32B2531-299B-4460-ABB8-7EE5BE8B2E26}"/>
              </a:ext>
            </a:extLst>
          </p:cNvPr>
          <p:cNvSpPr>
            <a:spLocks noGrp="1"/>
          </p:cNvSpPr>
          <p:nvPr>
            <p:ph/>
          </p:nvPr>
        </p:nvSpPr>
        <p:spPr/>
        <p:txBody>
          <a:bodyPr/>
          <a:lstStyle/>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8ACD290D-FCEB-4EA0-9ED9-4DE0C2A93852}"/>
              </a:ext>
            </a:extLst>
          </p:cNvPr>
          <p:cNvSpPr>
            <a:spLocks noGrp="1"/>
          </p:cNvSpPr>
          <p:nvPr>
            <p:ph type="title" idx="4294967295"/>
          </p:nvPr>
        </p:nvSpPr>
        <p:spPr>
          <a:xfrm>
            <a:off x="0" y="623888"/>
            <a:ext cx="8229600" cy="806450"/>
          </a:xfrm>
        </p:spPr>
        <p:txBody>
          <a:bodyPr/>
          <a:lstStyle/>
          <a:p>
            <a:r>
              <a:rPr lang="en-US" dirty="0">
                <a:solidFill>
                  <a:srgbClr val="053773"/>
                </a:solidFill>
              </a:rPr>
              <a:t>Contingency Planning</a:t>
            </a:r>
          </a:p>
        </p:txBody>
      </p:sp>
      <p:sp>
        <p:nvSpPr>
          <p:cNvPr id="5" name="Content Placeholder 2">
            <a:extLst>
              <a:ext uri="{FF2B5EF4-FFF2-40B4-BE49-F238E27FC236}">
                <a16:creationId xmlns:a16="http://schemas.microsoft.com/office/drawing/2014/main" id="{7C2E0CC7-4534-4B6E-83F5-E5A98C769B65}"/>
              </a:ext>
            </a:extLst>
          </p:cNvPr>
          <p:cNvSpPr txBox="1">
            <a:spLocks/>
          </p:cNvSpPr>
          <p:nvPr/>
        </p:nvSpPr>
        <p:spPr>
          <a:xfrm>
            <a:off x="281710" y="1409627"/>
            <a:ext cx="8229600" cy="3070009"/>
          </a:xfrm>
          <a:prstGeom prst="rect">
            <a:avLst/>
          </a:prstGeom>
          <a:solidFill>
            <a:schemeClr val="bg1">
              <a:lumMod val="75000"/>
              <a:alpha val="75000"/>
            </a:schemeClr>
          </a:solidFill>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u="sng" dirty="0"/>
              <a:t>Actions that will decrease animal/herd demand:</a:t>
            </a:r>
          </a:p>
          <a:p>
            <a:endParaRPr lang="en-US" u="sng" dirty="0"/>
          </a:p>
          <a:p>
            <a:pPr marL="342900" indent="-342900">
              <a:buFont typeface="Arial" panose="020B0604020202020204" pitchFamily="34" charset="0"/>
              <a:buChar char="•"/>
            </a:pPr>
            <a:r>
              <a:rPr lang="en-US" dirty="0"/>
              <a:t>Sell market ready animals</a:t>
            </a:r>
          </a:p>
          <a:p>
            <a:pPr marL="342900" indent="-342900">
              <a:buFont typeface="Arial" panose="020B0604020202020204" pitchFamily="34" charset="0"/>
              <a:buChar char="•"/>
            </a:pPr>
            <a:r>
              <a:rPr lang="en-US" dirty="0"/>
              <a:t>Early weaning</a:t>
            </a:r>
          </a:p>
          <a:p>
            <a:pPr marL="342900" indent="-342900">
              <a:buFont typeface="Arial" panose="020B0604020202020204" pitchFamily="34" charset="0"/>
              <a:buChar char="•"/>
            </a:pPr>
            <a:r>
              <a:rPr lang="en-US" dirty="0"/>
              <a:t>Market least productive animals</a:t>
            </a:r>
          </a:p>
          <a:p>
            <a:pPr marL="342900" indent="-342900">
              <a:buFont typeface="Arial" panose="020B0604020202020204" pitchFamily="34" charset="0"/>
              <a:buChar char="•"/>
            </a:pPr>
            <a:r>
              <a:rPr lang="en-US" dirty="0"/>
              <a:t>Relocate livestock to leased pasture</a:t>
            </a:r>
          </a:p>
          <a:p>
            <a:pPr marL="342900" indent="-342900">
              <a:buFont typeface="Arial" panose="020B0604020202020204" pitchFamily="34" charset="0"/>
              <a:buChar char="•"/>
            </a:pPr>
            <a:r>
              <a:rPr lang="en-US" dirty="0"/>
              <a:t>Destock in extreme conditions</a:t>
            </a:r>
          </a:p>
          <a:p>
            <a:pPr marL="342900" indent="-342900">
              <a:buFont typeface="Arial" panose="020B0604020202020204" pitchFamily="34" charset="0"/>
              <a:buChar char="•"/>
            </a:pPr>
            <a:r>
              <a:rPr lang="en-US" dirty="0"/>
              <a:t>Identify sacrifice areas</a:t>
            </a:r>
          </a:p>
          <a:p>
            <a:pPr marL="342900" indent="-342900">
              <a:buFont typeface="Arial" panose="020B0604020202020204" pitchFamily="34" charset="0"/>
              <a:buChar char="•"/>
            </a:pPr>
            <a:endParaRPr lang="en-US" dirty="0"/>
          </a:p>
          <a:p>
            <a:endParaRPr lang="en-US" dirty="0"/>
          </a:p>
          <a:p>
            <a:endParaRPr lang="en-US" dirty="0"/>
          </a:p>
          <a:p>
            <a:endParaRPr lang="en-US" u="sng" dirty="0"/>
          </a:p>
          <a:p>
            <a:endParaRPr lang="en-US" u="sng" dirty="0"/>
          </a:p>
          <a:p>
            <a:endParaRPr lang="en-US" u="sng" dirty="0"/>
          </a:p>
          <a:p>
            <a:endParaRPr lang="en-US" dirty="0"/>
          </a:p>
        </p:txBody>
      </p:sp>
    </p:spTree>
    <p:extLst>
      <p:ext uri="{BB962C8B-B14F-4D97-AF65-F5344CB8AC3E}">
        <p14:creationId xmlns:p14="http://schemas.microsoft.com/office/powerpoint/2010/main" val="351858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CD57-36DC-402D-B2D2-E740804B5B1F}"/>
              </a:ext>
            </a:extLst>
          </p:cNvPr>
          <p:cNvSpPr>
            <a:spLocks noGrp="1"/>
          </p:cNvSpPr>
          <p:nvPr>
            <p:ph type="title"/>
          </p:nvPr>
        </p:nvSpPr>
        <p:spPr>
          <a:xfrm>
            <a:off x="0" y="504224"/>
            <a:ext cx="8752877" cy="943708"/>
          </a:xfrm>
        </p:spPr>
        <p:txBody>
          <a:bodyPr>
            <a:normAutofit/>
          </a:bodyPr>
          <a:lstStyle/>
          <a:p>
            <a:r>
              <a:rPr lang="en-US" dirty="0"/>
              <a:t>Monitoring</a:t>
            </a:r>
          </a:p>
        </p:txBody>
      </p:sp>
      <p:sp>
        <p:nvSpPr>
          <p:cNvPr id="4" name="Content Placeholder 7">
            <a:extLst>
              <a:ext uri="{FF2B5EF4-FFF2-40B4-BE49-F238E27FC236}">
                <a16:creationId xmlns:a16="http://schemas.microsoft.com/office/drawing/2014/main" id="{ABF436CA-6006-4DA1-AF8F-0D1B5A4180FA}"/>
              </a:ext>
            </a:extLst>
          </p:cNvPr>
          <p:cNvSpPr txBox="1">
            <a:spLocks/>
          </p:cNvSpPr>
          <p:nvPr/>
        </p:nvSpPr>
        <p:spPr>
          <a:xfrm>
            <a:off x="90214" y="976078"/>
            <a:ext cx="5968841" cy="1369957"/>
          </a:xfrm>
          <a:prstGeom prst="rect">
            <a:avLst/>
          </a:prstGeom>
        </p:spPr>
        <p:txBody>
          <a:bodyPr>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p>
          <a:p>
            <a:r>
              <a:rPr lang="en-US" sz="2400" dirty="0"/>
              <a:t>Grazing </a:t>
            </a:r>
            <a:r>
              <a:rPr lang="en-US" sz="2400" dirty="0" err="1"/>
              <a:t>Exclosures</a:t>
            </a:r>
            <a:r>
              <a:rPr lang="en-US" sz="2400" dirty="0"/>
              <a:t> / Cages</a:t>
            </a:r>
          </a:p>
          <a:p>
            <a:endParaRPr lang="en-US" sz="1400" dirty="0"/>
          </a:p>
          <a:p>
            <a:endParaRPr lang="en-US" sz="1400" dirty="0"/>
          </a:p>
        </p:txBody>
      </p:sp>
      <p:pic>
        <p:nvPicPr>
          <p:cNvPr id="6" name="Picture 5">
            <a:extLst>
              <a:ext uri="{FF2B5EF4-FFF2-40B4-BE49-F238E27FC236}">
                <a16:creationId xmlns:a16="http://schemas.microsoft.com/office/drawing/2014/main" id="{C8BC356E-B79C-48EF-B4BF-6BCF706F3ED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38000" contrast="11000"/>
                    </a14:imgEffect>
                  </a14:imgLayer>
                </a14:imgProps>
              </a:ext>
              <a:ext uri="{28A0092B-C50C-407E-A947-70E740481C1C}">
                <a14:useLocalDpi xmlns:a14="http://schemas.microsoft.com/office/drawing/2010/main" val="0"/>
              </a:ext>
            </a:extLst>
          </a:blip>
          <a:srcRect/>
          <a:stretch/>
        </p:blipFill>
        <p:spPr>
          <a:xfrm>
            <a:off x="1126837" y="1801091"/>
            <a:ext cx="6183168" cy="5056909"/>
          </a:xfrm>
          <a:prstGeom prst="rect">
            <a:avLst/>
          </a:prstGeom>
        </p:spPr>
      </p:pic>
    </p:spTree>
    <p:extLst>
      <p:ext uri="{BB962C8B-B14F-4D97-AF65-F5344CB8AC3E}">
        <p14:creationId xmlns:p14="http://schemas.microsoft.com/office/powerpoint/2010/main" val="11134124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B959D8D1-324D-40FF-AF7B-64519E5817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rgbClr val="FFCC66"/>
                </a:solidFill>
                <a:latin typeface="Calibri" panose="020F0502020204030204" pitchFamily="34" charset="0"/>
              </a:defRPr>
            </a:lvl1pPr>
            <a:lvl2pPr marL="742950" indent="-285750">
              <a:defRPr sz="4000">
                <a:solidFill>
                  <a:srgbClr val="FFCC66"/>
                </a:solidFill>
                <a:latin typeface="Calibri" panose="020F0502020204030204" pitchFamily="34" charset="0"/>
              </a:defRPr>
            </a:lvl2pPr>
            <a:lvl3pPr marL="1143000" indent="-228600">
              <a:defRPr sz="4000">
                <a:solidFill>
                  <a:srgbClr val="FFCC66"/>
                </a:solidFill>
                <a:latin typeface="Calibri" panose="020F0502020204030204" pitchFamily="34" charset="0"/>
              </a:defRPr>
            </a:lvl3pPr>
            <a:lvl4pPr marL="1600200" indent="-228600">
              <a:defRPr sz="4000">
                <a:solidFill>
                  <a:srgbClr val="FFCC66"/>
                </a:solidFill>
                <a:latin typeface="Calibri" panose="020F0502020204030204" pitchFamily="34" charset="0"/>
              </a:defRPr>
            </a:lvl4pPr>
            <a:lvl5pPr marL="2057400" indent="-228600">
              <a:defRPr sz="4000">
                <a:solidFill>
                  <a:srgbClr val="FFCC66"/>
                </a:solidFill>
                <a:latin typeface="Calibri" panose="020F0502020204030204" pitchFamily="34" charset="0"/>
              </a:defRPr>
            </a:lvl5pPr>
            <a:lvl6pPr marL="2514600" indent="-228600" eaLnBrk="0" fontAlgn="base" hangingPunct="0">
              <a:spcBef>
                <a:spcPct val="0"/>
              </a:spcBef>
              <a:spcAft>
                <a:spcPct val="0"/>
              </a:spcAft>
              <a:defRPr sz="4000">
                <a:solidFill>
                  <a:srgbClr val="FFCC66"/>
                </a:solidFill>
                <a:latin typeface="Calibri" panose="020F0502020204030204" pitchFamily="34" charset="0"/>
              </a:defRPr>
            </a:lvl6pPr>
            <a:lvl7pPr marL="2971800" indent="-228600" eaLnBrk="0" fontAlgn="base" hangingPunct="0">
              <a:spcBef>
                <a:spcPct val="0"/>
              </a:spcBef>
              <a:spcAft>
                <a:spcPct val="0"/>
              </a:spcAft>
              <a:defRPr sz="4000">
                <a:solidFill>
                  <a:srgbClr val="FFCC66"/>
                </a:solidFill>
                <a:latin typeface="Calibri" panose="020F0502020204030204" pitchFamily="34" charset="0"/>
              </a:defRPr>
            </a:lvl7pPr>
            <a:lvl8pPr marL="3429000" indent="-228600" eaLnBrk="0" fontAlgn="base" hangingPunct="0">
              <a:spcBef>
                <a:spcPct val="0"/>
              </a:spcBef>
              <a:spcAft>
                <a:spcPct val="0"/>
              </a:spcAft>
              <a:defRPr sz="4000">
                <a:solidFill>
                  <a:srgbClr val="FFCC66"/>
                </a:solidFill>
                <a:latin typeface="Calibri" panose="020F0502020204030204" pitchFamily="34" charset="0"/>
              </a:defRPr>
            </a:lvl8pPr>
            <a:lvl9pPr marL="3886200" indent="-228600" eaLnBrk="0" fontAlgn="base" hangingPunct="0">
              <a:spcBef>
                <a:spcPct val="0"/>
              </a:spcBef>
              <a:spcAft>
                <a:spcPct val="0"/>
              </a:spcAft>
              <a:defRPr sz="4000">
                <a:solidFill>
                  <a:srgbClr val="FFCC66"/>
                </a:solidFill>
                <a:latin typeface="Calibri" panose="020F0502020204030204" pitchFamily="34" charset="0"/>
              </a:defRPr>
            </a:lvl9pPr>
          </a:lstStyle>
          <a:p>
            <a:fld id="{4CF11E33-9980-4263-9510-F166A3124D3D}" type="slidenum">
              <a:rPr lang="en-US" altLang="en-US" sz="1400">
                <a:solidFill>
                  <a:srgbClr val="FFFF00"/>
                </a:solidFill>
                <a:latin typeface="Times New Roman" panose="02020603050405020304" pitchFamily="18" charset="0"/>
              </a:rPr>
              <a:pPr/>
              <a:t>76</a:t>
            </a:fld>
            <a:endParaRPr lang="en-US" altLang="en-US" sz="1400">
              <a:solidFill>
                <a:srgbClr val="FFFF00"/>
              </a:solidFill>
              <a:latin typeface="Times New Roman" panose="02020603050405020304" pitchFamily="18" charset="0"/>
            </a:endParaRPr>
          </a:p>
        </p:txBody>
      </p:sp>
      <p:sp>
        <p:nvSpPr>
          <p:cNvPr id="31747" name="Rectangle 2">
            <a:extLst>
              <a:ext uri="{FF2B5EF4-FFF2-40B4-BE49-F238E27FC236}">
                <a16:creationId xmlns:a16="http://schemas.microsoft.com/office/drawing/2014/main" id="{8332A959-57A8-4153-980C-08EB9DE516ED}"/>
              </a:ext>
            </a:extLst>
          </p:cNvPr>
          <p:cNvSpPr>
            <a:spLocks noGrp="1" noChangeArrowheads="1"/>
          </p:cNvSpPr>
          <p:nvPr>
            <p:ph type="title"/>
          </p:nvPr>
        </p:nvSpPr>
        <p:spPr>
          <a:xfrm>
            <a:off x="114300" y="1215165"/>
            <a:ext cx="8229600" cy="1143000"/>
          </a:xfrm>
        </p:spPr>
        <p:txBody>
          <a:bodyPr>
            <a:normAutofit/>
          </a:bodyPr>
          <a:lstStyle/>
          <a:p>
            <a:pPr eaLnBrk="1" hangingPunct="1"/>
            <a:r>
              <a:rPr lang="en-US" altLang="en-US" sz="2800" dirty="0">
                <a:solidFill>
                  <a:srgbClr val="053773"/>
                </a:solidFill>
              </a:rPr>
              <a:t>Beer Can Grazing</a:t>
            </a:r>
          </a:p>
        </p:txBody>
      </p:sp>
      <p:sp>
        <p:nvSpPr>
          <p:cNvPr id="31748" name="Rectangle 3">
            <a:extLst>
              <a:ext uri="{FF2B5EF4-FFF2-40B4-BE49-F238E27FC236}">
                <a16:creationId xmlns:a16="http://schemas.microsoft.com/office/drawing/2014/main" id="{CB125CB7-0B02-45A5-9813-109D6593EF83}"/>
              </a:ext>
            </a:extLst>
          </p:cNvPr>
          <p:cNvSpPr>
            <a:spLocks noGrp="1" noChangeArrowheads="1"/>
          </p:cNvSpPr>
          <p:nvPr>
            <p:ph type="body" idx="1"/>
          </p:nvPr>
        </p:nvSpPr>
        <p:spPr>
          <a:xfrm>
            <a:off x="114300" y="2158873"/>
            <a:ext cx="4800600" cy="4144963"/>
          </a:xfrm>
        </p:spPr>
        <p:txBody>
          <a:bodyPr>
            <a:normAutofit/>
          </a:bodyPr>
          <a:lstStyle/>
          <a:p>
            <a:pPr eaLnBrk="1" hangingPunct="1">
              <a:lnSpc>
                <a:spcPct val="90000"/>
              </a:lnSpc>
            </a:pPr>
            <a:r>
              <a:rPr lang="en-US" altLang="en-US" dirty="0">
                <a:latin typeface="Calibri" panose="020F0502020204030204" pitchFamily="34" charset="0"/>
              </a:rPr>
              <a:t>Works best for bermudagrass pasture</a:t>
            </a:r>
          </a:p>
          <a:p>
            <a:pPr eaLnBrk="1" hangingPunct="1">
              <a:lnSpc>
                <a:spcPct val="90000"/>
              </a:lnSpc>
            </a:pPr>
            <a:r>
              <a:rPr lang="en-US" altLang="en-US" dirty="0">
                <a:latin typeface="Calibri" panose="020F0502020204030204" pitchFamily="34" charset="0"/>
              </a:rPr>
              <a:t>Can is 5” tall</a:t>
            </a:r>
          </a:p>
          <a:p>
            <a:pPr eaLnBrk="1" hangingPunct="1">
              <a:lnSpc>
                <a:spcPct val="90000"/>
              </a:lnSpc>
            </a:pPr>
            <a:r>
              <a:rPr lang="en-US" altLang="en-US" dirty="0">
                <a:latin typeface="Calibri" panose="020F0502020204030204" pitchFamily="34" charset="0"/>
              </a:rPr>
              <a:t>Arrange a couple of cans near key grazing areas to determine intensity of defoliation (how much we leave)</a:t>
            </a:r>
          </a:p>
        </p:txBody>
      </p:sp>
      <p:sp>
        <p:nvSpPr>
          <p:cNvPr id="9" name="Title 1">
            <a:extLst>
              <a:ext uri="{FF2B5EF4-FFF2-40B4-BE49-F238E27FC236}">
                <a16:creationId xmlns:a16="http://schemas.microsoft.com/office/drawing/2014/main" id="{0D5E1CAF-FF44-4DA9-B369-5D7A6BB771E8}"/>
              </a:ext>
            </a:extLst>
          </p:cNvPr>
          <p:cNvSpPr txBox="1">
            <a:spLocks/>
          </p:cNvSpPr>
          <p:nvPr/>
        </p:nvSpPr>
        <p:spPr>
          <a:xfrm>
            <a:off x="261814" y="566615"/>
            <a:ext cx="82296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r>
              <a:rPr lang="en-US" sz="4000"/>
              <a:t>Monitoring</a:t>
            </a:r>
            <a:endParaRPr lang="en-US" sz="4000" dirty="0"/>
          </a:p>
        </p:txBody>
      </p:sp>
      <p:pic>
        <p:nvPicPr>
          <p:cNvPr id="2" name="Picture 1">
            <a:extLst>
              <a:ext uri="{FF2B5EF4-FFF2-40B4-BE49-F238E27FC236}">
                <a16:creationId xmlns:a16="http://schemas.microsoft.com/office/drawing/2014/main" id="{CC14836B-2C89-40E6-A3C6-B68190EB7AA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571223"/>
            <a:ext cx="3398982" cy="2286777"/>
          </a:xfrm>
          <a:prstGeom prst="rect">
            <a:avLst/>
          </a:prstGeom>
        </p:spPr>
      </p:pic>
      <p:pic>
        <p:nvPicPr>
          <p:cNvPr id="3" name="Picture 2">
            <a:extLst>
              <a:ext uri="{FF2B5EF4-FFF2-40B4-BE49-F238E27FC236}">
                <a16:creationId xmlns:a16="http://schemas.microsoft.com/office/drawing/2014/main" id="{494D4DE8-CD8B-411B-ABA4-514040E10F9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63647" y="965352"/>
            <a:ext cx="2650944" cy="3305883"/>
          </a:xfrm>
          <a:prstGeom prst="rect">
            <a:avLst/>
          </a:prstGeom>
        </p:spPr>
      </p:pic>
      <p:pic>
        <p:nvPicPr>
          <p:cNvPr id="4" name="Picture 3">
            <a:extLst>
              <a:ext uri="{FF2B5EF4-FFF2-40B4-BE49-F238E27FC236}">
                <a16:creationId xmlns:a16="http://schemas.microsoft.com/office/drawing/2014/main" id="{75C8818C-04D4-4FF7-A436-C75F0CFDE91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32823" y="4543729"/>
            <a:ext cx="3651739" cy="2314271"/>
          </a:xfrm>
          <a:prstGeom prst="rect">
            <a:avLst/>
          </a:prstGeom>
        </p:spPr>
      </p:pic>
      <p:pic>
        <p:nvPicPr>
          <p:cNvPr id="6" name="Picture 5">
            <a:extLst>
              <a:ext uri="{FF2B5EF4-FFF2-40B4-BE49-F238E27FC236}">
                <a16:creationId xmlns:a16="http://schemas.microsoft.com/office/drawing/2014/main" id="{7E14A6F0-0E5D-4A08-8800-220A060E084E}"/>
              </a:ext>
            </a:extLst>
          </p:cNvPr>
          <p:cNvPicPr>
            <a:picLocks noChangeAspect="1"/>
          </p:cNvPicPr>
          <p:nvPr/>
        </p:nvPicPr>
        <p:blipFill>
          <a:blip r:embed="rId5"/>
          <a:stretch>
            <a:fillRect/>
          </a:stretch>
        </p:blipFill>
        <p:spPr>
          <a:xfrm>
            <a:off x="2127372" y="4348563"/>
            <a:ext cx="2249242" cy="2509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15AE16D9-0845-46D8-9853-820F1DBDAAF8}"/>
              </a:ext>
            </a:extLst>
          </p:cNvPr>
          <p:cNvPicPr>
            <a:picLocks noChangeAspect="1"/>
          </p:cNvPicPr>
          <p:nvPr/>
        </p:nvPicPr>
        <p:blipFill>
          <a:blip r:embed="rId6"/>
          <a:stretch>
            <a:fillRect/>
          </a:stretch>
        </p:blipFill>
        <p:spPr>
          <a:xfrm>
            <a:off x="6604646" y="4336525"/>
            <a:ext cx="2553656" cy="2509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8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6E18-AB1F-4523-9708-038DC09F3140}"/>
              </a:ext>
            </a:extLst>
          </p:cNvPr>
          <p:cNvSpPr>
            <a:spLocks noGrp="1"/>
          </p:cNvSpPr>
          <p:nvPr>
            <p:ph type="title"/>
          </p:nvPr>
        </p:nvSpPr>
        <p:spPr/>
        <p:txBody>
          <a:bodyPr/>
          <a:lstStyle/>
          <a:p>
            <a:r>
              <a:rPr lang="en-US" dirty="0"/>
              <a:t>Stocking Rate is the Key to Success</a:t>
            </a:r>
          </a:p>
        </p:txBody>
      </p:sp>
      <p:sp>
        <p:nvSpPr>
          <p:cNvPr id="4" name="Rectangle 3">
            <a:extLst>
              <a:ext uri="{FF2B5EF4-FFF2-40B4-BE49-F238E27FC236}">
                <a16:creationId xmlns:a16="http://schemas.microsoft.com/office/drawing/2014/main" id="{64A3F3E6-5EDE-4D50-9694-068FB82419E9}"/>
              </a:ext>
            </a:extLst>
          </p:cNvPr>
          <p:cNvSpPr txBox="1">
            <a:spLocks noChangeArrowheads="1"/>
          </p:cNvSpPr>
          <p:nvPr/>
        </p:nvSpPr>
        <p:spPr>
          <a:xfrm>
            <a:off x="571501" y="1937798"/>
            <a:ext cx="4800600" cy="4144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90000"/>
              </a:lnSpc>
              <a:buFont typeface="Arial" panose="020B0604020202020204" pitchFamily="34" charset="0"/>
              <a:buChar char="•"/>
            </a:pPr>
            <a:r>
              <a:rPr lang="en-US" altLang="en-US" dirty="0">
                <a:latin typeface="Calibri" panose="020F0502020204030204" pitchFamily="34" charset="0"/>
              </a:rPr>
              <a:t>Proper stocking rates are successful when they balance forage production with animal demand.</a:t>
            </a:r>
          </a:p>
          <a:p>
            <a:pPr marL="342900" indent="-342900">
              <a:lnSpc>
                <a:spcPct val="90000"/>
              </a:lnSpc>
              <a:buFont typeface="Arial" panose="020B0604020202020204" pitchFamily="34" charset="0"/>
              <a:buChar char="•"/>
            </a:pPr>
            <a:r>
              <a:rPr lang="en-US" altLang="en-US" dirty="0">
                <a:latin typeface="Calibri" panose="020F0502020204030204" pitchFamily="34" charset="0"/>
              </a:rPr>
              <a:t>Even the most sophisticated grazing management plan will not overcome an improper stocking rate.</a:t>
            </a:r>
          </a:p>
          <a:p>
            <a:pPr marL="342900" indent="-342900">
              <a:lnSpc>
                <a:spcPct val="90000"/>
              </a:lnSpc>
              <a:buFont typeface="Arial" panose="020B0604020202020204" pitchFamily="34" charset="0"/>
              <a:buChar char="•"/>
            </a:pPr>
            <a:r>
              <a:rPr lang="en-US" altLang="en-US" dirty="0">
                <a:latin typeface="Calibri" panose="020F0502020204030204" pitchFamily="34" charset="0"/>
              </a:rPr>
              <a:t>Rotational grazing is useless if your out of grass.</a:t>
            </a:r>
          </a:p>
        </p:txBody>
      </p:sp>
      <p:pic>
        <p:nvPicPr>
          <p:cNvPr id="5" name="Content Placeholder 4" descr="Key_ppt.gif">
            <a:extLst>
              <a:ext uri="{FF2B5EF4-FFF2-40B4-BE49-F238E27FC236}">
                <a16:creationId xmlns:a16="http://schemas.microsoft.com/office/drawing/2014/main" id="{C524E4B7-6C68-4700-B42A-36D6C448663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33391" y="2146040"/>
            <a:ext cx="3684037" cy="3414388"/>
          </a:xfrm>
          <a:prstGeom prst="rect">
            <a:avLst/>
          </a:prstGeom>
        </p:spPr>
      </p:pic>
    </p:spTree>
    <p:extLst>
      <p:ext uri="{BB962C8B-B14F-4D97-AF65-F5344CB8AC3E}">
        <p14:creationId xmlns:p14="http://schemas.microsoft.com/office/powerpoint/2010/main" val="11133519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52B4-325D-EF38-1CEA-96E09BE9B5C6}"/>
              </a:ext>
            </a:extLst>
          </p:cNvPr>
          <p:cNvSpPr>
            <a:spLocks noGrp="1"/>
          </p:cNvSpPr>
          <p:nvPr>
            <p:ph type="title"/>
          </p:nvPr>
        </p:nvSpPr>
        <p:spPr/>
        <p:txBody>
          <a:bodyPr/>
          <a:lstStyle/>
          <a:p>
            <a:r>
              <a:rPr lang="en-US" dirty="0"/>
              <a:t>What Can Good Grazing Benefit</a:t>
            </a:r>
          </a:p>
        </p:txBody>
      </p:sp>
      <p:sp>
        <p:nvSpPr>
          <p:cNvPr id="3" name="Content Placeholder 2">
            <a:extLst>
              <a:ext uri="{FF2B5EF4-FFF2-40B4-BE49-F238E27FC236}">
                <a16:creationId xmlns:a16="http://schemas.microsoft.com/office/drawing/2014/main" id="{57ED0568-DF73-D07E-061C-EB0420ABC50D}"/>
              </a:ext>
            </a:extLst>
          </p:cNvPr>
          <p:cNvSpPr>
            <a:spLocks noGrp="1"/>
          </p:cNvSpPr>
          <p:nvPr>
            <p:ph idx="1"/>
          </p:nvPr>
        </p:nvSpPr>
        <p:spPr/>
        <p:txBody>
          <a:bodyPr/>
          <a:lstStyle/>
          <a:p>
            <a:endParaRPr lang="en-US"/>
          </a:p>
        </p:txBody>
      </p:sp>
      <p:pic>
        <p:nvPicPr>
          <p:cNvPr id="5" name="Picture 2" descr="Leave a Bunch for Bobwhite!&#10;&#10;In April, quail will start nesting in plants that grew last summer. Grazing management this winter is important to leave bunchgrasses for the nesting season next spring.&#10;&#10;Ideal Management: tall bunchgrasses&#10;Heavy Grazing: sparse tall bunchgrasses&#10;Annual Burning: no tall bunchgrasses&#10; &#10;Broomsedge bluestem and little bluestem are ideal for nesting. Cattle don’t prefer these grasses after flowering. This lets them remain tall when grazed with the proper stocking rate.">
            <a:extLst>
              <a:ext uri="{FF2B5EF4-FFF2-40B4-BE49-F238E27FC236}">
                <a16:creationId xmlns:a16="http://schemas.microsoft.com/office/drawing/2014/main" id="{D77F1415-8ACB-7DD4-0AEE-5DEAD73C5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023" y="1510323"/>
            <a:ext cx="4278141" cy="534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3985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771DE1-A30D-1749-94F2-BB7574072103}"/>
              </a:ext>
            </a:extLst>
          </p:cNvPr>
          <p:cNvSpPr>
            <a:spLocks noGrp="1"/>
          </p:cNvSpPr>
          <p:nvPr>
            <p:ph idx="1"/>
          </p:nvPr>
        </p:nvSpPr>
        <p:spPr/>
        <p:txBody>
          <a:bodyPr/>
          <a:lstStyle/>
          <a:p>
            <a:endParaRPr lang="en-US"/>
          </a:p>
        </p:txBody>
      </p:sp>
      <p:pic>
        <p:nvPicPr>
          <p:cNvPr id="4" name="Picture 2" descr="The visual shows 3 photos, one of a patch of a pasture being burned, one of a cow grazing short green grass on a recently burned area, and one of 5 cattle standing in grass up to their sides in the oldest burn patch where forage has been stockpiled.&#10;Text from the caption is repeated on the visual. Additional text includes the following.&#10;Forage is stockpiled for multiple years. 4,400 - 5,200 lbs/acre stockpiled after 2022 drought.&#10;During drought, forage is available for grazing, fuel is available for burning.">
            <a:extLst>
              <a:ext uri="{FF2B5EF4-FFF2-40B4-BE49-F238E27FC236}">
                <a16:creationId xmlns:a16="http://schemas.microsoft.com/office/drawing/2014/main" id="{6EBB57F5-4219-9C0F-3546-E859A46CB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929" y="1510323"/>
            <a:ext cx="4278142" cy="534767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6FC0132-5504-A1CA-C2E7-FCC660224B52}"/>
              </a:ext>
            </a:extLst>
          </p:cNvPr>
          <p:cNvSpPr>
            <a:spLocks noGrp="1"/>
          </p:cNvSpPr>
          <p:nvPr>
            <p:ph type="title"/>
          </p:nvPr>
        </p:nvSpPr>
        <p:spPr>
          <a:xfrm>
            <a:off x="261938" y="566738"/>
            <a:ext cx="8229600" cy="942975"/>
          </a:xfrm>
        </p:spPr>
        <p:txBody>
          <a:bodyPr/>
          <a:lstStyle/>
          <a:p>
            <a:r>
              <a:rPr lang="en-US" dirty="0"/>
              <a:t>What Can Good Grazing Benefit</a:t>
            </a:r>
          </a:p>
        </p:txBody>
      </p:sp>
    </p:spTree>
    <p:extLst>
      <p:ext uri="{BB962C8B-B14F-4D97-AF65-F5344CB8AC3E}">
        <p14:creationId xmlns:p14="http://schemas.microsoft.com/office/powerpoint/2010/main" val="4206334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5"/>
            <a:ext cx="9144000" cy="6862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62524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4CBC-040D-11DB-0BE6-EC7DA1D62D44}"/>
              </a:ext>
            </a:extLst>
          </p:cNvPr>
          <p:cNvSpPr>
            <a:spLocks noGrp="1"/>
          </p:cNvSpPr>
          <p:nvPr>
            <p:ph type="title"/>
          </p:nvPr>
        </p:nvSpPr>
        <p:spPr/>
        <p:txBody>
          <a:bodyPr/>
          <a:lstStyle/>
          <a:p>
            <a:r>
              <a:rPr lang="en-US" dirty="0"/>
              <a:t>What Can Good Grazing Benefit</a:t>
            </a:r>
          </a:p>
        </p:txBody>
      </p:sp>
      <p:sp>
        <p:nvSpPr>
          <p:cNvPr id="3" name="Content Placeholder 2">
            <a:extLst>
              <a:ext uri="{FF2B5EF4-FFF2-40B4-BE49-F238E27FC236}">
                <a16:creationId xmlns:a16="http://schemas.microsoft.com/office/drawing/2014/main" id="{1751B712-2513-00B4-3CDE-95881023EBEA}"/>
              </a:ext>
            </a:extLst>
          </p:cNvPr>
          <p:cNvSpPr>
            <a:spLocks noGrp="1"/>
          </p:cNvSpPr>
          <p:nvPr>
            <p:ph idx="1"/>
          </p:nvPr>
        </p:nvSpPr>
        <p:spPr/>
        <p:txBody>
          <a:bodyPr/>
          <a:lstStyle/>
          <a:p>
            <a:endParaRPr lang="en-US"/>
          </a:p>
        </p:txBody>
      </p:sp>
      <p:pic>
        <p:nvPicPr>
          <p:cNvPr id="4" name="Picture 2" descr="The visual is a graphical illustration of two streams, both in a cross section view. Each one shows the stream health characteristics and contrasts them with the other. Characteristics shown and accompanying text on the visual are as follows.&#10; &#10;HEALTHY STREAM - Stable Banks: plants growing to water edge; Narrow Channel; Diverse Plants: slows water &amp; soil movement; Deep Water: low temperatures, high oxygen; High Water Table: stream banks overflow easily; and Natural Substrate: pools present, rocks provide fish habitat.&#10; &#10;UNHEALTHY STREAM - Incised Channel: water can’t reach stream-bank plants; Wide Channel; Eroded &amp; Exposed Banks: unwanted nutrients, sediments, &amp; pathogens flow into water; Shallow Water: high temperature, low oxygen; Low Water Table; High Turbidity: murky water carries sediment, bacteria, viruses &amp; pathogens; and Fine Sediment: fills stream pools, covers rocky fish habitat.&#10;&#10;">
            <a:extLst>
              <a:ext uri="{FF2B5EF4-FFF2-40B4-BE49-F238E27FC236}">
                <a16:creationId xmlns:a16="http://schemas.microsoft.com/office/drawing/2014/main" id="{BC9A755E-8252-6C39-44FF-5649787B7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339" y="1510323"/>
            <a:ext cx="4270549" cy="533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7397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2E9C-DC73-7AD5-1D52-13C1907070BB}"/>
              </a:ext>
            </a:extLst>
          </p:cNvPr>
          <p:cNvSpPr>
            <a:spLocks noGrp="1"/>
          </p:cNvSpPr>
          <p:nvPr>
            <p:ph type="title"/>
          </p:nvPr>
        </p:nvSpPr>
        <p:spPr/>
        <p:txBody>
          <a:bodyPr>
            <a:normAutofit/>
          </a:bodyPr>
          <a:lstStyle/>
          <a:p>
            <a:r>
              <a:rPr lang="en-US" dirty="0"/>
              <a:t>Helps to Fund a Working Landscape!</a:t>
            </a:r>
          </a:p>
        </p:txBody>
      </p:sp>
      <p:sp>
        <p:nvSpPr>
          <p:cNvPr id="4" name="Picture Placeholder 3">
            <a:extLst>
              <a:ext uri="{FF2B5EF4-FFF2-40B4-BE49-F238E27FC236}">
                <a16:creationId xmlns:a16="http://schemas.microsoft.com/office/drawing/2014/main" id="{916697D9-70B9-B510-C79A-16F7E5026FF2}"/>
              </a:ext>
            </a:extLst>
          </p:cNvPr>
          <p:cNvSpPr>
            <a:spLocks noGrp="1"/>
          </p:cNvSpPr>
          <p:nvPr>
            <p:ph type="pic" sz="quarter" idx="10"/>
          </p:nvPr>
        </p:nvSpPr>
        <p:spPr/>
      </p:sp>
      <p:pic>
        <p:nvPicPr>
          <p:cNvPr id="2050" name="Picture 2">
            <a:extLst>
              <a:ext uri="{FF2B5EF4-FFF2-40B4-BE49-F238E27FC236}">
                <a16:creationId xmlns:a16="http://schemas.microsoft.com/office/drawing/2014/main" id="{752374E0-099B-F844-B433-31B09A265C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938" y="1719025"/>
            <a:ext cx="7631112" cy="4288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679EEC-267D-503E-DEF4-CFF342B66B0D}"/>
              </a:ext>
            </a:extLst>
          </p:cNvPr>
          <p:cNvSpPr txBox="1"/>
          <p:nvPr/>
        </p:nvSpPr>
        <p:spPr>
          <a:xfrm>
            <a:off x="2443316" y="6053407"/>
            <a:ext cx="4572000" cy="646331"/>
          </a:xfrm>
          <a:prstGeom prst="rect">
            <a:avLst/>
          </a:prstGeom>
          <a:noFill/>
        </p:spPr>
        <p:txBody>
          <a:bodyPr wrap="square">
            <a:spAutoFit/>
          </a:bodyPr>
          <a:lstStyle/>
          <a:p>
            <a:r>
              <a:rPr lang="en-US" dirty="0"/>
              <a:t>Source: The Prairie Project </a:t>
            </a:r>
            <a:r>
              <a:rPr lang="en-US" dirty="0">
                <a:hlinkClick r:id="rId3"/>
              </a:rPr>
              <a:t>https://www.theprairieproject.org/</a:t>
            </a:r>
            <a:r>
              <a:rPr lang="en-US" dirty="0"/>
              <a:t/>
            </a:r>
          </a:p>
        </p:txBody>
      </p:sp>
    </p:spTree>
    <p:extLst>
      <p:ext uri="{BB962C8B-B14F-4D97-AF65-F5344CB8AC3E}">
        <p14:creationId xmlns:p14="http://schemas.microsoft.com/office/powerpoint/2010/main" val="21728756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15" y="728514"/>
            <a:ext cx="10086109" cy="806938"/>
          </a:xfrm>
        </p:spPr>
        <p:txBody>
          <a:bodyPr>
            <a:noAutofit/>
          </a:bodyPr>
          <a:lstStyle/>
          <a:p>
            <a:r>
              <a:rPr lang="en-US" sz="4000" dirty="0"/>
              <a:t>Further Assistance</a:t>
            </a:r>
            <a:br>
              <a:rPr lang="en-US" sz="2800" dirty="0"/>
            </a:br>
            <a:endParaRPr lang="en-US" sz="2800" dirty="0"/>
          </a:p>
        </p:txBody>
      </p:sp>
      <p:sp>
        <p:nvSpPr>
          <p:cNvPr id="3" name="Content Placeholder 2"/>
          <p:cNvSpPr>
            <a:spLocks noGrp="1"/>
          </p:cNvSpPr>
          <p:nvPr>
            <p:ph idx="1"/>
          </p:nvPr>
        </p:nvSpPr>
        <p:spPr/>
        <p:txBody>
          <a:bodyPr/>
          <a:lstStyle/>
          <a:p>
            <a:r>
              <a:rPr lang="en-US" dirty="0"/>
              <a:t/>
            </a:r>
            <a:endParaRPr lang="en-US" sz="2800" dirty="0"/>
          </a:p>
        </p:txBody>
      </p:sp>
      <p:sp>
        <p:nvSpPr>
          <p:cNvPr id="4" name="TextBox 3"/>
          <p:cNvSpPr txBox="1"/>
          <p:nvPr/>
        </p:nvSpPr>
        <p:spPr>
          <a:xfrm>
            <a:off x="543430" y="1300444"/>
            <a:ext cx="6477000" cy="1384995"/>
          </a:xfrm>
          <a:prstGeom prst="rect">
            <a:avLst/>
          </a:prstGeom>
          <a:noFill/>
        </p:spPr>
        <p:txBody>
          <a:bodyPr wrap="square" rtlCol="0">
            <a:spAutoFit/>
          </a:bodyPr>
          <a:lstStyle/>
          <a:p>
            <a:r>
              <a:rPr lang="en-US" sz="2800" b="1" dirty="0">
                <a:solidFill>
                  <a:srgbClr val="002060"/>
                </a:solidFill>
                <a:latin typeface="+mn-lt"/>
              </a:rPr>
              <a:t>Matt Machacek- Victoria, TX</a:t>
            </a:r>
          </a:p>
          <a:p>
            <a:pPr marL="457200" indent="-457200">
              <a:buFont typeface="Arial" panose="020B0604020202020204" pitchFamily="34" charset="0"/>
              <a:buChar char="•"/>
            </a:pPr>
            <a:r>
              <a:rPr lang="en-US" sz="2800" b="1" dirty="0">
                <a:solidFill>
                  <a:srgbClr val="002060"/>
                </a:solidFill>
              </a:rPr>
              <a:t>361-235-0440</a:t>
            </a:r>
          </a:p>
          <a:p>
            <a:pPr marL="457200" indent="-457200">
              <a:buFont typeface="Arial" panose="020B0604020202020204" pitchFamily="34" charset="0"/>
              <a:buChar char="•"/>
            </a:pPr>
            <a:r>
              <a:rPr lang="en-US" sz="2800" b="1" dirty="0">
                <a:solidFill>
                  <a:srgbClr val="002060"/>
                </a:solidFill>
                <a:latin typeface="+mn-lt"/>
                <a:hlinkClick r:id="rId3"/>
              </a:rPr>
              <a:t>matthew.machacek@usda.gov</a:t>
            </a:r>
            <a:r>
              <a:rPr lang="en-US" sz="2800" b="1" dirty="0">
                <a:solidFill>
                  <a:srgbClr val="002060"/>
                </a:solidFill>
                <a:latin typeface="+mn-lt"/>
              </a:rPr>
              <a:t/>
            </a:r>
          </a:p>
        </p:txBody>
      </p:sp>
      <p:sp>
        <p:nvSpPr>
          <p:cNvPr id="9" name="TextBox 8">
            <a:extLst>
              <a:ext uri="{FF2B5EF4-FFF2-40B4-BE49-F238E27FC236}">
                <a16:creationId xmlns:a16="http://schemas.microsoft.com/office/drawing/2014/main" id="{AA99D8BB-CFF8-4815-9FBA-84A523195A83}"/>
              </a:ext>
            </a:extLst>
          </p:cNvPr>
          <p:cNvSpPr txBox="1"/>
          <p:nvPr/>
        </p:nvSpPr>
        <p:spPr>
          <a:xfrm>
            <a:off x="503232" y="4506243"/>
            <a:ext cx="6477000" cy="523220"/>
          </a:xfrm>
          <a:prstGeom prst="rect">
            <a:avLst/>
          </a:prstGeom>
          <a:noFill/>
        </p:spPr>
        <p:txBody>
          <a:bodyPr wrap="square" rtlCol="0">
            <a:spAutoFit/>
          </a:bodyPr>
          <a:lstStyle/>
          <a:p>
            <a:endParaRPr lang="en-US" sz="2800" b="1" dirty="0">
              <a:solidFill>
                <a:srgbClr val="002060"/>
              </a:solidFill>
              <a:latin typeface="+mn-lt"/>
            </a:endParaRPr>
          </a:p>
        </p:txBody>
      </p:sp>
      <p:pic>
        <p:nvPicPr>
          <p:cNvPr id="3074" name="Picture 2">
            <a:extLst>
              <a:ext uri="{FF2B5EF4-FFF2-40B4-BE49-F238E27FC236}">
                <a16:creationId xmlns:a16="http://schemas.microsoft.com/office/drawing/2014/main" id="{30925FFA-4132-4620-95D4-D729782DF7B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44920" y="1276232"/>
            <a:ext cx="1703388" cy="2357437"/>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a:extLst>
              <a:ext uri="{FF2B5EF4-FFF2-40B4-BE49-F238E27FC236}">
                <a16:creationId xmlns:a16="http://schemas.microsoft.com/office/drawing/2014/main" id="{164FEC4F-5656-4C72-98A3-A708344EE4B5}"/>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9659" y="4048754"/>
            <a:ext cx="2422526" cy="1031876"/>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 Placeholder 2">
            <a:extLst>
              <a:ext uri="{FF2B5EF4-FFF2-40B4-BE49-F238E27FC236}">
                <a16:creationId xmlns:a16="http://schemas.microsoft.com/office/drawing/2014/main" id="{CF0726A6-F416-4C8C-A5C5-169612865EE7}"/>
              </a:ext>
            </a:extLst>
          </p:cNvPr>
          <p:cNvSpPr txBox="1">
            <a:spLocks/>
          </p:cNvSpPr>
          <p:nvPr/>
        </p:nvSpPr>
        <p:spPr>
          <a:xfrm>
            <a:off x="830424" y="6178515"/>
            <a:ext cx="7063115" cy="755780"/>
          </a:xfrm>
          <a:prstGeom prst="rect">
            <a:avLst/>
          </a:prstGeom>
        </p:spPr>
        <p:txBody>
          <a:bodyPr>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ct val="50000"/>
              </a:spcBef>
            </a:pPr>
            <a:r>
              <a:rPr lang="en-US" sz="1600" dirty="0">
                <a:latin typeface="Times New Roman" pitchFamily="18" charset="0"/>
              </a:rPr>
              <a:t>USDA is an equal opportunity, provider, employer and lender.</a:t>
            </a:r>
            <a:endParaRPr lang="en-US" sz="1600" dirty="0"/>
          </a:p>
        </p:txBody>
      </p:sp>
      <p:sp>
        <p:nvSpPr>
          <p:cNvPr id="10" name="TextBox 9">
            <a:extLst>
              <a:ext uri="{FF2B5EF4-FFF2-40B4-BE49-F238E27FC236}">
                <a16:creationId xmlns:a16="http://schemas.microsoft.com/office/drawing/2014/main" id="{88CE9CCA-10DB-45CD-BE17-4927A8840DD4}"/>
              </a:ext>
            </a:extLst>
          </p:cNvPr>
          <p:cNvSpPr txBox="1"/>
          <p:nvPr/>
        </p:nvSpPr>
        <p:spPr>
          <a:xfrm>
            <a:off x="543430" y="3697869"/>
            <a:ext cx="6477000" cy="1384995"/>
          </a:xfrm>
          <a:prstGeom prst="rect">
            <a:avLst/>
          </a:prstGeom>
          <a:noFill/>
        </p:spPr>
        <p:txBody>
          <a:bodyPr wrap="square" rtlCol="0">
            <a:spAutoFit/>
          </a:bodyPr>
          <a:lstStyle/>
          <a:p>
            <a:r>
              <a:rPr lang="en-US" sz="2800" b="1" dirty="0">
                <a:solidFill>
                  <a:srgbClr val="002060"/>
                </a:solidFill>
                <a:latin typeface="+mn-lt"/>
              </a:rPr>
              <a:t>Misti Thompson, Goliad, TX</a:t>
            </a:r>
          </a:p>
          <a:p>
            <a:pPr marL="457200" indent="-457200">
              <a:buFont typeface="Arial" panose="020B0604020202020204" pitchFamily="34" charset="0"/>
              <a:buChar char="•"/>
            </a:pPr>
            <a:r>
              <a:rPr lang="en-US" sz="2800" b="1" dirty="0">
                <a:solidFill>
                  <a:srgbClr val="002060"/>
                </a:solidFill>
              </a:rPr>
              <a:t>361-645-2305 x 3</a:t>
            </a:r>
          </a:p>
          <a:p>
            <a:pPr marL="457200" indent="-457200">
              <a:buFont typeface="Arial" panose="020B0604020202020204" pitchFamily="34" charset="0"/>
              <a:buChar char="•"/>
            </a:pPr>
            <a:r>
              <a:rPr lang="en-US" sz="2800" b="1" dirty="0">
                <a:solidFill>
                  <a:srgbClr val="002060"/>
                </a:solidFill>
                <a:hlinkClick r:id="rId6"/>
              </a:rPr>
              <a:t>misti.thompson@usda.gov</a:t>
            </a:r>
            <a:r>
              <a:rPr lang="en-US" sz="2800" b="1" dirty="0">
                <a:solidFill>
                  <a:srgbClr val="002060"/>
                </a:solidFill>
                <a:latin typeface="+mn-lt"/>
              </a:rPr>
              <a:t/>
            </a:r>
          </a:p>
        </p:txBody>
      </p:sp>
    </p:spTree>
    <p:extLst>
      <p:ext uri="{BB962C8B-B14F-4D97-AF65-F5344CB8AC3E}">
        <p14:creationId xmlns:p14="http://schemas.microsoft.com/office/powerpoint/2010/main" val="659352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Mycorrhizal Fungus &amp; Roots</a:t>
            </a:r>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51" t="19278" r="6412" b="8124"/>
          <a:stretch/>
        </p:blipFill>
        <p:spPr bwMode="auto">
          <a:xfrm>
            <a:off x="1482572" y="1510322"/>
            <a:ext cx="7661427" cy="534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18D2CD51-C132-F0F3-099F-481217BD6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06" t="26274" r="23484" b="12551"/>
          <a:stretch/>
        </p:blipFill>
        <p:spPr bwMode="auto">
          <a:xfrm>
            <a:off x="0" y="2300688"/>
            <a:ext cx="3084586" cy="3124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840795"/>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1F497D"/>
      </a:dk2>
      <a:lt2>
        <a:srgbClr val="EEECE1"/>
      </a:lt2>
      <a:accent1>
        <a:srgbClr val="139AB2"/>
      </a:accent1>
      <a:accent2>
        <a:srgbClr val="78BA22"/>
      </a:accent2>
      <a:accent3>
        <a:srgbClr val="FEC210"/>
      </a:accent3>
      <a:accent4>
        <a:srgbClr val="72A931"/>
      </a:accent4>
      <a:accent5>
        <a:srgbClr val="6989A6"/>
      </a:accent5>
      <a:accent6>
        <a:srgbClr val="4E667B"/>
      </a:accent6>
      <a:hlink>
        <a:srgbClr val="139AB2"/>
      </a:hlink>
      <a:folHlink>
        <a:srgbClr val="1088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8255</TotalTime>
  <Words>2479</Words>
  <Application>Microsoft Office PowerPoint</Application>
  <PresentationFormat>On-screen Show (4:3)</PresentationFormat>
  <Paragraphs>466</Paragraphs>
  <Slides>82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Arial</vt:lpstr>
      <vt:lpstr>Calibri</vt:lpstr>
      <vt:lpstr>Garamond</vt:lpstr>
      <vt:lpstr>Helvetica LT Std</vt:lpstr>
      <vt:lpstr>Tahoma</vt:lpstr>
      <vt:lpstr>Times New Roman</vt:lpstr>
      <vt:lpstr>TimesNewRoman</vt:lpstr>
      <vt:lpstr>Office Theme</vt:lpstr>
      <vt:lpstr>Prescribed Grazing as a Tool</vt:lpstr>
      <vt:lpstr>PowerPoint Presentation</vt:lpstr>
      <vt:lpstr>The Grassland Dynamic  </vt:lpstr>
      <vt:lpstr>PowerPoint Presentation</vt:lpstr>
      <vt:lpstr>PowerPoint Presentation</vt:lpstr>
      <vt:lpstr>Soil Health Principles to Support High Functioning Soils</vt:lpstr>
      <vt:lpstr>Soil Health Principles to Support High Functioning Rangelands</vt:lpstr>
      <vt:lpstr>PowerPoint Presentation</vt:lpstr>
      <vt:lpstr>Mycorrhizal Fungus &amp; Roots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Carbohydrate Reserves</vt:lpstr>
      <vt:lpstr>Understanding Stocking Effects</vt:lpstr>
      <vt:lpstr>What do They Eat First?</vt:lpstr>
      <vt:lpstr>What do They Eat First?</vt:lpstr>
      <vt:lpstr>What do They Eat Last?</vt:lpstr>
      <vt:lpstr>PowerPoint Presentation</vt:lpstr>
      <vt:lpstr>PowerPoint Presentation</vt:lpstr>
      <vt:lpstr>Letting the Animal Tell you about Forage Conditions</vt:lpstr>
      <vt:lpstr>Letting the Animal Tell you about Forage Conditions</vt:lpstr>
      <vt:lpstr>Is Selectivity a Bad Thing?</vt:lpstr>
      <vt:lpstr>Is Selectivity a Bad Thing?</vt:lpstr>
      <vt:lpstr>PowerPoint Presentation</vt:lpstr>
      <vt:lpstr>PowerPoint Presentation</vt:lpstr>
      <vt:lpstr>Carrying Capacity                                                        vs                                                                                          Stocking Rate</vt:lpstr>
      <vt:lpstr>Field Clipping</vt:lpstr>
      <vt:lpstr>Forage Production- Ecological Site Descriptions!</vt:lpstr>
      <vt:lpstr>Web Soil Survey Production Estimates!</vt:lpstr>
      <vt:lpstr>Analysis of Substitution Feeding!</vt:lpstr>
      <vt:lpstr>PowerPoint Presentation</vt:lpstr>
      <vt:lpstr>PowerPoint Presentation</vt:lpstr>
      <vt:lpstr>What is a Animal Unit?</vt:lpstr>
      <vt:lpstr>Animal Demand</vt:lpstr>
      <vt:lpstr>PowerPoint Presentation</vt:lpstr>
      <vt:lpstr>A Simple Review…. Grazable Acres!</vt:lpstr>
      <vt:lpstr>Understanding Forage Utilization</vt:lpstr>
      <vt:lpstr>PowerPoint Presentation</vt:lpstr>
      <vt:lpstr>Determining Stocking Rate</vt:lpstr>
      <vt:lpstr>Tips for Integrating Grazing</vt:lpstr>
      <vt:lpstr>Grazing Plan / Schedule</vt:lpstr>
      <vt:lpstr>PowerPoint Presentation</vt:lpstr>
      <vt:lpstr>Grass Carbohydrate Reserves</vt:lpstr>
      <vt:lpstr>What happens when there isn’t a plan?</vt:lpstr>
      <vt:lpstr>PowerPoint Presentation</vt:lpstr>
      <vt:lpstr>What Can We Do Now</vt:lpstr>
      <vt:lpstr>Feeding Your Way Through Drought The Cost of Supporting Additional Cows that the Land Cannot Support</vt:lpstr>
      <vt:lpstr>What Can We Do Now</vt:lpstr>
      <vt:lpstr>Understanding Stocking Effects</vt:lpstr>
      <vt:lpstr>Stocking and Profitability</vt:lpstr>
      <vt:lpstr>Economic Scenarios: 300 ac ranch </vt:lpstr>
      <vt:lpstr>Resource Base</vt:lpstr>
      <vt:lpstr>Revenue</vt:lpstr>
      <vt:lpstr>Variable Cost (Pasture)</vt:lpstr>
      <vt:lpstr>Variable Cost (Everything Else)</vt:lpstr>
      <vt:lpstr>Bottom Line</vt:lpstr>
      <vt:lpstr>PowerPoint Presentation</vt:lpstr>
      <vt:lpstr>PowerPoint Presentation</vt:lpstr>
      <vt:lpstr>What Does Success Look Like</vt:lpstr>
      <vt:lpstr>What Does Success Look Like</vt:lpstr>
      <vt:lpstr>Adaptive Grazing</vt:lpstr>
      <vt:lpstr>Adaptive Grazing</vt:lpstr>
      <vt:lpstr>Adaptive Grazing</vt:lpstr>
      <vt:lpstr>Adaptive Grazing</vt:lpstr>
      <vt:lpstr>Adaptive Grazing</vt:lpstr>
      <vt:lpstr>Contingency Planning</vt:lpstr>
      <vt:lpstr>Contingency Planning</vt:lpstr>
      <vt:lpstr>Contingency Planning</vt:lpstr>
      <vt:lpstr>Monitoring</vt:lpstr>
      <vt:lpstr>Beer Can Grazing</vt:lpstr>
      <vt:lpstr>Stocking Rate is the Key to Success</vt:lpstr>
      <vt:lpstr>What Can Good Grazing Benefit</vt:lpstr>
      <vt:lpstr>What Can Good Grazing Benefit</vt:lpstr>
      <vt:lpstr>What Can Good Grazing Benefit</vt:lpstr>
      <vt:lpstr>Helps to Fund a Working Landscape!</vt:lpstr>
      <vt:lpstr>Further Assistance </vt:lpstr>
    </vt:vector>
  </TitlesOfParts>
  <Company>ketchum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Rachna Patel</dc:creator>
  <cp:lastModifiedBy>Machacek, Matthew - FPAC-NRCS, TX</cp:lastModifiedBy>
  <cp:revision>264</cp:revision>
  <cp:lastPrinted>2017-04-25T18:55:23Z</cp:lastPrinted>
  <dcterms:created xsi:type="dcterms:W3CDTF">2016-02-17T21:52:56Z</dcterms:created>
  <dcterms:modified xsi:type="dcterms:W3CDTF">2023-04-26T14:56:05Z</dcterms:modified>
</cp:coreProperties>
</file>