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75" r:id="rId6"/>
    <p:sldId id="274"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DF9B3-905F-42D7-BA2B-B67FA587D101}" v="33" dt="2023-04-25T19:21:03.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6633" autoAdjust="0"/>
  </p:normalViewPr>
  <p:slideViewPr>
    <p:cSldViewPr snapToGrid="0">
      <p:cViewPr varScale="1">
        <p:scale>
          <a:sx n="66" d="100"/>
          <a:sy n="66" d="100"/>
        </p:scale>
        <p:origin x="1099"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7AD98-A9EF-4A77-A15C-19E733EFCFBB}"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C3F52-76A4-4F20-8427-755E39EC87CA}" type="slidenum">
              <a:rPr lang="en-US" smtClean="0"/>
              <a:t>‹#›</a:t>
            </a:fld>
            <a:endParaRPr lang="en-US"/>
          </a:p>
        </p:txBody>
      </p:sp>
    </p:spTree>
    <p:extLst>
      <p:ext uri="{BB962C8B-B14F-4D97-AF65-F5344CB8AC3E}">
        <p14:creationId xmlns:p14="http://schemas.microsoft.com/office/powerpoint/2010/main" val="321758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and thank you for having me. So our session topic this morning is Old World Bluestems. As the opening speaker, I will be introducing you to the most common OWBs and the issues that come with them. I will also share some of my research findings from several years ago when I was in graduate school at TAMUK. </a:t>
            </a:r>
          </a:p>
        </p:txBody>
      </p:sp>
      <p:sp>
        <p:nvSpPr>
          <p:cNvPr id="4" name="Slide Number Placeholder 3"/>
          <p:cNvSpPr>
            <a:spLocks noGrp="1"/>
          </p:cNvSpPr>
          <p:nvPr>
            <p:ph type="sldNum" sz="quarter" idx="5"/>
          </p:nvPr>
        </p:nvSpPr>
        <p:spPr/>
        <p:txBody>
          <a:bodyPr/>
          <a:lstStyle/>
          <a:p>
            <a:fld id="{3D7C3F52-76A4-4F20-8427-755E39EC87CA}" type="slidenum">
              <a:rPr lang="en-US" smtClean="0"/>
              <a:t>1</a:t>
            </a:fld>
            <a:endParaRPr lang="en-US"/>
          </a:p>
        </p:txBody>
      </p:sp>
    </p:spTree>
    <p:extLst>
      <p:ext uri="{BB962C8B-B14F-4D97-AF65-F5344CB8AC3E}">
        <p14:creationId xmlns:p14="http://schemas.microsoft.com/office/powerpoint/2010/main" val="373677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Eradication of KR/Kleberg is very difficult unless the grass was introduced only recently and in small amounts. To eradicate these grasses from even a single pasture, a land manager would have to begin intensive control efforts, replant, apply follow-up treatments continually, carefully choose the hay brought onto the property and protect pastures borders from encroachment. This management approach will not only be difficult, it will come with a very high price tag so often not feasible for most landowners. </a:t>
            </a:r>
          </a:p>
          <a:p>
            <a:endParaRPr lang="en-US" dirty="0"/>
          </a:p>
          <a:p>
            <a:r>
              <a:rPr lang="en-US" dirty="0"/>
              <a:t>This can be done with major effort and attention to detail. To reduce the likelihood of these grasses returning to the property , the manager would need to allow only clean equipment </a:t>
            </a:r>
            <a:r>
              <a:rPr lang="en-US" dirty="0" err="1"/>
              <a:t>orvehicles</a:t>
            </a:r>
            <a:r>
              <a:rPr lang="en-US" dirty="0"/>
              <a:t> to enter, request a weed wash of equipment, and carefully monitor for OWBs along pasture roads. </a:t>
            </a:r>
          </a:p>
          <a:p>
            <a:endParaRPr lang="en-US" dirty="0"/>
          </a:p>
          <a:p>
            <a:r>
              <a:rPr lang="en-US" dirty="0"/>
              <a:t>Not saying it can’t be done, just want to stress it is a lot of work and requires continual monitoring into the future. </a:t>
            </a:r>
          </a:p>
        </p:txBody>
      </p:sp>
      <p:sp>
        <p:nvSpPr>
          <p:cNvPr id="4" name="Slide Number Placeholder 3"/>
          <p:cNvSpPr>
            <a:spLocks noGrp="1"/>
          </p:cNvSpPr>
          <p:nvPr>
            <p:ph type="sldNum" sz="quarter" idx="5"/>
          </p:nvPr>
        </p:nvSpPr>
        <p:spPr/>
        <p:txBody>
          <a:bodyPr/>
          <a:lstStyle/>
          <a:p>
            <a:fld id="{3D7C3F52-76A4-4F20-8427-755E39EC87CA}" type="slidenum">
              <a:rPr lang="en-US" smtClean="0"/>
              <a:t>10</a:t>
            </a:fld>
            <a:endParaRPr lang="en-US"/>
          </a:p>
        </p:txBody>
      </p:sp>
    </p:spTree>
    <p:extLst>
      <p:ext uri="{BB962C8B-B14F-4D97-AF65-F5344CB8AC3E}">
        <p14:creationId xmlns:p14="http://schemas.microsoft.com/office/powerpoint/2010/main" val="233695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approach is to manage the land to encourage plant diversity and reduce the dominance of KR/Kleberg. Native wildlife species generally do best in diverse plant communities. </a:t>
            </a:r>
          </a:p>
          <a:p>
            <a:endParaRPr lang="en-US" dirty="0"/>
          </a:p>
          <a:p>
            <a:r>
              <a:rPr lang="en-US" dirty="0"/>
              <a:t>These diverse plant communities are superior in providing all wildlife needs, including food, protection from predators and areas for nesting and brooding young. </a:t>
            </a:r>
          </a:p>
          <a:p>
            <a:endParaRPr lang="en-US" dirty="0"/>
          </a:p>
          <a:p>
            <a:r>
              <a:rPr lang="en-US" dirty="0"/>
              <a:t>This approach is not a one and done endeavor. To enable native plants to compete with KR/Kleberg, retreatments must be timely, repeated, and well planned. </a:t>
            </a:r>
          </a:p>
        </p:txBody>
      </p:sp>
      <p:sp>
        <p:nvSpPr>
          <p:cNvPr id="4" name="Slide Number Placeholder 3"/>
          <p:cNvSpPr>
            <a:spLocks noGrp="1"/>
          </p:cNvSpPr>
          <p:nvPr>
            <p:ph type="sldNum" sz="quarter" idx="5"/>
          </p:nvPr>
        </p:nvSpPr>
        <p:spPr/>
        <p:txBody>
          <a:bodyPr/>
          <a:lstStyle/>
          <a:p>
            <a:fld id="{3D7C3F52-76A4-4F20-8427-755E39EC87CA}" type="slidenum">
              <a:rPr lang="en-US" smtClean="0"/>
              <a:t>11</a:t>
            </a:fld>
            <a:endParaRPr lang="en-US"/>
          </a:p>
        </p:txBody>
      </p:sp>
    </p:spTree>
    <p:extLst>
      <p:ext uri="{BB962C8B-B14F-4D97-AF65-F5344CB8AC3E}">
        <p14:creationId xmlns:p14="http://schemas.microsoft.com/office/powerpoint/2010/main" val="14270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option is to do nothing. Although it can be difficult to watch an invasive grass species invade a once diverse native site, some managers cannot provide proper follow-up treatments to keep these grasses suppressed. </a:t>
            </a:r>
          </a:p>
          <a:p>
            <a:endParaRPr lang="en-US" dirty="0"/>
          </a:p>
          <a:p>
            <a:r>
              <a:rPr lang="en-US" dirty="0"/>
              <a:t>Research has confirmed that many management techniques disturb plants and soils, which encourages the further spread of these OWBs. KR has been observed to decrease in density on coarse (sandy) and drier soils when the land is left alone. </a:t>
            </a:r>
          </a:p>
          <a:p>
            <a:endParaRPr lang="en-US" dirty="0"/>
          </a:p>
          <a:p>
            <a:r>
              <a:rPr lang="en-US" dirty="0"/>
              <a:t>Rather than creating a disturbance and encouraging these invasive grasses, there are situations where it may be best to leave the area alone and put effort into protecting areas that have not yet been invaded. </a:t>
            </a:r>
          </a:p>
        </p:txBody>
      </p:sp>
      <p:sp>
        <p:nvSpPr>
          <p:cNvPr id="4" name="Slide Number Placeholder 3"/>
          <p:cNvSpPr>
            <a:spLocks noGrp="1"/>
          </p:cNvSpPr>
          <p:nvPr>
            <p:ph type="sldNum" sz="quarter" idx="5"/>
          </p:nvPr>
        </p:nvSpPr>
        <p:spPr/>
        <p:txBody>
          <a:bodyPr/>
          <a:lstStyle/>
          <a:p>
            <a:fld id="{3D7C3F52-76A4-4F20-8427-755E39EC87CA}" type="slidenum">
              <a:rPr lang="en-US" smtClean="0"/>
              <a:t>12</a:t>
            </a:fld>
            <a:endParaRPr lang="en-US"/>
          </a:p>
        </p:txBody>
      </p:sp>
    </p:spTree>
    <p:extLst>
      <p:ext uri="{BB962C8B-B14F-4D97-AF65-F5344CB8AC3E}">
        <p14:creationId xmlns:p14="http://schemas.microsoft.com/office/powerpoint/2010/main" val="4200019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studies have found that the invasive grasses not only grow back within months, but they actually become more vigorous that before and out-compete the native plants. </a:t>
            </a:r>
          </a:p>
          <a:p>
            <a:endParaRPr lang="en-US" dirty="0"/>
          </a:p>
          <a:p>
            <a:r>
              <a:rPr lang="en-US" dirty="0"/>
              <a:t>A characteristic of introduced bluestems that makes them particularly difficult to manage is their large and persistent seed banks. To achieve long-term control, managers must address existing plants as well as their seedbanks. </a:t>
            </a:r>
          </a:p>
        </p:txBody>
      </p:sp>
      <p:sp>
        <p:nvSpPr>
          <p:cNvPr id="4" name="Slide Number Placeholder 3"/>
          <p:cNvSpPr>
            <a:spLocks noGrp="1"/>
          </p:cNvSpPr>
          <p:nvPr>
            <p:ph type="sldNum" sz="quarter" idx="5"/>
          </p:nvPr>
        </p:nvSpPr>
        <p:spPr/>
        <p:txBody>
          <a:bodyPr/>
          <a:lstStyle/>
          <a:p>
            <a:fld id="{3D7C3F52-76A4-4F20-8427-755E39EC87CA}" type="slidenum">
              <a:rPr lang="en-US" smtClean="0"/>
              <a:t>13</a:t>
            </a:fld>
            <a:endParaRPr lang="en-US"/>
          </a:p>
        </p:txBody>
      </p:sp>
    </p:spTree>
    <p:extLst>
      <p:ext uri="{BB962C8B-B14F-4D97-AF65-F5344CB8AC3E}">
        <p14:creationId xmlns:p14="http://schemas.microsoft.com/office/powerpoint/2010/main" val="831557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mowing shortens the plants greatly, KR &amp; Kleberg bluestem respond quickly after top removal. This trait is one of the reasons it was originally introduced for livestock forage.</a:t>
            </a:r>
          </a:p>
          <a:p>
            <a:endParaRPr lang="en-US" dirty="0"/>
          </a:p>
          <a:p>
            <a:r>
              <a:rPr lang="en-US" dirty="0"/>
              <a:t>Continuous mowing causes the plants to shift their growth form from bunch to prostrate, where the stems begin to grow parallel to the ground, they also get stemy at this point, as they try to survive to get more seed out</a:t>
            </a:r>
          </a:p>
          <a:p>
            <a:endParaRPr lang="en-US" dirty="0"/>
          </a:p>
          <a:p>
            <a:r>
              <a:rPr lang="en-US" dirty="0"/>
              <a:t>You can see examples of the along the highway rights-of-way, these areas are mowed twice annually and are typically dominated by these introduced bluestems, whereas in some cases you can look to nearby areas generally left unmowed, and often there is more diversity. </a:t>
            </a:r>
          </a:p>
          <a:p>
            <a:endParaRPr lang="en-US" dirty="0"/>
          </a:p>
        </p:txBody>
      </p:sp>
      <p:sp>
        <p:nvSpPr>
          <p:cNvPr id="4" name="Slide Number Placeholder 3"/>
          <p:cNvSpPr>
            <a:spLocks noGrp="1"/>
          </p:cNvSpPr>
          <p:nvPr>
            <p:ph type="sldNum" sz="quarter" idx="5"/>
          </p:nvPr>
        </p:nvSpPr>
        <p:spPr/>
        <p:txBody>
          <a:bodyPr/>
          <a:lstStyle/>
          <a:p>
            <a:fld id="{3D7C3F52-76A4-4F20-8427-755E39EC87CA}" type="slidenum">
              <a:rPr lang="en-US" smtClean="0"/>
              <a:t>14</a:t>
            </a:fld>
            <a:endParaRPr lang="en-US"/>
          </a:p>
        </p:txBody>
      </p:sp>
    </p:spTree>
    <p:extLst>
      <p:ext uri="{BB962C8B-B14F-4D97-AF65-F5344CB8AC3E}">
        <p14:creationId xmlns:p14="http://schemas.microsoft.com/office/powerpoint/2010/main" val="190072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crop production systems, a field is often plowed to rid the area of unwanted plants before replanting. Deep plowing can uproot invasive grass plants, allowing their roots to dry out and die. Plowing can also potentially bury some introduced grass seed to prevent it from germinating as readily. However, we found that if used as a single treatment, these invasive bluestems can recover within months with rainfall, using their large seedbanks to take over exposed soil.</a:t>
            </a:r>
          </a:p>
          <a:p>
            <a:endParaRPr lang="en-US" dirty="0"/>
          </a:p>
          <a:p>
            <a:r>
              <a:rPr lang="en-US" dirty="0"/>
              <a:t>Disking, especially in winter, is often used . to promote forb growth in early spring. Though this practice does not control these grasses long-term, repeated disking may increase forb availability for wildlife on some soil types. Disking is still going to expose the soil, which can be invaded by OWB in no time. </a:t>
            </a:r>
          </a:p>
          <a:p>
            <a:endParaRPr lang="en-US" dirty="0"/>
          </a:p>
          <a:p>
            <a:r>
              <a:rPr lang="en-US" dirty="0"/>
              <a:t>As with any treatment, the success of disking depends on the soil moisture conditions before and after disking. In drier soils, invasive grass root crowns may not re-root as easily following disking event, whereas moist soils could promote quick reestablishment. Course, sandy soils are more easily manipulated with mechanical equipment and may allow invasive frass root crowns to dry out before they can reestablish, although long-term control with few treatments is not realistic. </a:t>
            </a:r>
          </a:p>
        </p:txBody>
      </p:sp>
      <p:sp>
        <p:nvSpPr>
          <p:cNvPr id="4" name="Slide Number Placeholder 3"/>
          <p:cNvSpPr>
            <a:spLocks noGrp="1"/>
          </p:cNvSpPr>
          <p:nvPr>
            <p:ph type="sldNum" sz="quarter" idx="5"/>
          </p:nvPr>
        </p:nvSpPr>
        <p:spPr/>
        <p:txBody>
          <a:bodyPr/>
          <a:lstStyle/>
          <a:p>
            <a:fld id="{3D7C3F52-76A4-4F20-8427-755E39EC87CA}" type="slidenum">
              <a:rPr lang="en-US" smtClean="0"/>
              <a:t>15</a:t>
            </a:fld>
            <a:endParaRPr lang="en-US"/>
          </a:p>
        </p:txBody>
      </p:sp>
    </p:spTree>
    <p:extLst>
      <p:ext uri="{BB962C8B-B14F-4D97-AF65-F5344CB8AC3E}">
        <p14:creationId xmlns:p14="http://schemas.microsoft.com/office/powerpoint/2010/main" val="262151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Prescribed fire is often used to increase nutrient cycling on rangelands  and to produce new plant growth. Many of our natives once thrived with fire. Research has found that dormant-season burns increase the presence of introduced bluestems. Summer fire was thought to be harsh enough during the invasive plant’s growing stage but it has generally been found to only reduce the amount of OWB on a site for up to a year, plant crown survival and new seedlings eventually increase until their coverage meets or greatly surpasses pretreatment densities. </a:t>
            </a:r>
          </a:p>
          <a:p>
            <a:endParaRPr lang="en-US" dirty="0"/>
          </a:p>
          <a:p>
            <a:r>
              <a:rPr lang="en-US" dirty="0"/>
              <a:t>The rate of return can be influenced by soil type and rainfall received both before and after burn. </a:t>
            </a:r>
          </a:p>
          <a:p>
            <a:endParaRPr lang="en-US" dirty="0"/>
          </a:p>
          <a:p>
            <a:r>
              <a:rPr lang="en-US" dirty="0"/>
              <a:t>Use extreme caution when burning a field where pockets of OWBs exist or where they are found close to burn unit. fire spreads introduced bluestems and is highly unlikely to produce long-term reductions of OWB populations. </a:t>
            </a:r>
          </a:p>
        </p:txBody>
      </p:sp>
      <p:sp>
        <p:nvSpPr>
          <p:cNvPr id="4" name="Slide Number Placeholder 3"/>
          <p:cNvSpPr>
            <a:spLocks noGrp="1"/>
          </p:cNvSpPr>
          <p:nvPr>
            <p:ph type="sldNum" sz="quarter" idx="5"/>
          </p:nvPr>
        </p:nvSpPr>
        <p:spPr/>
        <p:txBody>
          <a:bodyPr/>
          <a:lstStyle/>
          <a:p>
            <a:fld id="{3D7C3F52-76A4-4F20-8427-755E39EC87CA}" type="slidenum">
              <a:rPr lang="en-US" smtClean="0"/>
              <a:t>16</a:t>
            </a:fld>
            <a:endParaRPr lang="en-US"/>
          </a:p>
        </p:txBody>
      </p:sp>
    </p:spTree>
    <p:extLst>
      <p:ext uri="{BB962C8B-B14F-4D97-AF65-F5344CB8AC3E}">
        <p14:creationId xmlns:p14="http://schemas.microsoft.com/office/powerpoint/2010/main" val="1811215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look at combining treatments to see if giving it a one-two punch can knock OWB out. My research in grad school was focused on determining how long combination of treatments would suppress or control the invasive OWBs. I looked at combinations of summer fire, glyphosate, Pastora with plowing, mowing, plowing followed by reseeding with natives, and fertilizing.</a:t>
            </a:r>
          </a:p>
        </p:txBody>
      </p:sp>
      <p:sp>
        <p:nvSpPr>
          <p:cNvPr id="4" name="Slide Number Placeholder 3"/>
          <p:cNvSpPr>
            <a:spLocks noGrp="1"/>
          </p:cNvSpPr>
          <p:nvPr>
            <p:ph type="sldNum" sz="quarter" idx="5"/>
          </p:nvPr>
        </p:nvSpPr>
        <p:spPr/>
        <p:txBody>
          <a:bodyPr/>
          <a:lstStyle/>
          <a:p>
            <a:fld id="{3D7C3F52-76A4-4F20-8427-755E39EC87CA}" type="slidenum">
              <a:rPr lang="en-US" smtClean="0"/>
              <a:t>17</a:t>
            </a:fld>
            <a:endParaRPr lang="en-US"/>
          </a:p>
        </p:txBody>
      </p:sp>
    </p:spTree>
    <p:extLst>
      <p:ext uri="{BB962C8B-B14F-4D97-AF65-F5344CB8AC3E}">
        <p14:creationId xmlns:p14="http://schemas.microsoft.com/office/powerpoint/2010/main" val="792630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even combinations of management techniques reduced OWBs only for the short-term. After most management combinations, these bluestems generally returned to pre-treatment levels with 2 years, but more often after 3-6 months. </a:t>
            </a:r>
          </a:p>
          <a:p>
            <a:endParaRPr lang="en-US" dirty="0"/>
          </a:p>
          <a:p>
            <a:r>
              <a:rPr lang="en-US" dirty="0"/>
              <a:t>Plowing combinations yielded the longest lasting results, as you can imagine this is likely linked to the drastic change in successional stage. In most cases, the densities of OWB returned. The best combination included the herbicide along with plowing and reseeding which is a much higher cost and comes with risk from encroachment if nearby areas are not properly maintained. Seeds from that area can encroach overtime causing an invasion to occur again. </a:t>
            </a:r>
          </a:p>
          <a:p>
            <a:endParaRPr lang="en-US" dirty="0"/>
          </a:p>
          <a:p>
            <a:r>
              <a:rPr lang="en-US" dirty="0"/>
              <a:t>One thing we didn’t look at was repeated herbicide prior to seed bed prep. I think in most cases with larger management areas, doing repeated herbicide applications to knock back standing plants prior to re-seeding can yield a more diverse area. </a:t>
            </a:r>
          </a:p>
        </p:txBody>
      </p:sp>
      <p:sp>
        <p:nvSpPr>
          <p:cNvPr id="4" name="Slide Number Placeholder 3"/>
          <p:cNvSpPr>
            <a:spLocks noGrp="1"/>
          </p:cNvSpPr>
          <p:nvPr>
            <p:ph type="sldNum" sz="quarter" idx="5"/>
          </p:nvPr>
        </p:nvSpPr>
        <p:spPr/>
        <p:txBody>
          <a:bodyPr/>
          <a:lstStyle/>
          <a:p>
            <a:fld id="{3D7C3F52-76A4-4F20-8427-755E39EC87CA}" type="slidenum">
              <a:rPr lang="en-US" smtClean="0"/>
              <a:t>18</a:t>
            </a:fld>
            <a:endParaRPr lang="en-US"/>
          </a:p>
        </p:txBody>
      </p:sp>
    </p:spTree>
    <p:extLst>
      <p:ext uri="{BB962C8B-B14F-4D97-AF65-F5344CB8AC3E}">
        <p14:creationId xmlns:p14="http://schemas.microsoft.com/office/powerpoint/2010/main" val="1833910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one of the lucky folks and either have no OWB or very little, your best bet is prevention. Some of the points I will cover can also be completed if you have OWBs to keep from bringing in new seeds. </a:t>
            </a:r>
          </a:p>
          <a:p>
            <a:endParaRPr lang="en-US" dirty="0"/>
          </a:p>
          <a:p>
            <a:r>
              <a:rPr lang="en-US" dirty="0"/>
              <a:t>First you want to learn to identify invasive plants species in your area. Routinely check pastures </a:t>
            </a:r>
            <a:r>
              <a:rPr lang="en-US" dirty="0" err="1"/>
              <a:t>fro</a:t>
            </a:r>
            <a:r>
              <a:rPr lang="en-US" dirty="0"/>
              <a:t> these plants so you can remover them before they become established. </a:t>
            </a:r>
          </a:p>
          <a:p>
            <a:endParaRPr lang="en-US" dirty="0"/>
          </a:p>
          <a:p>
            <a:r>
              <a:rPr lang="en-US" dirty="0"/>
              <a:t>Spot spraying any new recruits with glyphosate may help reduce these grasses ability to invade your pasture. Remember though that glyphosate will kill any green plants, so be careful what you spray. </a:t>
            </a:r>
          </a:p>
          <a:p>
            <a:endParaRPr lang="en-US" dirty="0"/>
          </a:p>
          <a:p>
            <a:r>
              <a:rPr lang="en-US" dirty="0"/>
              <a:t>Be careful when bringing in equipment or vehicles onto the property. equipment used where these invasive grasses grow can easily transport seeds and scatter them on your land. Ask pipeline companies, professional hay balers, hunters, and other who need access to your land to clean their equipment and vehicles before bringing them into property. OWBs are well established along most public roadways and seeds can readily be transported onto a ranch by any vehicle traveling public roads. </a:t>
            </a:r>
            <a:r>
              <a:rPr lang="en-US"/>
              <a:t>Neighborhood encroachment </a:t>
            </a:r>
            <a:endParaRPr lang="en-US" dirty="0"/>
          </a:p>
        </p:txBody>
      </p:sp>
      <p:sp>
        <p:nvSpPr>
          <p:cNvPr id="4" name="Slide Number Placeholder 3"/>
          <p:cNvSpPr>
            <a:spLocks noGrp="1"/>
          </p:cNvSpPr>
          <p:nvPr>
            <p:ph type="sldNum" sz="quarter" idx="5"/>
          </p:nvPr>
        </p:nvSpPr>
        <p:spPr/>
        <p:txBody>
          <a:bodyPr/>
          <a:lstStyle/>
          <a:p>
            <a:fld id="{3D7C3F52-76A4-4F20-8427-755E39EC87CA}" type="slidenum">
              <a:rPr lang="en-US" smtClean="0"/>
              <a:t>19</a:t>
            </a:fld>
            <a:endParaRPr lang="en-US"/>
          </a:p>
        </p:txBody>
      </p:sp>
    </p:spTree>
    <p:extLst>
      <p:ext uri="{BB962C8B-B14F-4D97-AF65-F5344CB8AC3E}">
        <p14:creationId xmlns:p14="http://schemas.microsoft.com/office/powerpoint/2010/main" val="326117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with the history of these grass species. Early land managers introduced nonnative grasses to Texas for use as groundcovers or as forage for livestock. As with many new ventures, the drawbacks of bringing new plants to an area are often unknown until the damage is already done. For most situations, nonnative bluestems fall into this category. Now, not all bluestems are bad. There are at least 27 species of bluestems found in growing in Texas and only six are known nonnative species. The remaining 21, are native to Texas and can provide valuable forage for livestock as well as valuable habitat for wildlife.  Examples of common native plants include, big bluestem, little bluestem, broom sedge, bushy, and silver bluestem. Bluestems in general are neither “good” nor “bad” because the species vary greatly. Land use goals often contribute to their value, especially if the land is used for cattle grazing only or for both cattle and wildlife habitat. </a:t>
            </a:r>
          </a:p>
          <a:p>
            <a:endParaRPr lang="en-US" dirty="0"/>
          </a:p>
          <a:p>
            <a:r>
              <a:rPr lang="en-US" dirty="0"/>
              <a:t>So, of the 6 nonnative bluestems there are two very common and prolific grasses that I will be focusing on today. These are the most common and the ones you are likely dealing with or will run into in many areas of Texas. These two species are King Ranch bluestem, hereafter referred to as KR, and Kleberg bluestem. </a:t>
            </a:r>
          </a:p>
        </p:txBody>
      </p:sp>
      <p:sp>
        <p:nvSpPr>
          <p:cNvPr id="4" name="Slide Number Placeholder 3"/>
          <p:cNvSpPr>
            <a:spLocks noGrp="1"/>
          </p:cNvSpPr>
          <p:nvPr>
            <p:ph type="sldNum" sz="quarter" idx="5"/>
          </p:nvPr>
        </p:nvSpPr>
        <p:spPr/>
        <p:txBody>
          <a:bodyPr/>
          <a:lstStyle/>
          <a:p>
            <a:fld id="{3D7C3F52-76A4-4F20-8427-755E39EC87CA}" type="slidenum">
              <a:rPr lang="en-US" smtClean="0"/>
              <a:t>2</a:t>
            </a:fld>
            <a:endParaRPr lang="en-US"/>
          </a:p>
        </p:txBody>
      </p:sp>
    </p:spTree>
    <p:extLst>
      <p:ext uri="{BB962C8B-B14F-4D97-AF65-F5344CB8AC3E}">
        <p14:creationId xmlns:p14="http://schemas.microsoft.com/office/powerpoint/2010/main" val="12816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species are both C4 pathway, perennial grasses that were introduced from Asia and South Africa. They arrived in Texas in the early 1900s. Both of theses grasses were found growing in the states and their seed was brought to research stations or nurseries to increase seed production. </a:t>
            </a:r>
          </a:p>
        </p:txBody>
      </p:sp>
      <p:sp>
        <p:nvSpPr>
          <p:cNvPr id="4" name="Slide Number Placeholder 3"/>
          <p:cNvSpPr>
            <a:spLocks noGrp="1"/>
          </p:cNvSpPr>
          <p:nvPr>
            <p:ph type="sldNum" sz="quarter" idx="5"/>
          </p:nvPr>
        </p:nvSpPr>
        <p:spPr/>
        <p:txBody>
          <a:bodyPr/>
          <a:lstStyle/>
          <a:p>
            <a:fld id="{3D7C3F52-76A4-4F20-8427-755E39EC87CA}" type="slidenum">
              <a:rPr lang="en-US" smtClean="0"/>
              <a:t>3</a:t>
            </a:fld>
            <a:endParaRPr lang="en-US"/>
          </a:p>
        </p:txBody>
      </p:sp>
    </p:spTree>
    <p:extLst>
      <p:ext uri="{BB962C8B-B14F-4D97-AF65-F5344CB8AC3E}">
        <p14:creationId xmlns:p14="http://schemas.microsoft.com/office/powerpoint/2010/main" val="283713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 bluestem originated in China and was brought to California as early as 1917. the first Texas introduction was in 1924 at the Angleton Agricultural Research Service Substation, which was a division of the USDA. After testing, the plant was named yellow beard grass in 1939 and released the seed for commercial production in 1949. The grass was used in rangelands and pastures and for erosion control and revegetation. Between 1924 and 1937, the plant was introduced to the King Ranch, where the Soil Conservation Service (presently known as USDA-NRCS) increased it for distribution; it is likely the source of present seed. KR bluestem &amp; yellow beard grass are indistinguishable and considered to be the same plant. </a:t>
            </a:r>
          </a:p>
          <a:p>
            <a:endParaRPr lang="en-US" dirty="0"/>
          </a:p>
          <a:p>
            <a:r>
              <a:rPr lang="en-US" dirty="0"/>
              <a:t/>
            </a:r>
          </a:p>
        </p:txBody>
      </p:sp>
      <p:sp>
        <p:nvSpPr>
          <p:cNvPr id="4" name="Slide Number Placeholder 3"/>
          <p:cNvSpPr>
            <a:spLocks noGrp="1"/>
          </p:cNvSpPr>
          <p:nvPr>
            <p:ph type="sldNum" sz="quarter" idx="5"/>
          </p:nvPr>
        </p:nvSpPr>
        <p:spPr/>
        <p:txBody>
          <a:bodyPr/>
          <a:lstStyle/>
          <a:p>
            <a:fld id="{3D7C3F52-76A4-4F20-8427-755E39EC87CA}" type="slidenum">
              <a:rPr lang="en-US" smtClean="0"/>
              <a:t>4</a:t>
            </a:fld>
            <a:endParaRPr lang="en-US"/>
          </a:p>
        </p:txBody>
      </p:sp>
    </p:spTree>
    <p:extLst>
      <p:ext uri="{BB962C8B-B14F-4D97-AF65-F5344CB8AC3E}">
        <p14:creationId xmlns:p14="http://schemas.microsoft.com/office/powerpoint/2010/main" val="366765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 bluestem originated in China and was brought to California as early as 1917. the first Texas introduction was in 1924 at the Angleton Agricultural Research Service Substation, which was a division of the USDA. After testing, the plant was named yellow beard grass in 1939 and released the seed for commercial production in 1949. The grass was used in rangelands and pastures and for erosion control and revegetation. Between 1924 and 1937, the plant was introduced to the King Ranch, where the Soil Conservation Service (presently known as USDA-NRCS) increased it for distribution; it is likely the source of present seed. KR bluestem &amp; yellow beard grass are indistinguishable and considered to be the same plant. </a:t>
            </a:r>
          </a:p>
          <a:p>
            <a:endParaRPr lang="en-US" dirty="0"/>
          </a:p>
          <a:p>
            <a:r>
              <a:rPr lang="en-US" dirty="0"/>
              <a:t/>
            </a:r>
          </a:p>
        </p:txBody>
      </p:sp>
      <p:sp>
        <p:nvSpPr>
          <p:cNvPr id="4" name="Slide Number Placeholder 3"/>
          <p:cNvSpPr>
            <a:spLocks noGrp="1"/>
          </p:cNvSpPr>
          <p:nvPr>
            <p:ph type="sldNum" sz="quarter" idx="5"/>
          </p:nvPr>
        </p:nvSpPr>
        <p:spPr/>
        <p:txBody>
          <a:bodyPr/>
          <a:lstStyle/>
          <a:p>
            <a:fld id="{3D7C3F52-76A4-4F20-8427-755E39EC87CA}" type="slidenum">
              <a:rPr lang="en-US" smtClean="0"/>
              <a:t>5</a:t>
            </a:fld>
            <a:endParaRPr lang="en-US"/>
          </a:p>
        </p:txBody>
      </p:sp>
    </p:spTree>
    <p:extLst>
      <p:ext uri="{BB962C8B-B14F-4D97-AF65-F5344CB8AC3E}">
        <p14:creationId xmlns:p14="http://schemas.microsoft.com/office/powerpoint/2010/main" val="155812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Kleberg bluestem originated in south Africa. In 1939 it was found growing with KR bluestem on the King Ranch. A SCS nursery in San Antonio increased the seed and released it around 1944. Kleberg bluestem was developed for pasture forage, hay production, and range reseedings. </a:t>
            </a:r>
          </a:p>
          <a:p>
            <a:r>
              <a:rPr lang="en-US" dirty="0"/>
              <a:t/>
            </a:r>
          </a:p>
        </p:txBody>
      </p:sp>
      <p:sp>
        <p:nvSpPr>
          <p:cNvPr id="4" name="Slide Number Placeholder 3"/>
          <p:cNvSpPr>
            <a:spLocks noGrp="1"/>
          </p:cNvSpPr>
          <p:nvPr>
            <p:ph type="sldNum" sz="quarter" idx="5"/>
          </p:nvPr>
        </p:nvSpPr>
        <p:spPr/>
        <p:txBody>
          <a:bodyPr/>
          <a:lstStyle/>
          <a:p>
            <a:fld id="{3D7C3F52-76A4-4F20-8427-755E39EC87CA}" type="slidenum">
              <a:rPr lang="en-US" smtClean="0"/>
              <a:t>6</a:t>
            </a:fld>
            <a:endParaRPr lang="en-US"/>
          </a:p>
        </p:txBody>
      </p:sp>
    </p:spTree>
    <p:extLst>
      <p:ext uri="{BB962C8B-B14F-4D97-AF65-F5344CB8AC3E}">
        <p14:creationId xmlns:p14="http://schemas.microsoft.com/office/powerpoint/2010/main" val="234132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with many introduced grass species, KR &amp; Kleberg bluestem often grow monocultures or thick stands with only one or very few plant species present. </a:t>
            </a:r>
          </a:p>
          <a:p>
            <a:r>
              <a:rPr lang="en-US" dirty="0"/>
              <a:t>So with all the traits that were quote “good” for these to nonnatives, that made folks want to mass produce them as resources available to landowners, did they work too well? These grasses were very appealing to livestock producers due to their ability to form solid stands a grass forage that was able to survive heavy grazing and unfavorable weather. Unfortunately we now know that many introduced bluestems do not always provide adequate nutrition for livestock even though they were purposely planted in grazing fields in a lot of counties in Texas. Livestock producers weren’t the only people to plants these OWBs, as they were also planted to decrease soil erosion along dams, spillways, and highways as well as depleted rangelands. They were very effective for this purpose.  </a:t>
            </a:r>
          </a:p>
          <a:p>
            <a:endParaRPr lang="en-US" dirty="0"/>
          </a:p>
          <a:p>
            <a:r>
              <a:rPr lang="en-US" dirty="0"/>
              <a:t>It became apparent that these bluestems can quickly disperse into nearby pastures, especially on exposed soil or during drought. They establish quickly and crowd out other species. Because of incidental seed movement and the grasses invasive nature, introduced bluestems are common in many areas where they were never intentionally seeded. They encroached and are continuing to encroach into rangelands where they are not desired and causing a decrease in native diversity of plants which then causes a reduce fauna. </a:t>
            </a:r>
          </a:p>
          <a:p>
            <a:endParaRPr lang="en-US" dirty="0"/>
          </a:p>
        </p:txBody>
      </p:sp>
      <p:sp>
        <p:nvSpPr>
          <p:cNvPr id="4" name="Slide Number Placeholder 3"/>
          <p:cNvSpPr>
            <a:spLocks noGrp="1"/>
          </p:cNvSpPr>
          <p:nvPr>
            <p:ph type="sldNum" sz="quarter" idx="5"/>
          </p:nvPr>
        </p:nvSpPr>
        <p:spPr/>
        <p:txBody>
          <a:bodyPr/>
          <a:lstStyle/>
          <a:p>
            <a:fld id="{3D7C3F52-76A4-4F20-8427-755E39EC87CA}" type="slidenum">
              <a:rPr lang="en-US" smtClean="0"/>
              <a:t>7</a:t>
            </a:fld>
            <a:endParaRPr lang="en-US"/>
          </a:p>
        </p:txBody>
      </p:sp>
    </p:spTree>
    <p:extLst>
      <p:ext uri="{BB962C8B-B14F-4D97-AF65-F5344CB8AC3E}">
        <p14:creationId xmlns:p14="http://schemas.microsoft.com/office/powerpoint/2010/main" val="3144260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managers and landowners who wanting to return to native state</a:t>
            </a:r>
          </a:p>
        </p:txBody>
      </p:sp>
      <p:sp>
        <p:nvSpPr>
          <p:cNvPr id="4" name="Slide Number Placeholder 3"/>
          <p:cNvSpPr>
            <a:spLocks noGrp="1"/>
          </p:cNvSpPr>
          <p:nvPr>
            <p:ph type="sldNum" sz="quarter" idx="5"/>
          </p:nvPr>
        </p:nvSpPr>
        <p:spPr/>
        <p:txBody>
          <a:bodyPr/>
          <a:lstStyle/>
          <a:p>
            <a:fld id="{3D7C3F52-76A4-4F20-8427-755E39EC87CA}" type="slidenum">
              <a:rPr lang="en-US" smtClean="0"/>
              <a:t>8</a:t>
            </a:fld>
            <a:endParaRPr lang="en-US"/>
          </a:p>
        </p:txBody>
      </p:sp>
    </p:spTree>
    <p:extLst>
      <p:ext uri="{BB962C8B-B14F-4D97-AF65-F5344CB8AC3E}">
        <p14:creationId xmlns:p14="http://schemas.microsoft.com/office/powerpoint/2010/main" val="3303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main approaches used to manage invasive grasses on native lands which are:</a:t>
            </a:r>
          </a:p>
          <a:p>
            <a:endParaRPr lang="en-US" dirty="0"/>
          </a:p>
          <a:p>
            <a:r>
              <a:rPr lang="en-US" dirty="0"/>
              <a:t>So let’s look at each of these real quick</a:t>
            </a:r>
          </a:p>
          <a:p>
            <a:endParaRPr lang="en-US" dirty="0"/>
          </a:p>
        </p:txBody>
      </p:sp>
      <p:sp>
        <p:nvSpPr>
          <p:cNvPr id="4" name="Slide Number Placeholder 3"/>
          <p:cNvSpPr>
            <a:spLocks noGrp="1"/>
          </p:cNvSpPr>
          <p:nvPr>
            <p:ph type="sldNum" sz="quarter" idx="5"/>
          </p:nvPr>
        </p:nvSpPr>
        <p:spPr/>
        <p:txBody>
          <a:bodyPr/>
          <a:lstStyle/>
          <a:p>
            <a:fld id="{3D7C3F52-76A4-4F20-8427-755E39EC87CA}" type="slidenum">
              <a:rPr lang="en-US" smtClean="0"/>
              <a:t>9</a:t>
            </a:fld>
            <a:endParaRPr lang="en-US"/>
          </a:p>
        </p:txBody>
      </p:sp>
    </p:spTree>
    <p:extLst>
      <p:ext uri="{BB962C8B-B14F-4D97-AF65-F5344CB8AC3E}">
        <p14:creationId xmlns:p14="http://schemas.microsoft.com/office/powerpoint/2010/main" val="333534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ACA3-19B2-92C7-719B-D832DE713B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F0B9B3-D5DB-B5A6-E5C8-DCE771039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6FAB41-657F-EB97-AE42-38D264D33D76}"/>
              </a:ext>
            </a:extLst>
          </p:cNvPr>
          <p:cNvSpPr>
            <a:spLocks noGrp="1"/>
          </p:cNvSpPr>
          <p:nvPr>
            <p:ph type="dt" sz="half" idx="10"/>
          </p:nvPr>
        </p:nvSpPr>
        <p:spPr/>
        <p:txBody>
          <a:bodyPr/>
          <a:lstStyle/>
          <a:p>
            <a:fld id="{53815C0C-7275-4EC9-A81B-4B991284A4AA}" type="datetimeFigureOut">
              <a:rPr lang="en-US" smtClean="0"/>
              <a:t>4/26/2023</a:t>
            </a:fld>
            <a:endParaRPr lang="en-US"/>
          </a:p>
        </p:txBody>
      </p:sp>
      <p:sp>
        <p:nvSpPr>
          <p:cNvPr id="5" name="Footer Placeholder 4">
            <a:extLst>
              <a:ext uri="{FF2B5EF4-FFF2-40B4-BE49-F238E27FC236}">
                <a16:creationId xmlns:a16="http://schemas.microsoft.com/office/drawing/2014/main" id="{2962AF64-5CAD-F278-1B6E-0AD1D3358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45181-82CF-4BD5-9A06-2731FF902532}"/>
              </a:ext>
            </a:extLst>
          </p:cNvPr>
          <p:cNvSpPr>
            <a:spLocks noGrp="1"/>
          </p:cNvSpPr>
          <p:nvPr>
            <p:ph type="sldNum" sz="quarter" idx="12"/>
          </p:nvPr>
        </p:nvSpPr>
        <p:spPr/>
        <p:txBody>
          <a:bodyPr/>
          <a:lstStyle/>
          <a:p>
            <a:fld id="{F1292ACF-B613-4491-8645-AF04DCB2463A}" type="slidenum">
              <a:rPr lang="en-US" smtClean="0"/>
              <a:t>‹#›</a:t>
            </a:fld>
            <a:endParaRPr lang="en-US"/>
          </a:p>
        </p:txBody>
      </p:sp>
    </p:spTree>
    <p:extLst>
      <p:ext uri="{BB962C8B-B14F-4D97-AF65-F5344CB8AC3E}">
        <p14:creationId xmlns:p14="http://schemas.microsoft.com/office/powerpoint/2010/main" val="407275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1210-DBE6-CD06-18F6-4908E871CF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BA14EE-5D71-6665-0B48-69247BCBB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14701-6B09-AAC4-7C57-6A3B2DC28A85}"/>
              </a:ext>
            </a:extLst>
          </p:cNvPr>
          <p:cNvSpPr>
            <a:spLocks noGrp="1"/>
          </p:cNvSpPr>
          <p:nvPr>
            <p:ph type="dt" sz="half" idx="10"/>
          </p:nvPr>
        </p:nvSpPr>
        <p:spPr/>
        <p:txBody>
          <a:bodyPr/>
          <a:lstStyle/>
          <a:p>
            <a:fld id="{53815C0C-7275-4EC9-A81B-4B991284A4AA}" type="datetimeFigureOut">
              <a:rPr lang="en-US" smtClean="0"/>
              <a:t>4/26/2023</a:t>
            </a:fld>
            <a:endParaRPr lang="en-US"/>
          </a:p>
        </p:txBody>
      </p:sp>
      <p:sp>
        <p:nvSpPr>
          <p:cNvPr id="5" name="Footer Placeholder 4">
            <a:extLst>
              <a:ext uri="{FF2B5EF4-FFF2-40B4-BE49-F238E27FC236}">
                <a16:creationId xmlns:a16="http://schemas.microsoft.com/office/drawing/2014/main" id="{E394DCFC-1BDB-2DC6-BBAC-CA5CC040A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30B80-3375-CC94-BF97-A27A30EAB5BB}"/>
              </a:ext>
            </a:extLst>
          </p:cNvPr>
          <p:cNvSpPr>
            <a:spLocks noGrp="1"/>
          </p:cNvSpPr>
          <p:nvPr>
            <p:ph type="sldNum" sz="quarter" idx="12"/>
          </p:nvPr>
        </p:nvSpPr>
        <p:spPr/>
        <p:txBody>
          <a:bodyPr/>
          <a:lstStyle/>
          <a:p>
            <a:fld id="{F1292ACF-B613-4491-8645-AF04DCB2463A}" type="slidenum">
              <a:rPr lang="en-US" smtClean="0"/>
              <a:t>‹#›</a:t>
            </a:fld>
            <a:endParaRPr lang="en-US"/>
          </a:p>
        </p:txBody>
      </p:sp>
    </p:spTree>
    <p:extLst>
      <p:ext uri="{BB962C8B-B14F-4D97-AF65-F5344CB8AC3E}">
        <p14:creationId xmlns:p14="http://schemas.microsoft.com/office/powerpoint/2010/main" val="285854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8D8BB-3A40-A5C1-A0B4-D4E50727C5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411DA0-E073-71D2-0526-069BAED543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6EA69-E391-2B4D-CEC3-296FED02C660}"/>
              </a:ext>
            </a:extLst>
          </p:cNvPr>
          <p:cNvSpPr>
            <a:spLocks noGrp="1"/>
          </p:cNvSpPr>
          <p:nvPr>
            <p:ph type="dt" sz="half" idx="10"/>
          </p:nvPr>
        </p:nvSpPr>
        <p:spPr/>
        <p:txBody>
          <a:bodyPr/>
          <a:lstStyle/>
          <a:p>
            <a:fld id="{53815C0C-7275-4EC9-A81B-4B991284A4AA}" type="datetimeFigureOut">
              <a:rPr lang="en-US" smtClean="0"/>
              <a:t>4/26/2023</a:t>
            </a:fld>
            <a:endParaRPr lang="en-US"/>
          </a:p>
        </p:txBody>
      </p:sp>
      <p:sp>
        <p:nvSpPr>
          <p:cNvPr id="5" name="Footer Placeholder 4">
            <a:extLst>
              <a:ext uri="{FF2B5EF4-FFF2-40B4-BE49-F238E27FC236}">
                <a16:creationId xmlns:a16="http://schemas.microsoft.com/office/drawing/2014/main" id="{132481F8-22EF-F0FD-73FB-97793CAFE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76173-989E-2F1E-9A26-88E4EFCBB1F0}"/>
              </a:ext>
            </a:extLst>
          </p:cNvPr>
          <p:cNvSpPr>
            <a:spLocks noGrp="1"/>
          </p:cNvSpPr>
          <p:nvPr>
            <p:ph type="sldNum" sz="quarter" idx="12"/>
          </p:nvPr>
        </p:nvSpPr>
        <p:spPr/>
        <p:txBody>
          <a:bodyPr/>
          <a:lstStyle/>
          <a:p>
            <a:fld id="{F1292ACF-B613-4491-8645-AF04DCB2463A}" type="slidenum">
              <a:rPr lang="en-US" smtClean="0"/>
              <a:t>‹#›</a:t>
            </a:fld>
            <a:endParaRPr lang="en-US"/>
          </a:p>
        </p:txBody>
      </p:sp>
    </p:spTree>
    <p:extLst>
      <p:ext uri="{BB962C8B-B14F-4D97-AF65-F5344CB8AC3E}">
        <p14:creationId xmlns:p14="http://schemas.microsoft.com/office/powerpoint/2010/main" val="215457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B28F-C9B1-B965-19F5-8758CD2D78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7C27AE-6E75-B309-68BC-1CF1AC0E1F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6DB9D-C916-ED01-C3C7-A4DC2A46D36D}"/>
              </a:ext>
            </a:extLst>
          </p:cNvPr>
          <p:cNvSpPr>
            <a:spLocks noGrp="1"/>
          </p:cNvSpPr>
          <p:nvPr>
            <p:ph type="dt" sz="half" idx="10"/>
          </p:nvPr>
        </p:nvSpPr>
        <p:spPr/>
        <p:txBody>
          <a:bodyPr/>
          <a:lstStyle/>
          <a:p>
            <a:fld id="{53815C0C-7275-4EC9-A81B-4B991284A4AA}" type="datetimeFigureOut">
              <a:rPr lang="en-US" smtClean="0"/>
              <a:t>4/26/2023</a:t>
            </a:fld>
            <a:endParaRPr lang="en-US"/>
          </a:p>
        </p:txBody>
      </p:sp>
      <p:sp>
        <p:nvSpPr>
          <p:cNvPr id="5" name="Footer Placeholder 4">
            <a:extLst>
              <a:ext uri="{FF2B5EF4-FFF2-40B4-BE49-F238E27FC236}">
                <a16:creationId xmlns:a16="http://schemas.microsoft.com/office/drawing/2014/main" id="{77FFF70C-0B76-B289-251C-25AAADF93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A474A-4F39-A179-D2BF-4C76F9475409}"/>
              </a:ext>
            </a:extLst>
          </p:cNvPr>
          <p:cNvSpPr>
            <a:spLocks noGrp="1"/>
          </p:cNvSpPr>
          <p:nvPr>
            <p:ph type="sldNum" sz="quarter" idx="12"/>
          </p:nvPr>
        </p:nvSpPr>
        <p:spPr/>
        <p:txBody>
          <a:bodyPr/>
          <a:lstStyle/>
          <a:p>
            <a:fld id="{F1292ACF-B613-4491-8645-AF04DCB2463A}" type="slidenum">
              <a:rPr lang="en-US" smtClean="0"/>
              <a:t>‹#›</a:t>
            </a:fld>
            <a:endParaRPr lang="en-US"/>
          </a:p>
        </p:txBody>
      </p:sp>
    </p:spTree>
    <p:extLst>
      <p:ext uri="{BB962C8B-B14F-4D97-AF65-F5344CB8AC3E}">
        <p14:creationId xmlns:p14="http://schemas.microsoft.com/office/powerpoint/2010/main" val="225017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A6BB-E2A7-BB9F-D754-FD171BE67C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41A821-DFEF-D067-DCB6-656E352100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474841-1268-05E7-B9CC-A8B99A6AA05C}"/>
              </a:ext>
            </a:extLst>
          </p:cNvPr>
          <p:cNvSpPr>
            <a:spLocks noGrp="1"/>
          </p:cNvSpPr>
          <p:nvPr>
            <p:ph type="dt" sz="half" idx="10"/>
          </p:nvPr>
        </p:nvSpPr>
        <p:spPr/>
        <p:txBody>
          <a:bodyPr/>
          <a:lstStyle/>
          <a:p>
            <a:fld id="{53815C0C-7275-4EC9-A81B-4B991284A4AA}" type="datetimeFigureOut">
              <a:rPr lang="en-US" smtClean="0"/>
              <a:t>4/26/2023</a:t>
            </a:fld>
            <a:endParaRPr lang="en-US"/>
          </a:p>
        </p:txBody>
      </p:sp>
      <p:sp>
        <p:nvSpPr>
          <p:cNvPr id="5" name="Footer Placeholder 4">
            <a:extLst>
              <a:ext uri="{FF2B5EF4-FFF2-40B4-BE49-F238E27FC236}">
                <a16:creationId xmlns:a16="http://schemas.microsoft.com/office/drawing/2014/main" id="{F49F223A-7B8D-44ED-ECCC-5C97051E1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092DB-B96A-7124-B837-0FD6826ED402}"/>
              </a:ext>
            </a:extLst>
          </p:cNvPr>
          <p:cNvSpPr>
            <a:spLocks noGrp="1"/>
          </p:cNvSpPr>
          <p:nvPr>
            <p:ph type="sldNum" sz="quarter" idx="12"/>
          </p:nvPr>
        </p:nvSpPr>
        <p:spPr/>
        <p:txBody>
          <a:bodyPr/>
          <a:lstStyle/>
          <a:p>
            <a:fld id="{F1292ACF-B613-4491-8645-AF04DCB2463A}" type="slidenum">
              <a:rPr lang="en-US" smtClean="0"/>
              <a:t>‹#›</a:t>
            </a:fld>
            <a:endParaRPr lang="en-US"/>
          </a:p>
        </p:txBody>
      </p:sp>
    </p:spTree>
    <p:extLst>
      <p:ext uri="{BB962C8B-B14F-4D97-AF65-F5344CB8AC3E}">
        <p14:creationId xmlns:p14="http://schemas.microsoft.com/office/powerpoint/2010/main" val="398390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24F3-62E3-6BF9-4F7B-2361AC27E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51D112-DA0B-005C-D4DE-46F0A48DB3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6564FE-0416-B5E6-6BC7-8A13BB757B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E47E0-FB94-868C-F41E-E63A15C96675}"/>
              </a:ext>
            </a:extLst>
          </p:cNvPr>
          <p:cNvSpPr>
            <a:spLocks noGrp="1"/>
          </p:cNvSpPr>
          <p:nvPr>
            <p:ph type="dt" sz="half" idx="10"/>
          </p:nvPr>
        </p:nvSpPr>
        <p:spPr/>
        <p:txBody>
          <a:bodyPr/>
          <a:lstStyle/>
          <a:p>
            <a:fld id="{53815C0C-7275-4EC9-A81B-4B991284A4AA}" type="datetimeFigureOut">
              <a:rPr lang="en-US" smtClean="0"/>
              <a:t>4/26/2023</a:t>
            </a:fld>
            <a:endParaRPr lang="en-US"/>
          </a:p>
        </p:txBody>
      </p:sp>
      <p:sp>
        <p:nvSpPr>
          <p:cNvPr id="6" name="Footer Placeholder 5">
            <a:extLst>
              <a:ext uri="{FF2B5EF4-FFF2-40B4-BE49-F238E27FC236}">
                <a16:creationId xmlns:a16="http://schemas.microsoft.com/office/drawing/2014/main" id="{45987C4F-996D-3B46-370C-C183ABD77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06CDB-ACD0-4E8D-1460-30FCC08E68ED}"/>
              </a:ext>
            </a:extLst>
          </p:cNvPr>
          <p:cNvSpPr>
            <a:spLocks noGrp="1"/>
          </p:cNvSpPr>
          <p:nvPr>
            <p:ph type="sldNum" sz="quarter" idx="12"/>
          </p:nvPr>
        </p:nvSpPr>
        <p:spPr/>
        <p:txBody>
          <a:bodyPr/>
          <a:lstStyle/>
          <a:p>
            <a:fld id="{F1292ACF-B613-4491-8645-AF04DCB2463A}" type="slidenum">
              <a:rPr lang="en-US" smtClean="0"/>
              <a:t>‹#›</a:t>
            </a:fld>
            <a:endParaRPr lang="en-US"/>
          </a:p>
        </p:txBody>
      </p:sp>
    </p:spTree>
    <p:extLst>
      <p:ext uri="{BB962C8B-B14F-4D97-AF65-F5344CB8AC3E}">
        <p14:creationId xmlns:p14="http://schemas.microsoft.com/office/powerpoint/2010/main" val="117005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241E-6B6A-9B3F-22C9-093BDE112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24102E-B237-19C6-E009-CCC48413F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B595C7-3F42-987C-6879-8DC44B3C62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E21776-E678-1B0A-625B-9CEE787670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20AF0-1E52-6A32-0A64-517D9F4321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419C3F-3C9E-A399-9C52-9AD078AC5A02}"/>
              </a:ext>
            </a:extLst>
          </p:cNvPr>
          <p:cNvSpPr>
            <a:spLocks noGrp="1"/>
          </p:cNvSpPr>
          <p:nvPr>
            <p:ph type="dt" sz="half" idx="10"/>
          </p:nvPr>
        </p:nvSpPr>
        <p:spPr/>
        <p:txBody>
          <a:bodyPr/>
          <a:lstStyle/>
          <a:p>
            <a:fld id="{53815C0C-7275-4EC9-A81B-4B991284A4AA}" type="datetimeFigureOut">
              <a:rPr lang="en-US" smtClean="0"/>
              <a:t>4/26/2023</a:t>
            </a:fld>
            <a:endParaRPr lang="en-US"/>
          </a:p>
        </p:txBody>
      </p:sp>
      <p:sp>
        <p:nvSpPr>
          <p:cNvPr id="8" name="Footer Placeholder 7">
            <a:extLst>
              <a:ext uri="{FF2B5EF4-FFF2-40B4-BE49-F238E27FC236}">
                <a16:creationId xmlns:a16="http://schemas.microsoft.com/office/drawing/2014/main" id="{2447216E-600C-CA2B-8B77-2F47384C73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4EE51B-D2F2-C46F-30CB-74C3147FD6FE}"/>
              </a:ext>
            </a:extLst>
          </p:cNvPr>
          <p:cNvSpPr>
            <a:spLocks noGrp="1"/>
          </p:cNvSpPr>
          <p:nvPr>
            <p:ph type="sldNum" sz="quarter" idx="12"/>
          </p:nvPr>
        </p:nvSpPr>
        <p:spPr/>
        <p:txBody>
          <a:bodyPr/>
          <a:lstStyle/>
          <a:p>
            <a:fld id="{F1292ACF-B613-4491-8645-AF04DCB2463A}" type="slidenum">
              <a:rPr lang="en-US" smtClean="0"/>
              <a:t>‹#›</a:t>
            </a:fld>
            <a:endParaRPr lang="en-US"/>
          </a:p>
        </p:txBody>
      </p:sp>
    </p:spTree>
    <p:extLst>
      <p:ext uri="{BB962C8B-B14F-4D97-AF65-F5344CB8AC3E}">
        <p14:creationId xmlns:p14="http://schemas.microsoft.com/office/powerpoint/2010/main" val="241813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6A55-3BE7-AF69-988D-D84F390112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CACF70-790F-4871-87AF-58983D48D44E}"/>
              </a:ext>
            </a:extLst>
          </p:cNvPr>
          <p:cNvSpPr>
            <a:spLocks noGrp="1"/>
          </p:cNvSpPr>
          <p:nvPr>
            <p:ph type="dt" sz="half" idx="10"/>
          </p:nvPr>
        </p:nvSpPr>
        <p:spPr/>
        <p:txBody>
          <a:bodyPr/>
          <a:lstStyle/>
          <a:p>
            <a:fld id="{53815C0C-7275-4EC9-A81B-4B991284A4AA}" type="datetimeFigureOut">
              <a:rPr lang="en-US" smtClean="0"/>
              <a:t>4/26/2023</a:t>
            </a:fld>
            <a:endParaRPr lang="en-US"/>
          </a:p>
        </p:txBody>
      </p:sp>
      <p:sp>
        <p:nvSpPr>
          <p:cNvPr id="4" name="Footer Placeholder 3">
            <a:extLst>
              <a:ext uri="{FF2B5EF4-FFF2-40B4-BE49-F238E27FC236}">
                <a16:creationId xmlns:a16="http://schemas.microsoft.com/office/drawing/2014/main" id="{5C081AF3-F684-AD71-10B6-754FCFD2E9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AF332-091B-7FC8-DBDE-BBAE0C918D71}"/>
              </a:ext>
            </a:extLst>
          </p:cNvPr>
          <p:cNvSpPr>
            <a:spLocks noGrp="1"/>
          </p:cNvSpPr>
          <p:nvPr>
            <p:ph type="sldNum" sz="quarter" idx="12"/>
          </p:nvPr>
        </p:nvSpPr>
        <p:spPr/>
        <p:txBody>
          <a:bodyPr/>
          <a:lstStyle/>
          <a:p>
            <a:fld id="{F1292ACF-B613-4491-8645-AF04DCB2463A}" type="slidenum">
              <a:rPr lang="en-US" smtClean="0"/>
              <a:t>‹#›</a:t>
            </a:fld>
            <a:endParaRPr lang="en-US"/>
          </a:p>
        </p:txBody>
      </p:sp>
    </p:spTree>
    <p:extLst>
      <p:ext uri="{BB962C8B-B14F-4D97-AF65-F5344CB8AC3E}">
        <p14:creationId xmlns:p14="http://schemas.microsoft.com/office/powerpoint/2010/main" val="319754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085F7-354B-E622-3BAB-036483CD3681}"/>
              </a:ext>
            </a:extLst>
          </p:cNvPr>
          <p:cNvSpPr>
            <a:spLocks noGrp="1"/>
          </p:cNvSpPr>
          <p:nvPr>
            <p:ph type="dt" sz="half" idx="10"/>
          </p:nvPr>
        </p:nvSpPr>
        <p:spPr/>
        <p:txBody>
          <a:bodyPr/>
          <a:lstStyle/>
          <a:p>
            <a:fld id="{53815C0C-7275-4EC9-A81B-4B991284A4AA}" type="datetimeFigureOut">
              <a:rPr lang="en-US" smtClean="0"/>
              <a:t>4/26/2023</a:t>
            </a:fld>
            <a:endParaRPr lang="en-US"/>
          </a:p>
        </p:txBody>
      </p:sp>
      <p:sp>
        <p:nvSpPr>
          <p:cNvPr id="3" name="Footer Placeholder 2">
            <a:extLst>
              <a:ext uri="{FF2B5EF4-FFF2-40B4-BE49-F238E27FC236}">
                <a16:creationId xmlns:a16="http://schemas.microsoft.com/office/drawing/2014/main" id="{10A2F142-5168-CC38-B97E-3FB7582D74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8E0AC2-4F13-4CC6-7B9F-C5DFDC1CF8E7}"/>
              </a:ext>
            </a:extLst>
          </p:cNvPr>
          <p:cNvSpPr>
            <a:spLocks noGrp="1"/>
          </p:cNvSpPr>
          <p:nvPr>
            <p:ph type="sldNum" sz="quarter" idx="12"/>
          </p:nvPr>
        </p:nvSpPr>
        <p:spPr/>
        <p:txBody>
          <a:bodyPr/>
          <a:lstStyle/>
          <a:p>
            <a:fld id="{F1292ACF-B613-4491-8645-AF04DCB2463A}" type="slidenum">
              <a:rPr lang="en-US" smtClean="0"/>
              <a:t>‹#›</a:t>
            </a:fld>
            <a:endParaRPr lang="en-US"/>
          </a:p>
        </p:txBody>
      </p:sp>
    </p:spTree>
    <p:extLst>
      <p:ext uri="{BB962C8B-B14F-4D97-AF65-F5344CB8AC3E}">
        <p14:creationId xmlns:p14="http://schemas.microsoft.com/office/powerpoint/2010/main" val="193256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C009-AD8A-CA55-0568-F64033FE5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03C374-2801-0D3E-68B8-F9B493724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63C1A1-1420-E719-621A-8F09458A8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1C402-D282-741E-57B9-5E1D102F7FAF}"/>
              </a:ext>
            </a:extLst>
          </p:cNvPr>
          <p:cNvSpPr>
            <a:spLocks noGrp="1"/>
          </p:cNvSpPr>
          <p:nvPr>
            <p:ph type="dt" sz="half" idx="10"/>
          </p:nvPr>
        </p:nvSpPr>
        <p:spPr/>
        <p:txBody>
          <a:bodyPr/>
          <a:lstStyle/>
          <a:p>
            <a:fld id="{53815C0C-7275-4EC9-A81B-4B991284A4AA}" type="datetimeFigureOut">
              <a:rPr lang="en-US" smtClean="0"/>
              <a:t>4/26/2023</a:t>
            </a:fld>
            <a:endParaRPr lang="en-US"/>
          </a:p>
        </p:txBody>
      </p:sp>
      <p:sp>
        <p:nvSpPr>
          <p:cNvPr id="6" name="Footer Placeholder 5">
            <a:extLst>
              <a:ext uri="{FF2B5EF4-FFF2-40B4-BE49-F238E27FC236}">
                <a16:creationId xmlns:a16="http://schemas.microsoft.com/office/drawing/2014/main" id="{E9F775B0-C51D-9CA8-48E1-1485E09C86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03680-2B2D-CA91-2191-A912B80CBBC9}"/>
              </a:ext>
            </a:extLst>
          </p:cNvPr>
          <p:cNvSpPr>
            <a:spLocks noGrp="1"/>
          </p:cNvSpPr>
          <p:nvPr>
            <p:ph type="sldNum" sz="quarter" idx="12"/>
          </p:nvPr>
        </p:nvSpPr>
        <p:spPr/>
        <p:txBody>
          <a:bodyPr/>
          <a:lstStyle/>
          <a:p>
            <a:fld id="{F1292ACF-B613-4491-8645-AF04DCB2463A}" type="slidenum">
              <a:rPr lang="en-US" smtClean="0"/>
              <a:t>‹#›</a:t>
            </a:fld>
            <a:endParaRPr lang="en-US"/>
          </a:p>
        </p:txBody>
      </p:sp>
    </p:spTree>
    <p:extLst>
      <p:ext uri="{BB962C8B-B14F-4D97-AF65-F5344CB8AC3E}">
        <p14:creationId xmlns:p14="http://schemas.microsoft.com/office/powerpoint/2010/main" val="266321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13BE-6E7A-AF91-C454-FDFC93517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052F96-35C4-EBD1-A196-CCD2B05309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53A572-C35F-0E3A-7656-7B061A694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6A2CA-5864-ECF7-C3B2-C1D9963B99D6}"/>
              </a:ext>
            </a:extLst>
          </p:cNvPr>
          <p:cNvSpPr>
            <a:spLocks noGrp="1"/>
          </p:cNvSpPr>
          <p:nvPr>
            <p:ph type="dt" sz="half" idx="10"/>
          </p:nvPr>
        </p:nvSpPr>
        <p:spPr/>
        <p:txBody>
          <a:bodyPr/>
          <a:lstStyle/>
          <a:p>
            <a:fld id="{53815C0C-7275-4EC9-A81B-4B991284A4AA}" type="datetimeFigureOut">
              <a:rPr lang="en-US" smtClean="0"/>
              <a:t>4/26/2023</a:t>
            </a:fld>
            <a:endParaRPr lang="en-US"/>
          </a:p>
        </p:txBody>
      </p:sp>
      <p:sp>
        <p:nvSpPr>
          <p:cNvPr id="6" name="Footer Placeholder 5">
            <a:extLst>
              <a:ext uri="{FF2B5EF4-FFF2-40B4-BE49-F238E27FC236}">
                <a16:creationId xmlns:a16="http://schemas.microsoft.com/office/drawing/2014/main" id="{560DA515-F881-5734-C104-834FE2F58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13100-E606-784C-E94D-96C9B5AAA1E6}"/>
              </a:ext>
            </a:extLst>
          </p:cNvPr>
          <p:cNvSpPr>
            <a:spLocks noGrp="1"/>
          </p:cNvSpPr>
          <p:nvPr>
            <p:ph type="sldNum" sz="quarter" idx="12"/>
          </p:nvPr>
        </p:nvSpPr>
        <p:spPr/>
        <p:txBody>
          <a:bodyPr/>
          <a:lstStyle/>
          <a:p>
            <a:fld id="{F1292ACF-B613-4491-8645-AF04DCB2463A}" type="slidenum">
              <a:rPr lang="en-US" smtClean="0"/>
              <a:t>‹#›</a:t>
            </a:fld>
            <a:endParaRPr lang="en-US"/>
          </a:p>
        </p:txBody>
      </p:sp>
    </p:spTree>
    <p:extLst>
      <p:ext uri="{BB962C8B-B14F-4D97-AF65-F5344CB8AC3E}">
        <p14:creationId xmlns:p14="http://schemas.microsoft.com/office/powerpoint/2010/main" val="262037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1F542-40F0-CACD-7586-E16907CBE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A09C68-8A8C-6E5D-C1B3-60BDB55FE3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8EF99-E6FF-D40E-DA76-C69171AFA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15C0C-7275-4EC9-A81B-4B991284A4AA}" type="datetimeFigureOut">
              <a:rPr lang="en-US" smtClean="0"/>
              <a:t>4/26/2023</a:t>
            </a:fld>
            <a:endParaRPr lang="en-US"/>
          </a:p>
        </p:txBody>
      </p:sp>
      <p:sp>
        <p:nvSpPr>
          <p:cNvPr id="5" name="Footer Placeholder 4">
            <a:extLst>
              <a:ext uri="{FF2B5EF4-FFF2-40B4-BE49-F238E27FC236}">
                <a16:creationId xmlns:a16="http://schemas.microsoft.com/office/drawing/2014/main" id="{A03B59D5-C540-3AE6-3765-74E27D88D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E31B7-8137-6581-294E-B6E8F1EF1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92ACF-B613-4491-8645-AF04DCB2463A}" type="slidenum">
              <a:rPr lang="en-US" smtClean="0"/>
              <a:t>‹#›</a:t>
            </a:fld>
            <a:endParaRPr lang="en-US"/>
          </a:p>
        </p:txBody>
      </p:sp>
    </p:spTree>
    <p:extLst>
      <p:ext uri="{BB962C8B-B14F-4D97-AF65-F5344CB8AC3E}">
        <p14:creationId xmlns:p14="http://schemas.microsoft.com/office/powerpoint/2010/main" val="1892144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field of tall grass&#10;&#10;Description automatically generated with low confidence">
            <a:extLst>
              <a:ext uri="{FF2B5EF4-FFF2-40B4-BE49-F238E27FC236}">
                <a16:creationId xmlns:a16="http://schemas.microsoft.com/office/drawing/2014/main" id="{6DE7ACFD-0AA4-1BF6-F524-47890B3A194F}"/>
              </a:ext>
            </a:extLst>
          </p:cNvPr>
          <p:cNvPicPr>
            <a:picLocks noChangeAspect="1"/>
          </p:cNvPicPr>
          <p:nvPr/>
        </p:nvPicPr>
        <p:blipFill rotWithShape="1">
          <a:blip r:embed="rId3"/>
          <a:srcRect l="21983" r="9571" b="-1"/>
          <a:stretch/>
        </p:blipFill>
        <p:spPr>
          <a:xfrm>
            <a:off x="-3048" y="0"/>
            <a:ext cx="12191999" cy="6857990"/>
          </a:xfrm>
          <a:prstGeom prst="rect">
            <a:avLst/>
          </a:prstGeom>
        </p:spPr>
      </p:pic>
      <p:sp>
        <p:nvSpPr>
          <p:cNvPr id="34" name="Rectangle 2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224DB-BCAA-6E99-A782-FE96D057883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b="1" dirty="0">
                <a:solidFill>
                  <a:srgbClr val="FFFFFF"/>
                </a:solidFill>
                <a:latin typeface="Georgia Pro Light" panose="02040302050405020303" pitchFamily="18" charset="0"/>
              </a:rPr>
              <a:t>Introduction </a:t>
            </a:r>
            <a:br>
              <a:rPr lang="en-US" sz="5200" b="1" dirty="0">
                <a:solidFill>
                  <a:srgbClr val="FFFFFF"/>
                </a:solidFill>
                <a:latin typeface="Georgia Pro Light" panose="02040302050405020303" pitchFamily="18" charset="0"/>
              </a:rPr>
            </a:br>
            <a:r>
              <a:rPr lang="en-US" sz="5200" b="1" dirty="0">
                <a:solidFill>
                  <a:srgbClr val="FFFFFF"/>
                </a:solidFill>
                <a:latin typeface="Georgia Pro Light" panose="02040302050405020303" pitchFamily="18" charset="0"/>
              </a:rPr>
              <a:t>to </a:t>
            </a:r>
            <a:br>
              <a:rPr lang="en-US" sz="5200" b="1" dirty="0">
                <a:solidFill>
                  <a:srgbClr val="FFFFFF"/>
                </a:solidFill>
                <a:latin typeface="Georgia Pro Light" panose="02040302050405020303" pitchFamily="18" charset="0"/>
              </a:rPr>
            </a:br>
            <a:r>
              <a:rPr lang="en-US" sz="5200" b="1" dirty="0">
                <a:solidFill>
                  <a:srgbClr val="FFFFFF"/>
                </a:solidFill>
                <a:latin typeface="Georgia Pro Light" panose="02040302050405020303" pitchFamily="18" charset="0"/>
              </a:rPr>
              <a:t>Introduced Bluestems</a:t>
            </a:r>
          </a:p>
        </p:txBody>
      </p:sp>
      <p:sp>
        <p:nvSpPr>
          <p:cNvPr id="3" name="Subtitle 2">
            <a:extLst>
              <a:ext uri="{FF2B5EF4-FFF2-40B4-BE49-F238E27FC236}">
                <a16:creationId xmlns:a16="http://schemas.microsoft.com/office/drawing/2014/main" id="{D15D78E8-47D2-72F0-0E05-EF0D7D24E97C}"/>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sz="2200" dirty="0">
                <a:solidFill>
                  <a:srgbClr val="FFFFFF"/>
                </a:solidFill>
                <a:latin typeface="Georgia Pro Light" panose="02040302050405020303" pitchFamily="18" charset="0"/>
              </a:rPr>
              <a:t>Meagan Lesak </a:t>
            </a:r>
          </a:p>
          <a:p>
            <a:r>
              <a:rPr lang="en-US" sz="2200" dirty="0">
                <a:solidFill>
                  <a:srgbClr val="FFFFFF"/>
                </a:solidFill>
                <a:latin typeface="Georgia Pro Light" panose="02040302050405020303" pitchFamily="18" charset="0"/>
              </a:rPr>
              <a:t>Texas Parks &amp; Wildlife Department</a:t>
            </a:r>
          </a:p>
          <a:p>
            <a:r>
              <a:rPr lang="en-US" sz="2200" dirty="0">
                <a:solidFill>
                  <a:srgbClr val="FFFFFF"/>
                </a:solidFill>
                <a:latin typeface="Georgia Pro Light" panose="02040302050405020303" pitchFamily="18" charset="0"/>
              </a:rPr>
              <a:t>Wildlife Biologist</a:t>
            </a:r>
          </a:p>
        </p:txBody>
      </p:sp>
    </p:spTree>
    <p:extLst>
      <p:ext uri="{BB962C8B-B14F-4D97-AF65-F5344CB8AC3E}">
        <p14:creationId xmlns:p14="http://schemas.microsoft.com/office/powerpoint/2010/main" val="258535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E609C-E3B2-BBA8-2B78-F9C5C1774AD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latin typeface="Georgia Pro Light" panose="02040302050405020303" pitchFamily="18" charset="0"/>
              </a:rPr>
              <a:t>Eradication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35CFD52-C1AC-5E45-2F25-811836B58B52}"/>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400050" indent="-342900">
              <a:buFont typeface="Wingdings" panose="05000000000000000000" pitchFamily="2" charset="2"/>
              <a:buChar char="v"/>
            </a:pPr>
            <a:r>
              <a:rPr lang="en-US" sz="2200" dirty="0">
                <a:latin typeface="Georgia Pro Light" panose="02040302050405020303" pitchFamily="18" charset="0"/>
              </a:rPr>
              <a:t>Very, very difficult</a:t>
            </a:r>
          </a:p>
          <a:p>
            <a:pPr marL="400050" indent="-342900">
              <a:buFont typeface="Wingdings" panose="05000000000000000000" pitchFamily="2" charset="2"/>
              <a:buChar char="v"/>
            </a:pPr>
            <a:endParaRPr lang="en-US" sz="2200" dirty="0">
              <a:latin typeface="Georgia Pro Light" panose="02040302050405020303" pitchFamily="18" charset="0"/>
            </a:endParaRPr>
          </a:p>
          <a:p>
            <a:pPr marL="400050" indent="-342900">
              <a:buFont typeface="Wingdings" panose="05000000000000000000" pitchFamily="2" charset="2"/>
              <a:buChar char="v"/>
            </a:pPr>
            <a:r>
              <a:rPr lang="en-US" sz="2200" dirty="0">
                <a:latin typeface="Georgia Pro Light" panose="02040302050405020303" pitchFamily="18" charset="0"/>
              </a:rPr>
              <a:t>Intensive control efforts</a:t>
            </a:r>
          </a:p>
          <a:p>
            <a:pPr marL="857250" lvl="1" indent="-342900">
              <a:buFont typeface="Wingdings" panose="05000000000000000000" pitchFamily="2" charset="2"/>
              <a:buChar char="v"/>
            </a:pPr>
            <a:r>
              <a:rPr lang="en-US" sz="2200" dirty="0">
                <a:latin typeface="Georgia Pro Light" panose="02040302050405020303" pitchFamily="18" charset="0"/>
              </a:rPr>
              <a:t>replanting</a:t>
            </a:r>
          </a:p>
          <a:p>
            <a:pPr marL="857250" lvl="1" indent="-342900">
              <a:buFont typeface="Wingdings" panose="05000000000000000000" pitchFamily="2" charset="2"/>
              <a:buChar char="v"/>
            </a:pPr>
            <a:r>
              <a:rPr lang="en-US" sz="2200" dirty="0">
                <a:latin typeface="Georgia Pro Light" panose="02040302050405020303" pitchFamily="18" charset="0"/>
              </a:rPr>
              <a:t>continuous follow up</a:t>
            </a:r>
          </a:p>
          <a:p>
            <a:pPr indent="-228600">
              <a:buFont typeface="Arial" panose="020B0604020202020204" pitchFamily="34" charset="0"/>
              <a:buChar char="•"/>
            </a:pPr>
            <a:endParaRPr lang="en-US" sz="2200" dirty="0"/>
          </a:p>
        </p:txBody>
      </p:sp>
      <p:pic>
        <p:nvPicPr>
          <p:cNvPr id="6" name="Content Placeholder 5" descr="A picture containing grass, sky, outdoor, plant&#10;&#10;Description automatically generated">
            <a:extLst>
              <a:ext uri="{FF2B5EF4-FFF2-40B4-BE49-F238E27FC236}">
                <a16:creationId xmlns:a16="http://schemas.microsoft.com/office/drawing/2014/main" id="{C50473EA-5348-FB82-51E1-7516B97F52F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611" r="1616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7237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3B6FF-C8E0-116E-E789-167710B0D03F}"/>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latin typeface="Georgia Pro Light" panose="02040302050405020303" pitchFamily="18" charset="0"/>
              </a:rPr>
              <a:t>Diversity Management</a:t>
            </a: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01A4FE0-ACCC-5536-E91F-E6D1C8DE9346}"/>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114300" indent="-342900">
              <a:buFont typeface="Wingdings" panose="05000000000000000000" pitchFamily="2" charset="2"/>
              <a:buChar char="v"/>
            </a:pPr>
            <a:r>
              <a:rPr lang="en-US" sz="2200" dirty="0">
                <a:latin typeface="Georgia Pro Light" panose="02040302050405020303" pitchFamily="18" charset="0"/>
              </a:rPr>
              <a:t>Encourage plant diversity despite having introduced OWBs present</a:t>
            </a:r>
          </a:p>
          <a:p>
            <a:pPr marL="114300" indent="-342900">
              <a:buFont typeface="Wingdings" panose="05000000000000000000" pitchFamily="2" charset="2"/>
              <a:buChar char="v"/>
            </a:pPr>
            <a:endParaRPr lang="en-US" sz="2200" dirty="0">
              <a:latin typeface="Georgia Pro Light" panose="02040302050405020303" pitchFamily="18" charset="0"/>
            </a:endParaRPr>
          </a:p>
          <a:p>
            <a:pPr marL="114300" indent="-342900">
              <a:buFont typeface="Wingdings" panose="05000000000000000000" pitchFamily="2" charset="2"/>
              <a:buChar char="v"/>
            </a:pPr>
            <a:r>
              <a:rPr lang="en-US" sz="2200" dirty="0">
                <a:latin typeface="Georgia Pro Light" panose="02040302050405020303" pitchFamily="18" charset="0"/>
              </a:rPr>
              <a:t>Retreatments must be timely</a:t>
            </a:r>
          </a:p>
        </p:txBody>
      </p:sp>
      <p:pic>
        <p:nvPicPr>
          <p:cNvPr id="10" name="Content Placeholder 9" descr="A picture containing grass, tree, outdoor, field&#10;&#10;Description automatically generated">
            <a:extLst>
              <a:ext uri="{FF2B5EF4-FFF2-40B4-BE49-F238E27FC236}">
                <a16:creationId xmlns:a16="http://schemas.microsoft.com/office/drawing/2014/main" id="{B914C7D0-AD1E-BCF4-8023-B5AD6D067A5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774" r="192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7748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7DA1A-6EE9-0080-A753-A55AFC590BF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000" dirty="0">
                <a:latin typeface="Georgia Pro Light" panose="02040302050405020303" pitchFamily="18" charset="0"/>
              </a:rPr>
              <a:t>Passive Management</a:t>
            </a:r>
            <a:r>
              <a:rPr lang="en-US" sz="5000" dirty="0"/>
              <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ABACF10-03EB-8B77-A920-365FAF2AE898}"/>
              </a:ext>
            </a:extLst>
          </p:cNvPr>
          <p:cNvSpPr>
            <a:spLocks noGrp="1"/>
          </p:cNvSpPr>
          <p:nvPr>
            <p:ph type="body" sz="half" idx="2"/>
          </p:nvPr>
        </p:nvSpPr>
        <p:spPr>
          <a:xfrm>
            <a:off x="640080" y="2872899"/>
            <a:ext cx="4243589" cy="3320668"/>
          </a:xfrm>
        </p:spPr>
        <p:txBody>
          <a:bodyPr vert="horz" lIns="91440" tIns="45720" rIns="91440" bIns="45720" rtlCol="0">
            <a:normAutofit/>
          </a:bodyPr>
          <a:lstStyle/>
          <a:p>
            <a:r>
              <a:rPr lang="en-US" sz="2200" dirty="0">
                <a:latin typeface="Georgia Pro Light" panose="02040302050405020303" pitchFamily="18" charset="0"/>
              </a:rPr>
              <a:t>Do nothing</a:t>
            </a:r>
          </a:p>
          <a:p>
            <a:pPr marL="114300" indent="-342900">
              <a:buFont typeface="Wingdings" panose="05000000000000000000" pitchFamily="2" charset="2"/>
              <a:buChar char="v"/>
            </a:pPr>
            <a:r>
              <a:rPr lang="en-US" sz="2200" dirty="0">
                <a:latin typeface="Georgia Pro Light" panose="02040302050405020303" pitchFamily="18" charset="0"/>
              </a:rPr>
              <a:t>Best if not prepared to conduct proper, intensive, follow-up treatments</a:t>
            </a:r>
          </a:p>
          <a:p>
            <a:pPr marL="114300" indent="-342900">
              <a:buFont typeface="Wingdings" panose="05000000000000000000" pitchFamily="2" charset="2"/>
              <a:buChar char="v"/>
            </a:pPr>
            <a:r>
              <a:rPr lang="en-US" sz="2200" dirty="0">
                <a:latin typeface="Georgia Pro Light" panose="02040302050405020303" pitchFamily="18" charset="0"/>
              </a:rPr>
              <a:t>Put your effort into protecting areas not invaded by OWBs</a:t>
            </a:r>
          </a:p>
        </p:txBody>
      </p:sp>
      <p:pic>
        <p:nvPicPr>
          <p:cNvPr id="6" name="Content Placeholder 5" descr="A picture containing grass, outdoor, tree, plant&#10;&#10;Description automatically generated">
            <a:extLst>
              <a:ext uri="{FF2B5EF4-FFF2-40B4-BE49-F238E27FC236}">
                <a16:creationId xmlns:a16="http://schemas.microsoft.com/office/drawing/2014/main" id="{12B3E91C-3AAE-B377-6D84-01CB415DC92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0955" b="402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3991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1468F-3385-2A03-27AA-3A79EBD4DE2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latin typeface="Georgia Pro Light" panose="02040302050405020303" pitchFamily="18" charset="0"/>
              </a:rPr>
              <a:t>Management Options</a:t>
            </a:r>
            <a:r>
              <a:rPr lang="en-US" sz="5400" dirty="0"/>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7D1431-45DB-9E35-3EDA-F00D9E1A597C}"/>
              </a:ext>
            </a:extLst>
          </p:cNvPr>
          <p:cNvSpPr>
            <a:spLocks noGrp="1"/>
          </p:cNvSpPr>
          <p:nvPr>
            <p:ph type="body" sz="half" idx="2"/>
          </p:nvPr>
        </p:nvSpPr>
        <p:spPr>
          <a:xfrm>
            <a:off x="640080" y="2872899"/>
            <a:ext cx="4243589" cy="3320668"/>
          </a:xfrm>
        </p:spPr>
        <p:txBody>
          <a:bodyPr vert="horz" lIns="91440" tIns="45720" rIns="91440" bIns="45720" rtlCol="0">
            <a:normAutofit/>
          </a:bodyPr>
          <a:lstStyle/>
          <a:p>
            <a:r>
              <a:rPr lang="en-US" sz="2200" dirty="0">
                <a:latin typeface="Georgia Pro Light" panose="02040302050405020303" pitchFamily="18" charset="0"/>
              </a:rPr>
              <a:t>Practices that benefit nonnative bluestems</a:t>
            </a:r>
          </a:p>
          <a:p>
            <a:pPr marL="400050" indent="-342900">
              <a:buFont typeface="Wingdings" panose="05000000000000000000" pitchFamily="2" charset="2"/>
              <a:buChar char="v"/>
            </a:pPr>
            <a:r>
              <a:rPr lang="en-US" sz="2200" dirty="0">
                <a:latin typeface="Georgia Pro Light" panose="02040302050405020303" pitchFamily="18" charset="0"/>
              </a:rPr>
              <a:t>Traditional practices-mowing, plowing, disking, &amp; fire- increase KR &amp; Kleberg bluestem</a:t>
            </a:r>
          </a:p>
          <a:p>
            <a:pPr marL="857250" lvl="1" indent="-342900">
              <a:buFont typeface="Wingdings" panose="05000000000000000000" pitchFamily="2" charset="2"/>
              <a:buChar char="v"/>
            </a:pPr>
            <a:r>
              <a:rPr lang="en-US" sz="2000" dirty="0">
                <a:latin typeface="Georgia Pro Light" panose="02040302050405020303" pitchFamily="18" charset="0"/>
              </a:rPr>
              <a:t>Short-term suppression</a:t>
            </a:r>
          </a:p>
          <a:p>
            <a:pPr marL="857250" lvl="1" indent="-342900">
              <a:buFont typeface="Wingdings" panose="05000000000000000000" pitchFamily="2" charset="2"/>
              <a:buChar char="v"/>
            </a:pPr>
            <a:r>
              <a:rPr lang="en-US" sz="2000" dirty="0">
                <a:latin typeface="Georgia Pro Light" panose="02040302050405020303" pitchFamily="18" charset="0"/>
              </a:rPr>
              <a:t>Ultimately failed to reduce these grasses</a:t>
            </a:r>
          </a:p>
          <a:p>
            <a:pPr marL="857250" lvl="1" indent="-342900">
              <a:buFont typeface="Wingdings" panose="05000000000000000000" pitchFamily="2" charset="2"/>
              <a:buChar char="v"/>
            </a:pPr>
            <a:r>
              <a:rPr lang="en-US" sz="2000" dirty="0">
                <a:latin typeface="Georgia Pro Light" panose="02040302050405020303" pitchFamily="18" charset="0"/>
              </a:rPr>
              <a:t>Persistent seedbanks</a:t>
            </a:r>
          </a:p>
        </p:txBody>
      </p:sp>
      <p:pic>
        <p:nvPicPr>
          <p:cNvPr id="5" name="Content Placeholder 4">
            <a:extLst>
              <a:ext uri="{FF2B5EF4-FFF2-40B4-BE49-F238E27FC236}">
                <a16:creationId xmlns:a16="http://schemas.microsoft.com/office/drawing/2014/main" id="{4A66670A-8BC9-0197-94B5-5481E46D022B}"/>
              </a:ext>
            </a:extLst>
          </p:cNvPr>
          <p:cNvPicPr>
            <a:picLocks noGrp="1" noChangeAspect="1"/>
          </p:cNvPicPr>
          <p:nvPr>
            <p:ph idx="1"/>
          </p:nvPr>
        </p:nvPicPr>
        <p:blipFill rotWithShape="1">
          <a:blip r:embed="rId3"/>
          <a:srcRect b="5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2379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1468F-3385-2A03-27AA-3A79EBD4DE2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latin typeface="Georgia Pro Light" panose="02040302050405020303" pitchFamily="18" charset="0"/>
              </a:rPr>
              <a:t>Management Options</a:t>
            </a:r>
            <a:r>
              <a:rPr lang="en-US" sz="5400" dirty="0"/>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7D1431-45DB-9E35-3EDA-F00D9E1A597C}"/>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r>
              <a:rPr lang="en-US" sz="2200" dirty="0">
                <a:latin typeface="Georgia Pro Light" panose="02040302050405020303" pitchFamily="18" charset="0"/>
              </a:rPr>
              <a:t>Practices that benefit nonnative bluestems</a:t>
            </a:r>
          </a:p>
          <a:p>
            <a:pPr marL="400050" indent="-342900">
              <a:buFont typeface="Wingdings" panose="05000000000000000000" pitchFamily="2" charset="2"/>
              <a:buChar char="v"/>
            </a:pPr>
            <a:r>
              <a:rPr lang="en-US" sz="2200" u="sng" dirty="0">
                <a:latin typeface="Georgia Pro Light" panose="02040302050405020303" pitchFamily="18" charset="0"/>
              </a:rPr>
              <a:t>Mowing: </a:t>
            </a:r>
          </a:p>
          <a:p>
            <a:pPr marL="857250" lvl="1" indent="-342900">
              <a:buFont typeface="Wingdings" panose="05000000000000000000" pitchFamily="2" charset="2"/>
              <a:buChar char="v"/>
            </a:pPr>
            <a:r>
              <a:rPr lang="en-US" sz="2200" dirty="0">
                <a:latin typeface="Georgia Pro Light" panose="02040302050405020303" pitchFamily="18" charset="0"/>
              </a:rPr>
              <a:t>Shortens the plants</a:t>
            </a:r>
          </a:p>
          <a:p>
            <a:pPr marL="1314450" lvl="2" indent="-342900">
              <a:buFont typeface="Wingdings" panose="05000000000000000000" pitchFamily="2" charset="2"/>
              <a:buChar char="v"/>
            </a:pPr>
            <a:r>
              <a:rPr lang="en-US" sz="2200" dirty="0">
                <a:latin typeface="Georgia Pro Light" panose="02040302050405020303" pitchFamily="18" charset="0"/>
              </a:rPr>
              <a:t>Responds quickly to top removal </a:t>
            </a:r>
          </a:p>
          <a:p>
            <a:pPr marL="857250" lvl="1" indent="-342900">
              <a:buFont typeface="Wingdings" panose="05000000000000000000" pitchFamily="2" charset="2"/>
              <a:buChar char="v"/>
            </a:pPr>
            <a:r>
              <a:rPr lang="en-US" sz="2200" dirty="0">
                <a:latin typeface="Georgia Pro Light" panose="02040302050405020303" pitchFamily="18" charset="0"/>
              </a:rPr>
              <a:t>Continuous mowing</a:t>
            </a:r>
          </a:p>
          <a:p>
            <a:pPr marL="1314450" lvl="2" indent="-342900">
              <a:buFont typeface="Wingdings" panose="05000000000000000000" pitchFamily="2" charset="2"/>
              <a:buChar char="v"/>
            </a:pPr>
            <a:r>
              <a:rPr lang="en-US" sz="2200" dirty="0">
                <a:latin typeface="Georgia Pro Light" panose="02040302050405020303" pitchFamily="18" charset="0"/>
              </a:rPr>
              <a:t>Plants to shift growth form</a:t>
            </a:r>
          </a:p>
        </p:txBody>
      </p:sp>
      <p:pic>
        <p:nvPicPr>
          <p:cNvPr id="5" name="Content Placeholder 4">
            <a:extLst>
              <a:ext uri="{FF2B5EF4-FFF2-40B4-BE49-F238E27FC236}">
                <a16:creationId xmlns:a16="http://schemas.microsoft.com/office/drawing/2014/main" id="{95F84F01-7D0A-E6C0-06C0-C8724C534488}"/>
              </a:ext>
            </a:extLst>
          </p:cNvPr>
          <p:cNvPicPr>
            <a:picLocks noGrp="1" noChangeAspect="1"/>
          </p:cNvPicPr>
          <p:nvPr>
            <p:ph idx="1"/>
          </p:nvPr>
        </p:nvPicPr>
        <p:blipFill rotWithShape="1">
          <a:blip r:embed="rId3"/>
          <a:srcRect l="14732" r="21052" b="2"/>
          <a:stretch/>
        </p:blipFill>
        <p:spPr>
          <a:xfrm>
            <a:off x="7675658" y="2093976"/>
            <a:ext cx="3941064" cy="4096512"/>
          </a:xfrm>
          <a:prstGeom prst="rect">
            <a:avLst/>
          </a:prstGeom>
        </p:spPr>
      </p:pic>
    </p:spTree>
    <p:extLst>
      <p:ext uri="{BB962C8B-B14F-4D97-AF65-F5344CB8AC3E}">
        <p14:creationId xmlns:p14="http://schemas.microsoft.com/office/powerpoint/2010/main" val="206986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1468F-3385-2A03-27AA-3A79EBD4DE2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latin typeface="Georgia Pro Light" panose="02040302050405020303" pitchFamily="18" charset="0"/>
              </a:rPr>
              <a:t>Management Options</a:t>
            </a:r>
            <a:r>
              <a:rPr lang="en-US" sz="5400" dirty="0"/>
              <a:t/>
            </a:r>
          </a:p>
        </p:txBody>
      </p:sp>
      <p:sp>
        <p:nvSpPr>
          <p:cNvPr id="3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7D1431-45DB-9E35-3EDA-F00D9E1A597C}"/>
              </a:ext>
            </a:extLst>
          </p:cNvPr>
          <p:cNvSpPr>
            <a:spLocks noGrp="1"/>
          </p:cNvSpPr>
          <p:nvPr>
            <p:ph type="body" sz="half" idx="2"/>
          </p:nvPr>
        </p:nvSpPr>
        <p:spPr>
          <a:xfrm>
            <a:off x="572493" y="2071316"/>
            <a:ext cx="6713552" cy="4119172"/>
          </a:xfrm>
        </p:spPr>
        <p:txBody>
          <a:bodyPr vert="horz" lIns="91440" tIns="45720" rIns="91440" bIns="45720" rtlCol="0" anchor="t">
            <a:normAutofit/>
          </a:bodyPr>
          <a:lstStyle/>
          <a:p>
            <a:r>
              <a:rPr lang="en-US" sz="2200" dirty="0">
                <a:latin typeface="Georgia Pro Light" panose="02040302050405020303" pitchFamily="18" charset="0"/>
              </a:rPr>
              <a:t>Practices that benefit nonnative bluestems</a:t>
            </a:r>
          </a:p>
          <a:p>
            <a:pPr marL="400050" indent="-342900">
              <a:buFont typeface="Wingdings" panose="05000000000000000000" pitchFamily="2" charset="2"/>
              <a:buChar char="v"/>
            </a:pPr>
            <a:r>
              <a:rPr lang="en-US" sz="2200" u="sng" dirty="0">
                <a:latin typeface="Georgia Pro Light" panose="02040302050405020303" pitchFamily="18" charset="0"/>
              </a:rPr>
              <a:t>Plowing:</a:t>
            </a:r>
          </a:p>
          <a:p>
            <a:pPr marL="857250" lvl="1" indent="-342900">
              <a:buFont typeface="Wingdings" panose="05000000000000000000" pitchFamily="2" charset="2"/>
              <a:buChar char="v"/>
            </a:pPr>
            <a:r>
              <a:rPr lang="en-US" sz="2200" dirty="0">
                <a:latin typeface="Georgia Pro Light" panose="02040302050405020303" pitchFamily="18" charset="0"/>
              </a:rPr>
              <a:t>Crop production, fields are plowed to prepare for planting</a:t>
            </a:r>
          </a:p>
          <a:p>
            <a:pPr marL="1314450" lvl="2" indent="-342900">
              <a:buFont typeface="Wingdings" panose="05000000000000000000" pitchFamily="2" charset="2"/>
              <a:buChar char="v"/>
            </a:pPr>
            <a:r>
              <a:rPr lang="en-US" sz="2200" dirty="0">
                <a:latin typeface="Georgia Pro Light" panose="02040302050405020303" pitchFamily="18" charset="0"/>
              </a:rPr>
              <a:t>Uproot invasive grass plants</a:t>
            </a:r>
          </a:p>
          <a:p>
            <a:pPr marL="1314450" lvl="2" indent="-342900">
              <a:buFont typeface="Wingdings" panose="05000000000000000000" pitchFamily="2" charset="2"/>
              <a:buChar char="v"/>
            </a:pPr>
            <a:r>
              <a:rPr lang="en-US" sz="2200" dirty="0">
                <a:latin typeface="Georgia Pro Light" panose="02040302050405020303" pitchFamily="18" charset="0"/>
              </a:rPr>
              <a:t>May bury some seed</a:t>
            </a:r>
          </a:p>
          <a:p>
            <a:pPr marL="857250" lvl="1" indent="-342900">
              <a:buFont typeface="Wingdings" panose="05000000000000000000" pitchFamily="2" charset="2"/>
              <a:buChar char="v"/>
            </a:pPr>
            <a:r>
              <a:rPr lang="en-US" sz="2200" dirty="0">
                <a:latin typeface="Georgia Pro Light" panose="02040302050405020303" pitchFamily="18" charset="0"/>
              </a:rPr>
              <a:t>Recover within months</a:t>
            </a:r>
          </a:p>
          <a:p>
            <a:pPr marL="400050" indent="-342900">
              <a:buFont typeface="Wingdings" panose="05000000000000000000" pitchFamily="2" charset="2"/>
              <a:buChar char="v"/>
            </a:pPr>
            <a:r>
              <a:rPr lang="en-US" sz="2200" u="sng" dirty="0">
                <a:latin typeface="Georgia Pro Light" panose="02040302050405020303" pitchFamily="18" charset="0"/>
              </a:rPr>
              <a:t>Disking:</a:t>
            </a:r>
          </a:p>
          <a:p>
            <a:pPr marL="857250" lvl="1" indent="-342900">
              <a:buFont typeface="Wingdings" panose="05000000000000000000" pitchFamily="2" charset="2"/>
              <a:buChar char="v"/>
            </a:pPr>
            <a:r>
              <a:rPr lang="en-US" sz="2200" dirty="0">
                <a:latin typeface="Georgia Pro Light" panose="02040302050405020303" pitchFamily="18" charset="0"/>
              </a:rPr>
              <a:t>Often used to promote forb growth</a:t>
            </a:r>
          </a:p>
          <a:p>
            <a:pPr marL="742950" lvl="1" indent="-228600">
              <a:buFont typeface="Arial" panose="020B0604020202020204" pitchFamily="34" charset="0"/>
              <a:buChar char="•"/>
            </a:pPr>
            <a:endParaRPr lang="en-US" sz="2200" dirty="0"/>
          </a:p>
        </p:txBody>
      </p:sp>
      <p:pic>
        <p:nvPicPr>
          <p:cNvPr id="9" name="Content Placeholder 8">
            <a:extLst>
              <a:ext uri="{FF2B5EF4-FFF2-40B4-BE49-F238E27FC236}">
                <a16:creationId xmlns:a16="http://schemas.microsoft.com/office/drawing/2014/main" id="{00C239FD-A08F-8A19-E342-5C2152E78A20}"/>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402" r="9621"/>
          <a:stretch/>
        </p:blipFill>
        <p:spPr>
          <a:xfrm>
            <a:off x="7675658" y="2093976"/>
            <a:ext cx="3941064" cy="4096512"/>
          </a:xfrm>
          <a:prstGeom prst="rect">
            <a:avLst/>
          </a:prstGeom>
        </p:spPr>
      </p:pic>
    </p:spTree>
    <p:extLst>
      <p:ext uri="{BB962C8B-B14F-4D97-AF65-F5344CB8AC3E}">
        <p14:creationId xmlns:p14="http://schemas.microsoft.com/office/powerpoint/2010/main" val="1025024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61468F-3385-2A03-27AA-3A79EBD4DE2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latin typeface="Georgia Pro Light" panose="02040302050405020303" pitchFamily="18" charset="0"/>
              </a:rPr>
              <a:t>Management Options	</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7D1431-45DB-9E35-3EDA-F00D9E1A597C}"/>
              </a:ext>
            </a:extLst>
          </p:cNvPr>
          <p:cNvSpPr>
            <a:spLocks noGrp="1"/>
          </p:cNvSpPr>
          <p:nvPr>
            <p:ph type="body" sz="half" idx="2"/>
          </p:nvPr>
        </p:nvSpPr>
        <p:spPr>
          <a:xfrm>
            <a:off x="572493" y="2071316"/>
            <a:ext cx="6713552" cy="4119172"/>
          </a:xfrm>
        </p:spPr>
        <p:txBody>
          <a:bodyPr vert="horz" lIns="91440" tIns="45720" rIns="91440" bIns="45720" rtlCol="0" anchor="t">
            <a:normAutofit lnSpcReduction="10000"/>
          </a:bodyPr>
          <a:lstStyle/>
          <a:p>
            <a:r>
              <a:rPr lang="en-US" sz="2200" dirty="0">
                <a:latin typeface="Georgia Pro Light" panose="02040302050405020303" pitchFamily="18" charset="0"/>
              </a:rPr>
              <a:t>Practices that benefit nonnative bluestems</a:t>
            </a:r>
          </a:p>
          <a:p>
            <a:pPr marL="400050" indent="-342900">
              <a:buFont typeface="Wingdings" panose="05000000000000000000" pitchFamily="2" charset="2"/>
              <a:buChar char="v"/>
            </a:pPr>
            <a:r>
              <a:rPr lang="en-US" sz="2200" u="sng" dirty="0">
                <a:latin typeface="Georgia Pro Light" panose="02040302050405020303" pitchFamily="18" charset="0"/>
              </a:rPr>
              <a:t>Prescribed fire:</a:t>
            </a:r>
          </a:p>
          <a:p>
            <a:pPr marL="857250" lvl="1" indent="-342900">
              <a:buFont typeface="Wingdings" panose="05000000000000000000" pitchFamily="2" charset="2"/>
              <a:buChar char="v"/>
            </a:pPr>
            <a:r>
              <a:rPr lang="en-US" sz="2200" dirty="0">
                <a:latin typeface="Georgia Pro Light" panose="02040302050405020303" pitchFamily="18" charset="0"/>
              </a:rPr>
              <a:t>Often used to increase nutrient cycling on rangelands</a:t>
            </a:r>
          </a:p>
          <a:p>
            <a:pPr marL="857250" lvl="1" indent="-342900">
              <a:buFont typeface="Wingdings" panose="05000000000000000000" pitchFamily="2" charset="2"/>
              <a:buChar char="v"/>
            </a:pPr>
            <a:endParaRPr lang="en-US" sz="2200" dirty="0">
              <a:latin typeface="Georgia Pro Light" panose="02040302050405020303" pitchFamily="18" charset="0"/>
            </a:endParaRPr>
          </a:p>
          <a:p>
            <a:pPr marL="857250" lvl="1" indent="-342900">
              <a:buFont typeface="Wingdings" panose="05000000000000000000" pitchFamily="2" charset="2"/>
              <a:buChar char="v"/>
            </a:pPr>
            <a:r>
              <a:rPr lang="en-US" sz="2200" dirty="0">
                <a:latin typeface="Georgia Pro Light" panose="02040302050405020303" pitchFamily="18" charset="0"/>
              </a:rPr>
              <a:t>Often promotes OWB</a:t>
            </a:r>
          </a:p>
          <a:p>
            <a:pPr marL="1314450" lvl="2" indent="-342900">
              <a:buFont typeface="Wingdings" panose="05000000000000000000" pitchFamily="2" charset="2"/>
              <a:buChar char="v"/>
            </a:pPr>
            <a:r>
              <a:rPr lang="en-US" sz="2000" dirty="0">
                <a:latin typeface="Georgia Pro Light" panose="02040302050405020303" pitchFamily="18" charset="0"/>
              </a:rPr>
              <a:t>Dormant season burns found to increase their presence </a:t>
            </a:r>
          </a:p>
          <a:p>
            <a:pPr marL="1314450" lvl="2" indent="-342900">
              <a:buFont typeface="Wingdings" panose="05000000000000000000" pitchFamily="2" charset="2"/>
              <a:buChar char="v"/>
            </a:pPr>
            <a:r>
              <a:rPr lang="en-US" sz="2000" dirty="0">
                <a:latin typeface="Georgia Pro Light" panose="02040302050405020303" pitchFamily="18" charset="0"/>
              </a:rPr>
              <a:t>Summer fire thought to be harsh enough however, found to eventually recover</a:t>
            </a:r>
          </a:p>
          <a:p>
            <a:pPr marL="857250" lvl="1" indent="-342900">
              <a:buFont typeface="Wingdings" panose="05000000000000000000" pitchFamily="2" charset="2"/>
              <a:buChar char="v"/>
            </a:pPr>
            <a:endParaRPr lang="en-US" sz="2200" dirty="0">
              <a:latin typeface="Georgia Pro Light" panose="02040302050405020303" pitchFamily="18" charset="0"/>
            </a:endParaRPr>
          </a:p>
          <a:p>
            <a:pPr marL="857250" lvl="1" indent="-342900">
              <a:buFont typeface="Wingdings" panose="05000000000000000000" pitchFamily="2" charset="2"/>
              <a:buChar char="v"/>
            </a:pPr>
            <a:r>
              <a:rPr lang="en-US" sz="2200" dirty="0">
                <a:latin typeface="Georgia Pro Light" panose="02040302050405020303" pitchFamily="18" charset="0"/>
              </a:rPr>
              <a:t>Use with caution in native areas that have some pockets or OWB in/near them</a:t>
            </a:r>
          </a:p>
          <a:p>
            <a:pPr marL="742950" lvl="1" indent="-228600">
              <a:buFont typeface="Arial" panose="020B0604020202020204" pitchFamily="34" charset="0"/>
              <a:buChar char="•"/>
            </a:pPr>
            <a:endParaRPr lang="en-US" sz="2200" dirty="0"/>
          </a:p>
        </p:txBody>
      </p:sp>
      <p:pic>
        <p:nvPicPr>
          <p:cNvPr id="8" name="Content Placeholder 7" descr="A large bonfire in a field&#10;&#10;Description automatically generated with low confidence">
            <a:extLst>
              <a:ext uri="{FF2B5EF4-FFF2-40B4-BE49-F238E27FC236}">
                <a16:creationId xmlns:a16="http://schemas.microsoft.com/office/drawing/2014/main" id="{FA64A178-0BEA-3D71-7001-90A4ED65C7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873" r="13911" b="2"/>
          <a:stretch/>
        </p:blipFill>
        <p:spPr>
          <a:xfrm>
            <a:off x="7675658" y="2093976"/>
            <a:ext cx="3941064" cy="4096512"/>
          </a:xfrm>
          <a:prstGeom prst="rect">
            <a:avLst/>
          </a:prstGeom>
        </p:spPr>
      </p:pic>
    </p:spTree>
    <p:extLst>
      <p:ext uri="{BB962C8B-B14F-4D97-AF65-F5344CB8AC3E}">
        <p14:creationId xmlns:p14="http://schemas.microsoft.com/office/powerpoint/2010/main" val="421962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a bird's nest&#10;&#10;Description automatically generated with low confidence">
            <a:extLst>
              <a:ext uri="{FF2B5EF4-FFF2-40B4-BE49-F238E27FC236}">
                <a16:creationId xmlns:a16="http://schemas.microsoft.com/office/drawing/2014/main" id="{D785E279-CB28-6ED3-3EEA-72B51ACC7D5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065" r="7061"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0" name="Picture 9" descr="A large bonfire in a field&#10;&#10;Description automatically generated with low confidence">
            <a:extLst>
              <a:ext uri="{FF2B5EF4-FFF2-40B4-BE49-F238E27FC236}">
                <a16:creationId xmlns:a16="http://schemas.microsoft.com/office/drawing/2014/main" id="{E6B757DC-013D-6A8D-86DF-3CAFF3EA160E}"/>
              </a:ext>
            </a:extLst>
          </p:cNvPr>
          <p:cNvPicPr>
            <a:picLocks noChangeAspect="1"/>
          </p:cNvPicPr>
          <p:nvPr/>
        </p:nvPicPr>
        <p:blipFill rotWithShape="1">
          <a:blip r:embed="rId4">
            <a:extLst>
              <a:ext uri="{28A0092B-C50C-407E-A947-70E740481C1C}">
                <a14:useLocalDpi xmlns:a14="http://schemas.microsoft.com/office/drawing/2010/main" val="0"/>
              </a:ext>
            </a:extLst>
          </a:blip>
          <a:srcRect l="14992" r="4197"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8" name="Picture 7" descr="A tractor driving through a field&#10;&#10;Description automatically generated with low confidence">
            <a:extLst>
              <a:ext uri="{FF2B5EF4-FFF2-40B4-BE49-F238E27FC236}">
                <a16:creationId xmlns:a16="http://schemas.microsoft.com/office/drawing/2014/main" id="{79C10B06-D492-6B7E-2826-648E87FF1DD8}"/>
              </a:ext>
            </a:extLst>
          </p:cNvPr>
          <p:cNvPicPr>
            <a:picLocks noChangeAspect="1"/>
          </p:cNvPicPr>
          <p:nvPr/>
        </p:nvPicPr>
        <p:blipFill rotWithShape="1">
          <a:blip r:embed="rId5">
            <a:extLst>
              <a:ext uri="{28A0092B-C50C-407E-A947-70E740481C1C}">
                <a14:useLocalDpi xmlns:a14="http://schemas.microsoft.com/office/drawing/2010/main" val="0"/>
              </a:ext>
            </a:extLst>
          </a:blip>
          <a:srcRect t="18054" r="-1" b="25794"/>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24" name="Freeform: Shape 16">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18">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61468F-3385-2A03-27AA-3A79EBD4DE2C}"/>
              </a:ext>
            </a:extLst>
          </p:cNvPr>
          <p:cNvSpPr>
            <a:spLocks noGrp="1"/>
          </p:cNvSpPr>
          <p:nvPr>
            <p:ph type="title"/>
          </p:nvPr>
        </p:nvSpPr>
        <p:spPr>
          <a:xfrm>
            <a:off x="448056" y="685800"/>
            <a:ext cx="4922338" cy="1325563"/>
          </a:xfrm>
        </p:spPr>
        <p:txBody>
          <a:bodyPr vert="horz" lIns="91440" tIns="45720" rIns="91440" bIns="45720" rtlCol="0" anchor="ctr">
            <a:normAutofit/>
          </a:bodyPr>
          <a:lstStyle/>
          <a:p>
            <a:r>
              <a:rPr lang="en-US" sz="3400" kern="1200" dirty="0">
                <a:solidFill>
                  <a:schemeClr val="tx1"/>
                </a:solidFill>
                <a:latin typeface="Georgia Pro Light" panose="02040302050405020303" pitchFamily="18" charset="0"/>
              </a:rPr>
              <a:t>Management Options	</a:t>
            </a:r>
          </a:p>
        </p:txBody>
      </p:sp>
      <p:sp>
        <p:nvSpPr>
          <p:cNvPr id="21" name="Rectangle 2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CF7D1431-45DB-9E35-3EDA-F00D9E1A597C}"/>
              </a:ext>
            </a:extLst>
          </p:cNvPr>
          <p:cNvSpPr>
            <a:spLocks noGrp="1"/>
          </p:cNvSpPr>
          <p:nvPr>
            <p:ph type="body" sz="half" idx="2"/>
          </p:nvPr>
        </p:nvSpPr>
        <p:spPr>
          <a:xfrm>
            <a:off x="448056" y="2514600"/>
            <a:ext cx="4922338" cy="3666744"/>
          </a:xfrm>
        </p:spPr>
        <p:txBody>
          <a:bodyPr vert="horz" lIns="91440" tIns="45720" rIns="91440" bIns="45720" rtlCol="0">
            <a:normAutofit/>
          </a:bodyPr>
          <a:lstStyle/>
          <a:p>
            <a:r>
              <a:rPr lang="en-US" sz="2000" dirty="0">
                <a:latin typeface="Georgia Pro Light" panose="02040302050405020303" pitchFamily="18" charset="0"/>
              </a:rPr>
              <a:t>Management combinations for suppression</a:t>
            </a:r>
          </a:p>
          <a:p>
            <a:pPr marL="400050" indent="-342900">
              <a:buFont typeface="Wingdings" panose="05000000000000000000" pitchFamily="2" charset="2"/>
              <a:buChar char="v"/>
            </a:pPr>
            <a:r>
              <a:rPr lang="en-US" sz="2000" dirty="0">
                <a:latin typeface="Georgia Pro Light" panose="02040302050405020303" pitchFamily="18" charset="0"/>
              </a:rPr>
              <a:t>Combining treatment practices </a:t>
            </a:r>
          </a:p>
          <a:p>
            <a:pPr marL="857250" lvl="1" indent="-342900">
              <a:buFont typeface="Wingdings" panose="05000000000000000000" pitchFamily="2" charset="2"/>
              <a:buChar char="v"/>
            </a:pPr>
            <a:r>
              <a:rPr lang="en-US" sz="2000" dirty="0">
                <a:latin typeface="Georgia Pro Light" panose="02040302050405020303" pitchFamily="18" charset="0"/>
              </a:rPr>
              <a:t>Mowing</a:t>
            </a:r>
          </a:p>
          <a:p>
            <a:pPr marL="857250" lvl="1" indent="-342900">
              <a:buFont typeface="Wingdings" panose="05000000000000000000" pitchFamily="2" charset="2"/>
              <a:buChar char="v"/>
            </a:pPr>
            <a:r>
              <a:rPr lang="en-US" sz="2000" dirty="0">
                <a:latin typeface="Georgia Pro Light" panose="02040302050405020303" pitchFamily="18" charset="0"/>
              </a:rPr>
              <a:t>Herbicide (Glyphosate)</a:t>
            </a:r>
          </a:p>
          <a:p>
            <a:pPr marL="857250" lvl="1" indent="-342900">
              <a:buFont typeface="Wingdings" panose="05000000000000000000" pitchFamily="2" charset="2"/>
              <a:buChar char="v"/>
            </a:pPr>
            <a:r>
              <a:rPr lang="en-US" sz="2000" dirty="0">
                <a:latin typeface="Georgia Pro Light" panose="02040302050405020303" pitchFamily="18" charset="0"/>
              </a:rPr>
              <a:t>Fertilizing</a:t>
            </a:r>
          </a:p>
          <a:p>
            <a:pPr marL="857250" lvl="1" indent="-342900">
              <a:buFont typeface="Wingdings" panose="05000000000000000000" pitchFamily="2" charset="2"/>
              <a:buChar char="v"/>
            </a:pPr>
            <a:r>
              <a:rPr lang="en-US" sz="2000" dirty="0">
                <a:latin typeface="Georgia Pro Light" panose="02040302050405020303" pitchFamily="18" charset="0"/>
              </a:rPr>
              <a:t>Plowing</a:t>
            </a:r>
          </a:p>
          <a:p>
            <a:pPr marL="857250" lvl="1" indent="-342900">
              <a:buFont typeface="Wingdings" panose="05000000000000000000" pitchFamily="2" charset="2"/>
              <a:buChar char="v"/>
            </a:pPr>
            <a:r>
              <a:rPr lang="en-US" sz="2000" dirty="0">
                <a:latin typeface="Georgia Pro Light" panose="02040302050405020303" pitchFamily="18" charset="0"/>
              </a:rPr>
              <a:t>Prescribed fire</a:t>
            </a:r>
          </a:p>
          <a:p>
            <a:pPr marL="857250" lvl="1" indent="-342900">
              <a:buFont typeface="Wingdings" panose="05000000000000000000" pitchFamily="2" charset="2"/>
              <a:buChar char="v"/>
            </a:pPr>
            <a:r>
              <a:rPr lang="en-US" sz="2000" dirty="0">
                <a:latin typeface="Georgia Pro Light" panose="02040302050405020303" pitchFamily="18" charset="0"/>
              </a:rPr>
              <a:t>Reseeding with native mix</a:t>
            </a:r>
          </a:p>
          <a:p>
            <a:pPr marL="285750"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282629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grass, outdoor, sky, field&#10;&#10;Description automatically generated">
            <a:extLst>
              <a:ext uri="{FF2B5EF4-FFF2-40B4-BE49-F238E27FC236}">
                <a16:creationId xmlns:a16="http://schemas.microsoft.com/office/drawing/2014/main" id="{80158EF4-D6E0-E93F-C040-F254BB3BEB4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895" r="-1" b="-1"/>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61468F-3385-2A03-27AA-3A79EBD4DE2C}"/>
              </a:ext>
            </a:extLst>
          </p:cNvPr>
          <p:cNvSpPr>
            <a:spLocks noGrp="1"/>
          </p:cNvSpPr>
          <p:nvPr>
            <p:ph type="title"/>
          </p:nvPr>
        </p:nvSpPr>
        <p:spPr>
          <a:xfrm>
            <a:off x="371094" y="1161288"/>
            <a:ext cx="3438144" cy="1125728"/>
          </a:xfrm>
        </p:spPr>
        <p:txBody>
          <a:bodyPr vert="horz" lIns="91440" tIns="45720" rIns="91440" bIns="45720" rtlCol="0" anchor="b">
            <a:normAutofit/>
          </a:bodyPr>
          <a:lstStyle/>
          <a:p>
            <a:r>
              <a:rPr lang="en-US" sz="2800" dirty="0">
                <a:latin typeface="Georgia Pro Light" panose="02040302050405020303" pitchFamily="18" charset="0"/>
              </a:rPr>
              <a:t>Management Options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CF7D1431-45DB-9E35-3EDA-F00D9E1A597C}"/>
              </a:ext>
            </a:extLst>
          </p:cNvPr>
          <p:cNvSpPr>
            <a:spLocks noGrp="1"/>
          </p:cNvSpPr>
          <p:nvPr>
            <p:ph type="body" sz="half" idx="2"/>
          </p:nvPr>
        </p:nvSpPr>
        <p:spPr>
          <a:xfrm>
            <a:off x="371094" y="2718054"/>
            <a:ext cx="3438906" cy="3207258"/>
          </a:xfrm>
        </p:spPr>
        <p:txBody>
          <a:bodyPr vert="horz" lIns="91440" tIns="45720" rIns="91440" bIns="45720" rtlCol="0" anchor="t">
            <a:normAutofit/>
          </a:bodyPr>
          <a:lstStyle/>
          <a:p>
            <a:r>
              <a:rPr lang="en-US" dirty="0">
                <a:latin typeface="Georgia Pro Light" panose="02040302050405020303" pitchFamily="18" charset="0"/>
              </a:rPr>
              <a:t>Management combinations for suppression</a:t>
            </a:r>
          </a:p>
          <a:p>
            <a:pPr marL="342900" indent="-285750">
              <a:buFont typeface="Wingdings" panose="05000000000000000000" pitchFamily="2" charset="2"/>
              <a:buChar char="v"/>
            </a:pPr>
            <a:r>
              <a:rPr lang="en-US" dirty="0">
                <a:latin typeface="Georgia Pro Light" panose="02040302050405020303" pitchFamily="18" charset="0"/>
              </a:rPr>
              <a:t>Most returned to pre-treatment levels within 3-6 months, but all within 2 years</a:t>
            </a:r>
          </a:p>
          <a:p>
            <a:pPr marL="342900" indent="-285750">
              <a:buFont typeface="Wingdings" panose="05000000000000000000" pitchFamily="2" charset="2"/>
              <a:buChar char="v"/>
            </a:pPr>
            <a:endParaRPr lang="en-US" dirty="0">
              <a:latin typeface="Georgia Pro Light" panose="02040302050405020303" pitchFamily="18" charset="0"/>
            </a:endParaRPr>
          </a:p>
          <a:p>
            <a:pPr marL="342900" indent="-285750">
              <a:buFont typeface="Wingdings" panose="05000000000000000000" pitchFamily="2" charset="2"/>
              <a:buChar char="v"/>
            </a:pPr>
            <a:r>
              <a:rPr lang="en-US" dirty="0">
                <a:latin typeface="Georgia Pro Light" panose="02040302050405020303" pitchFamily="18" charset="0"/>
              </a:rPr>
              <a:t>Plowing combinations lasted the longest</a:t>
            </a:r>
          </a:p>
          <a:p>
            <a:pPr marL="342900" indent="-285750">
              <a:buFont typeface="Wingdings" panose="05000000000000000000" pitchFamily="2" charset="2"/>
              <a:buChar char="v"/>
            </a:pPr>
            <a:endParaRPr lang="en-US" dirty="0">
              <a:latin typeface="Georgia Pro Light" panose="02040302050405020303" pitchFamily="18" charset="0"/>
            </a:endParaRPr>
          </a:p>
          <a:p>
            <a:pPr marL="342900" indent="-285750">
              <a:buFont typeface="Wingdings" panose="05000000000000000000" pitchFamily="2" charset="2"/>
              <a:buChar char="v"/>
            </a:pPr>
            <a:r>
              <a:rPr lang="en-US" dirty="0">
                <a:latin typeface="Georgia Pro Light" panose="02040302050405020303" pitchFamily="18" charset="0"/>
              </a:rPr>
              <a:t>Likely best bet, is to combine plowing, herbicide, and reseeding </a:t>
            </a:r>
          </a:p>
        </p:txBody>
      </p:sp>
    </p:spTree>
    <p:extLst>
      <p:ext uri="{BB962C8B-B14F-4D97-AF65-F5344CB8AC3E}">
        <p14:creationId xmlns:p14="http://schemas.microsoft.com/office/powerpoint/2010/main" val="345139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4FBC03-5E3C-69C0-8455-79C1B8B8FDB9}"/>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Georgia Pro Light" panose="02040302050405020303" pitchFamily="18" charset="0"/>
              </a:rPr>
              <a:t>Prevention</a:t>
            </a:r>
          </a:p>
        </p:txBody>
      </p:sp>
      <p:sp>
        <p:nvSpPr>
          <p:cNvPr id="2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547B531-FEC2-0975-5F67-F35780D2E77C}"/>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marL="342900" indent="-285750">
              <a:buFont typeface="Wingdings" panose="05000000000000000000" pitchFamily="2" charset="2"/>
              <a:buChar char="v"/>
            </a:pPr>
            <a:r>
              <a:rPr lang="en-US" sz="1500" dirty="0">
                <a:latin typeface="Georgia Pro Light" panose="02040302050405020303" pitchFamily="18" charset="0"/>
              </a:rPr>
              <a:t>Learn to identify invasive plants</a:t>
            </a:r>
          </a:p>
          <a:p>
            <a:pPr marL="800100" lvl="1" indent="-285750">
              <a:buFont typeface="Wingdings" panose="05000000000000000000" pitchFamily="2" charset="2"/>
              <a:buChar char="v"/>
            </a:pPr>
            <a:r>
              <a:rPr lang="en-US" sz="1500" dirty="0">
                <a:latin typeface="Georgia Pro Light" panose="02040302050405020303" pitchFamily="18" charset="0"/>
              </a:rPr>
              <a:t>OWBs can invade from roads, livestock working areas, hay distribution points, and residential areas</a:t>
            </a:r>
          </a:p>
          <a:p>
            <a:pPr marL="342900" indent="-285750">
              <a:buFont typeface="Wingdings" panose="05000000000000000000" pitchFamily="2" charset="2"/>
              <a:buChar char="v"/>
            </a:pPr>
            <a:r>
              <a:rPr lang="en-US" sz="1500" dirty="0">
                <a:latin typeface="Georgia Pro Light" panose="02040302050405020303" pitchFamily="18" charset="0"/>
              </a:rPr>
              <a:t>Spot spray any new invasive grass recruits when area is small</a:t>
            </a:r>
          </a:p>
          <a:p>
            <a:pPr marL="342900" indent="-285750">
              <a:buFont typeface="Wingdings" panose="05000000000000000000" pitchFamily="2" charset="2"/>
              <a:buChar char="v"/>
            </a:pPr>
            <a:r>
              <a:rPr lang="en-US" sz="1500" dirty="0">
                <a:latin typeface="Georgia Pro Light" panose="02040302050405020303" pitchFamily="18" charset="0"/>
              </a:rPr>
              <a:t>Be careful when bringing in equipment</a:t>
            </a:r>
          </a:p>
          <a:p>
            <a:pPr marL="800100" lvl="1" indent="-285750">
              <a:buFont typeface="Wingdings" panose="05000000000000000000" pitchFamily="2" charset="2"/>
              <a:buChar char="v"/>
            </a:pPr>
            <a:r>
              <a:rPr lang="en-US" sz="1500" dirty="0">
                <a:latin typeface="Georgia Pro Light" panose="02040302050405020303" pitchFamily="18" charset="0"/>
              </a:rPr>
              <a:t>Vehicles</a:t>
            </a:r>
          </a:p>
          <a:p>
            <a:pPr marL="800100" lvl="1" indent="-285750">
              <a:buFont typeface="Wingdings" panose="05000000000000000000" pitchFamily="2" charset="2"/>
              <a:buChar char="v"/>
            </a:pPr>
            <a:r>
              <a:rPr lang="en-US" sz="1500" dirty="0">
                <a:latin typeface="Georgia Pro Light" panose="02040302050405020303" pitchFamily="18" charset="0"/>
              </a:rPr>
              <a:t>Rental </a:t>
            </a:r>
          </a:p>
          <a:p>
            <a:pPr marL="800100" lvl="1" indent="-285750">
              <a:buFont typeface="Wingdings" panose="05000000000000000000" pitchFamily="2" charset="2"/>
              <a:buChar char="v"/>
            </a:pPr>
            <a:r>
              <a:rPr lang="en-US" sz="1500" dirty="0">
                <a:latin typeface="Georgia Pro Light" panose="02040302050405020303" pitchFamily="18" charset="0"/>
              </a:rPr>
              <a:t>Contractor</a:t>
            </a:r>
          </a:p>
          <a:p>
            <a:pPr marL="800100" lvl="1" indent="-285750">
              <a:buFont typeface="Wingdings" panose="05000000000000000000" pitchFamily="2" charset="2"/>
              <a:buChar char="v"/>
            </a:pPr>
            <a:r>
              <a:rPr lang="en-US" sz="1500" dirty="0">
                <a:latin typeface="Georgia Pro Light" panose="02040302050405020303" pitchFamily="18" charset="0"/>
              </a:rPr>
              <a:t>Pipeline Companies</a:t>
            </a:r>
          </a:p>
        </p:txBody>
      </p:sp>
      <p:pic>
        <p:nvPicPr>
          <p:cNvPr id="6" name="Content Placeholder 5" descr="A grassy field with trees in the background&#10;&#10;Description automatically generated with medium confidence">
            <a:extLst>
              <a:ext uri="{FF2B5EF4-FFF2-40B4-BE49-F238E27FC236}">
                <a16:creationId xmlns:a16="http://schemas.microsoft.com/office/drawing/2014/main" id="{998B2933-E358-E65F-334B-35BFAE5ED8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4296" y="840105"/>
            <a:ext cx="6903720" cy="5177790"/>
          </a:xfrm>
          <a:prstGeom prst="rect">
            <a:avLst/>
          </a:prstGeom>
        </p:spPr>
      </p:pic>
    </p:spTree>
    <p:extLst>
      <p:ext uri="{BB962C8B-B14F-4D97-AF65-F5344CB8AC3E}">
        <p14:creationId xmlns:p14="http://schemas.microsoft.com/office/powerpoint/2010/main" val="335339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5B6A4-A527-F68D-8E2A-36F7A5BFA7E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latin typeface="Georgia Pro Light" panose="02040302050405020303" pitchFamily="18" charset="0"/>
              </a:rPr>
              <a:t>History</a:t>
            </a:r>
            <a:r>
              <a:rPr lang="en-US" sz="5400" dirty="0"/>
              <a:t/>
            </a:r>
          </a:p>
        </p:txBody>
      </p:sp>
      <p:sp>
        <p:nvSpPr>
          <p:cNvPr id="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E4E1B39-F651-0217-11C4-C3F4D973C5DA}"/>
              </a:ext>
            </a:extLst>
          </p:cNvPr>
          <p:cNvSpPr>
            <a:spLocks noGrp="1"/>
          </p:cNvSpPr>
          <p:nvPr>
            <p:ph type="body" sz="half" idx="2"/>
          </p:nvPr>
        </p:nvSpPr>
        <p:spPr>
          <a:xfrm>
            <a:off x="640080" y="2872899"/>
            <a:ext cx="4243589" cy="3320668"/>
          </a:xfrm>
        </p:spPr>
        <p:txBody>
          <a:bodyPr vert="horz" lIns="91440" tIns="45720" rIns="91440" bIns="45720" rtlCol="0">
            <a:normAutofit fontScale="92500"/>
          </a:bodyPr>
          <a:lstStyle/>
          <a:p>
            <a:pPr marL="400050" indent="-342900">
              <a:buFont typeface="Wingdings" panose="05000000000000000000" pitchFamily="2" charset="2"/>
              <a:buChar char="v"/>
            </a:pPr>
            <a:r>
              <a:rPr lang="en-US" sz="2200" dirty="0">
                <a:latin typeface="Georgia Pro Light" panose="02040302050405020303" pitchFamily="18" charset="0"/>
              </a:rPr>
              <a:t>Early land managers introduced nonnative grasses to Texas</a:t>
            </a:r>
          </a:p>
          <a:p>
            <a:pPr marL="857250" lvl="1" indent="-342900">
              <a:buFont typeface="Wingdings" panose="05000000000000000000" pitchFamily="2" charset="2"/>
              <a:buChar char="v"/>
            </a:pPr>
            <a:r>
              <a:rPr lang="en-US" sz="2200" dirty="0">
                <a:latin typeface="Georgia Pro Light" panose="02040302050405020303" pitchFamily="18" charset="0"/>
              </a:rPr>
              <a:t>Groundcovers</a:t>
            </a:r>
          </a:p>
          <a:p>
            <a:pPr marL="857250" lvl="1" indent="-342900">
              <a:buFont typeface="Wingdings" panose="05000000000000000000" pitchFamily="2" charset="2"/>
              <a:buChar char="v"/>
            </a:pPr>
            <a:r>
              <a:rPr lang="en-US" sz="2200" dirty="0">
                <a:latin typeface="Georgia Pro Light" panose="02040302050405020303" pitchFamily="18" charset="0"/>
              </a:rPr>
              <a:t>Forage for livestock</a:t>
            </a:r>
          </a:p>
          <a:p>
            <a:pPr marL="400050" indent="-342900">
              <a:buFont typeface="Wingdings" panose="05000000000000000000" pitchFamily="2" charset="2"/>
              <a:buChar char="v"/>
            </a:pPr>
            <a:r>
              <a:rPr lang="en-US" sz="2400" dirty="0">
                <a:latin typeface="Georgia Pro Light" panose="02040302050405020303" pitchFamily="18" charset="0"/>
              </a:rPr>
              <a:t>~27 bluestem species in Texas </a:t>
            </a:r>
          </a:p>
          <a:p>
            <a:pPr marL="400050" indent="-342900">
              <a:buFont typeface="Wingdings" panose="05000000000000000000" pitchFamily="2" charset="2"/>
              <a:buChar char="v"/>
            </a:pPr>
            <a:r>
              <a:rPr lang="en-US" sz="2200" dirty="0">
                <a:latin typeface="Georgia Pro Light" panose="02040302050405020303" pitchFamily="18" charset="0"/>
              </a:rPr>
              <a:t>6 nonnative bluestems in Texas</a:t>
            </a:r>
          </a:p>
          <a:p>
            <a:pPr marL="857250" lvl="1" indent="-342900">
              <a:buFont typeface="Wingdings" panose="05000000000000000000" pitchFamily="2" charset="2"/>
              <a:buChar char="v"/>
            </a:pPr>
            <a:r>
              <a:rPr lang="en-US" sz="2200" dirty="0">
                <a:latin typeface="Georgia Pro Light" panose="02040302050405020303" pitchFamily="18" charset="0"/>
              </a:rPr>
              <a:t>King Ranch (KR) Bluestem</a:t>
            </a:r>
          </a:p>
          <a:p>
            <a:pPr marL="857250" lvl="1" indent="-342900">
              <a:buFont typeface="Wingdings" panose="05000000000000000000" pitchFamily="2" charset="2"/>
              <a:buChar char="v"/>
            </a:pPr>
            <a:r>
              <a:rPr lang="en-US" sz="2200" dirty="0">
                <a:latin typeface="Georgia Pro Light" panose="02040302050405020303" pitchFamily="18" charset="0"/>
              </a:rPr>
              <a:t>Kleberg Bluestem</a:t>
            </a:r>
          </a:p>
          <a:p>
            <a:pPr marL="285750" indent="-228600">
              <a:buFont typeface="Arial" panose="020B0604020202020204" pitchFamily="34" charset="0"/>
              <a:buChar char="•"/>
            </a:pPr>
            <a:endParaRPr lang="en-US" sz="2200" dirty="0"/>
          </a:p>
          <a:p>
            <a:pPr indent="-228600">
              <a:buFont typeface="Arial" panose="020B0604020202020204" pitchFamily="34" charset="0"/>
              <a:buChar char="•"/>
            </a:pPr>
            <a:endParaRPr lang="en-US" sz="2200" dirty="0"/>
          </a:p>
        </p:txBody>
      </p:sp>
      <p:pic>
        <p:nvPicPr>
          <p:cNvPr id="5" name="Content Placeholder 4" descr="A small plant growing in the grass&#10;&#10;Description automatically generated with low confidence">
            <a:extLst>
              <a:ext uri="{FF2B5EF4-FFF2-40B4-BE49-F238E27FC236}">
                <a16:creationId xmlns:a16="http://schemas.microsoft.com/office/drawing/2014/main" id="{1BE070DB-640A-0096-B680-9BC2D37A4B45}"/>
              </a:ext>
            </a:extLst>
          </p:cNvPr>
          <p:cNvPicPr>
            <a:picLocks noGrp="1" noChangeAspect="1"/>
          </p:cNvPicPr>
          <p:nvPr>
            <p:ph idx="1"/>
          </p:nvPr>
        </p:nvPicPr>
        <p:blipFill rotWithShape="1">
          <a:blip r:embed="rId3"/>
          <a:srcRect t="23969" b="10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61300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A9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8CDF5-F1E3-3C42-F2E5-E379A5ACC6FD}"/>
              </a:ext>
            </a:extLst>
          </p:cNvPr>
          <p:cNvSpPr>
            <a:spLocks noGrp="1"/>
          </p:cNvSpPr>
          <p:nvPr>
            <p:ph type="title"/>
          </p:nvPr>
        </p:nvSpPr>
        <p:spPr>
          <a:xfrm>
            <a:off x="9093496" y="618681"/>
            <a:ext cx="2613872" cy="4794567"/>
          </a:xfrm>
        </p:spPr>
        <p:txBody>
          <a:bodyPr>
            <a:normAutofit/>
          </a:bodyPr>
          <a:lstStyle/>
          <a:p>
            <a:r>
              <a:rPr lang="en-US" sz="3600" dirty="0">
                <a:solidFill>
                  <a:srgbClr val="FFFFFF"/>
                </a:solidFill>
                <a:latin typeface="Georgia Pro Light" panose="02040302050405020303" pitchFamily="18" charset="0"/>
              </a:rPr>
              <a:t>Questions</a:t>
            </a:r>
            <a:br>
              <a:rPr lang="en-US" sz="3600" dirty="0">
                <a:solidFill>
                  <a:srgbClr val="FFFFFF"/>
                </a:solidFill>
                <a:latin typeface="Georgia Pro Light" panose="02040302050405020303" pitchFamily="18" charset="0"/>
              </a:rPr>
            </a:br>
            <a:r>
              <a:rPr lang="en-US" sz="3600" dirty="0">
                <a:solidFill>
                  <a:srgbClr val="FFFFFF"/>
                </a:solidFill>
                <a:latin typeface="Georgia Pro Light" panose="02040302050405020303" pitchFamily="18" charset="0"/>
              </a:rPr>
              <a:t>Discussion</a:t>
            </a:r>
            <a:br>
              <a:rPr lang="en-US" sz="3600" dirty="0">
                <a:solidFill>
                  <a:srgbClr val="FFFFFF"/>
                </a:solidFill>
                <a:latin typeface="Georgia Pro Light" panose="02040302050405020303" pitchFamily="18" charset="0"/>
              </a:rPr>
            </a:br>
            <a:r>
              <a:rPr lang="en-US" sz="3600" dirty="0">
                <a:solidFill>
                  <a:srgbClr val="FFFFFF"/>
                </a:solidFill>
                <a:latin typeface="Georgia Pro Light" panose="02040302050405020303" pitchFamily="18" charset="0"/>
              </a:rPr>
              <a:t>Thoughts</a:t>
            </a:r>
          </a:p>
        </p:txBody>
      </p:sp>
      <p:sp>
        <p:nvSpPr>
          <p:cNvPr id="1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98D990-AA84-AA1F-3E3B-AFEA7E7C6C57}"/>
              </a:ext>
            </a:extLst>
          </p:cNvPr>
          <p:cNvPicPr>
            <a:picLocks noChangeAspect="1"/>
          </p:cNvPicPr>
          <p:nvPr/>
        </p:nvPicPr>
        <p:blipFill rotWithShape="1">
          <a:blip r:embed="rId2"/>
          <a:srcRect b="10499"/>
          <a:stretch/>
        </p:blipFill>
        <p:spPr>
          <a:xfrm>
            <a:off x="976251" y="942538"/>
            <a:ext cx="7163222" cy="4808332"/>
          </a:xfrm>
          <a:prstGeom prst="rect">
            <a:avLst/>
          </a:prstGeom>
          <a:effectLst/>
        </p:spPr>
      </p:pic>
    </p:spTree>
    <p:extLst>
      <p:ext uri="{BB962C8B-B14F-4D97-AF65-F5344CB8AC3E}">
        <p14:creationId xmlns:p14="http://schemas.microsoft.com/office/powerpoint/2010/main" val="102383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5B6A4-A527-F68D-8E2A-36F7A5BFA7E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latin typeface="Georgia Pro Light" panose="02040302050405020303" pitchFamily="18" charset="0"/>
              </a:rPr>
              <a:t>History</a:t>
            </a:r>
            <a:r>
              <a:rPr lang="en-US" sz="5400" dirty="0"/>
              <a:t/>
            </a:r>
          </a:p>
        </p:txBody>
      </p:sp>
      <p:sp>
        <p:nvSpPr>
          <p:cNvPr id="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E4E1B39-F651-0217-11C4-C3F4D973C5DA}"/>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400050" indent="-342900">
              <a:buFont typeface="Wingdings" panose="05000000000000000000" pitchFamily="2" charset="2"/>
              <a:buChar char="v"/>
            </a:pPr>
            <a:r>
              <a:rPr lang="en-US" sz="2200" dirty="0">
                <a:latin typeface="Georgia Pro Light" panose="02040302050405020303" pitchFamily="18" charset="0"/>
              </a:rPr>
              <a:t>C4 perennial grasses introduced from Asia &amp; South Africa</a:t>
            </a:r>
          </a:p>
          <a:p>
            <a:pPr marL="400050" indent="-342900">
              <a:buFont typeface="Wingdings" panose="05000000000000000000" pitchFamily="2" charset="2"/>
              <a:buChar char="v"/>
            </a:pPr>
            <a:r>
              <a:rPr lang="en-US" sz="2200" dirty="0">
                <a:latin typeface="Georgia Pro Light" panose="02040302050405020303" pitchFamily="18" charset="0"/>
              </a:rPr>
              <a:t>Arrived in Texas in early 1900s</a:t>
            </a:r>
          </a:p>
          <a:p>
            <a:pPr marL="857250" lvl="1" indent="-342900">
              <a:buFont typeface="Wingdings" panose="05000000000000000000" pitchFamily="2" charset="2"/>
              <a:buChar char="v"/>
            </a:pPr>
            <a:r>
              <a:rPr lang="en-US" sz="2000" dirty="0">
                <a:latin typeface="Georgia Pro Light" panose="02040302050405020303" pitchFamily="18" charset="0"/>
              </a:rPr>
              <a:t>Both were found growing in the states and seed was brought to research stations or nurseries to increase seed production</a:t>
            </a:r>
          </a:p>
          <a:p>
            <a:pPr indent="-228600">
              <a:buFont typeface="Arial" panose="020B0604020202020204" pitchFamily="34" charset="0"/>
              <a:buChar char="•"/>
            </a:pPr>
            <a:endParaRPr lang="en-US" sz="2200" dirty="0"/>
          </a:p>
        </p:txBody>
      </p:sp>
      <p:pic>
        <p:nvPicPr>
          <p:cNvPr id="5" name="Content Placeholder 4" descr="A small plant growing in the grass&#10;&#10;Description automatically generated with low confidence">
            <a:extLst>
              <a:ext uri="{FF2B5EF4-FFF2-40B4-BE49-F238E27FC236}">
                <a16:creationId xmlns:a16="http://schemas.microsoft.com/office/drawing/2014/main" id="{1BE070DB-640A-0096-B680-9BC2D37A4B45}"/>
              </a:ext>
            </a:extLst>
          </p:cNvPr>
          <p:cNvPicPr>
            <a:picLocks noGrp="1" noChangeAspect="1"/>
          </p:cNvPicPr>
          <p:nvPr>
            <p:ph idx="1"/>
          </p:nvPr>
        </p:nvPicPr>
        <p:blipFill rotWithShape="1">
          <a:blip r:embed="rId3"/>
          <a:srcRect t="23969" b="10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6429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5B6A4-A527-F68D-8E2A-36F7A5BFA7E4}"/>
              </a:ext>
            </a:extLst>
          </p:cNvPr>
          <p:cNvSpPr>
            <a:spLocks noGrp="1"/>
          </p:cNvSpPr>
          <p:nvPr>
            <p:ph type="title"/>
          </p:nvPr>
        </p:nvSpPr>
        <p:spPr>
          <a:xfrm>
            <a:off x="640080" y="325369"/>
            <a:ext cx="4368602" cy="1920856"/>
          </a:xfrm>
        </p:spPr>
        <p:txBody>
          <a:bodyPr vert="horz" lIns="91440" tIns="45720" rIns="91440" bIns="45720" rtlCol="0" anchor="b">
            <a:normAutofit/>
          </a:bodyPr>
          <a:lstStyle/>
          <a:p>
            <a:r>
              <a:rPr lang="en-US" sz="5400" dirty="0">
                <a:latin typeface="Georgia Pro Light" panose="02040302050405020303" pitchFamily="18" charset="0"/>
              </a:rPr>
              <a:t>History</a:t>
            </a:r>
            <a:r>
              <a:rPr lang="en-US" sz="5400" dirty="0"/>
              <a:t/>
            </a:r>
          </a:p>
        </p:txBody>
      </p:sp>
      <p:sp>
        <p:nvSpPr>
          <p:cNvPr id="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E4E1B39-F651-0217-11C4-C3F4D973C5DA}"/>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400050" indent="-342900">
              <a:buFont typeface="Wingdings" panose="05000000000000000000" pitchFamily="2" charset="2"/>
              <a:buChar char="v"/>
            </a:pPr>
            <a:r>
              <a:rPr lang="en-US" sz="2200" dirty="0">
                <a:latin typeface="Georgia Pro Light" panose="02040302050405020303" pitchFamily="18" charset="0"/>
              </a:rPr>
              <a:t>KR Bluestem</a:t>
            </a:r>
          </a:p>
          <a:p>
            <a:pPr marL="800100" lvl="1" indent="-285750">
              <a:buFont typeface="Wingdings" panose="05000000000000000000" pitchFamily="2" charset="2"/>
              <a:buChar char="v"/>
            </a:pPr>
            <a:r>
              <a:rPr lang="en-US" sz="1800" dirty="0">
                <a:latin typeface="Georgia Pro Light" panose="02040302050405020303" pitchFamily="18" charset="0"/>
              </a:rPr>
              <a:t>Originated in China </a:t>
            </a:r>
          </a:p>
          <a:p>
            <a:pPr marL="1257300" lvl="2" indent="-285750">
              <a:buFont typeface="Wingdings" panose="05000000000000000000" pitchFamily="2" charset="2"/>
              <a:buChar char="v"/>
            </a:pPr>
            <a:r>
              <a:rPr lang="en-US" sz="1600" dirty="0">
                <a:latin typeface="Georgia Pro Light" panose="02040302050405020303" pitchFamily="18" charset="0"/>
              </a:rPr>
              <a:t>Brought to California ~1917</a:t>
            </a:r>
          </a:p>
          <a:p>
            <a:pPr marL="800100" lvl="1" indent="-285750">
              <a:buFont typeface="Wingdings" panose="05000000000000000000" pitchFamily="2" charset="2"/>
              <a:buChar char="v"/>
            </a:pPr>
            <a:r>
              <a:rPr lang="en-US" sz="1800" dirty="0">
                <a:latin typeface="Georgia Pro Light" panose="02040302050405020303" pitchFamily="18" charset="0"/>
              </a:rPr>
              <a:t>Texas introduction was in 1924</a:t>
            </a:r>
          </a:p>
          <a:p>
            <a:pPr marL="1257300" lvl="2" indent="-285750">
              <a:buFont typeface="Wingdings" panose="05000000000000000000" pitchFamily="2" charset="2"/>
              <a:buChar char="v"/>
            </a:pPr>
            <a:r>
              <a:rPr lang="en-US" sz="1600" dirty="0">
                <a:latin typeface="Georgia Pro Light" panose="02040302050405020303" pitchFamily="18" charset="0"/>
              </a:rPr>
              <a:t>Angleton Agricultural Research Service Substation (USDA)</a:t>
            </a:r>
            <a:endParaRPr lang="en-US" sz="1800" dirty="0">
              <a:latin typeface="Georgia Pro Light" panose="02040302050405020303" pitchFamily="18" charset="0"/>
            </a:endParaRPr>
          </a:p>
          <a:p>
            <a:pPr marL="800100" lvl="1" indent="-285750">
              <a:buFont typeface="Wingdings" panose="05000000000000000000" pitchFamily="2" charset="2"/>
              <a:buChar char="v"/>
            </a:pPr>
            <a:r>
              <a:rPr lang="en-US" sz="1800" dirty="0">
                <a:latin typeface="Georgia Pro Light" panose="02040302050405020303" pitchFamily="18" charset="0"/>
              </a:rPr>
              <a:t>1939- Texas Agricultural Research station named the plant yellow </a:t>
            </a:r>
            <a:r>
              <a:rPr lang="en-US" sz="1800" dirty="0" err="1">
                <a:latin typeface="Georgia Pro Light" panose="02040302050405020303" pitchFamily="18" charset="0"/>
              </a:rPr>
              <a:t>beardgrass</a:t>
            </a:r>
            <a:r>
              <a:rPr lang="en-US" sz="1800" dirty="0">
                <a:latin typeface="Georgia Pro Light" panose="02040302050405020303" pitchFamily="18" charset="0"/>
              </a:rPr>
              <a:t> and released the seed for commercial production</a:t>
            </a:r>
          </a:p>
          <a:p>
            <a:pPr marL="800100" lvl="1" indent="-285750">
              <a:buFont typeface="Wingdings" panose="05000000000000000000" pitchFamily="2" charset="2"/>
              <a:buChar char="v"/>
            </a:pPr>
            <a:endParaRPr lang="en-US" sz="1800" dirty="0">
              <a:latin typeface="Georgia Pro Light" panose="02040302050405020303" pitchFamily="18" charset="0"/>
            </a:endParaRPr>
          </a:p>
          <a:p>
            <a:pPr marL="800100" lvl="1" indent="-285750">
              <a:buFont typeface="Wingdings" panose="05000000000000000000" pitchFamily="2" charset="2"/>
              <a:buChar char="v"/>
            </a:pPr>
            <a:endParaRPr lang="en-US" sz="1800" dirty="0">
              <a:latin typeface="Georgia Pro Light" panose="02040302050405020303" pitchFamily="18" charset="0"/>
            </a:endParaRPr>
          </a:p>
          <a:p>
            <a:pPr marL="800100" lvl="1" indent="-285750">
              <a:buFont typeface="Wingdings" panose="05000000000000000000" pitchFamily="2" charset="2"/>
              <a:buChar char="v"/>
            </a:pPr>
            <a:endParaRPr lang="en-US" sz="1800" dirty="0">
              <a:latin typeface="Georgia Pro Light" panose="02040302050405020303" pitchFamily="18" charset="0"/>
            </a:endParaRPr>
          </a:p>
          <a:p>
            <a:pPr marL="800100" lvl="1" indent="-285750">
              <a:buFont typeface="Wingdings" panose="05000000000000000000" pitchFamily="2" charset="2"/>
              <a:buChar char="v"/>
            </a:pPr>
            <a:endParaRPr lang="en-US" sz="1800" dirty="0">
              <a:latin typeface="Georgia Pro Light" panose="02040302050405020303" pitchFamily="18" charset="0"/>
            </a:endParaRPr>
          </a:p>
          <a:p>
            <a:pPr marL="800100" lvl="1" indent="-285750">
              <a:buFont typeface="Wingdings" panose="05000000000000000000" pitchFamily="2" charset="2"/>
              <a:buChar char="v"/>
            </a:pPr>
            <a:endParaRPr lang="en-US" sz="1800" dirty="0">
              <a:latin typeface="Georgia Pro Light" panose="02040302050405020303" pitchFamily="18" charset="0"/>
            </a:endParaRPr>
          </a:p>
          <a:p>
            <a:pPr marL="1257300" lvl="2" indent="-285750">
              <a:buFont typeface="Wingdings" panose="05000000000000000000" pitchFamily="2" charset="2"/>
              <a:buChar char="v"/>
            </a:pPr>
            <a:endParaRPr lang="en-US" sz="1600" dirty="0">
              <a:latin typeface="Georgia Pro Light" panose="02040302050405020303" pitchFamily="18" charset="0"/>
            </a:endParaRPr>
          </a:p>
          <a:p>
            <a:pPr indent="-228600">
              <a:buFont typeface="Arial" panose="020B0604020202020204" pitchFamily="34" charset="0"/>
              <a:buChar char="•"/>
            </a:pPr>
            <a:endParaRPr lang="en-US" sz="2200" dirty="0"/>
          </a:p>
        </p:txBody>
      </p:sp>
      <p:pic>
        <p:nvPicPr>
          <p:cNvPr id="5" name="Content Placeholder 4" descr="A small plant growing in the grass&#10;&#10;Description automatically generated with low confidence">
            <a:extLst>
              <a:ext uri="{FF2B5EF4-FFF2-40B4-BE49-F238E27FC236}">
                <a16:creationId xmlns:a16="http://schemas.microsoft.com/office/drawing/2014/main" id="{1BE070DB-640A-0096-B680-9BC2D37A4B45}"/>
              </a:ext>
            </a:extLst>
          </p:cNvPr>
          <p:cNvPicPr>
            <a:picLocks noGrp="1" noChangeAspect="1"/>
          </p:cNvPicPr>
          <p:nvPr>
            <p:ph idx="1"/>
          </p:nvPr>
        </p:nvPicPr>
        <p:blipFill rotWithShape="1">
          <a:blip r:embed="rId3"/>
          <a:srcRect t="23969" b="10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066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5B6A4-A527-F68D-8E2A-36F7A5BFA7E4}"/>
              </a:ext>
            </a:extLst>
          </p:cNvPr>
          <p:cNvSpPr>
            <a:spLocks noGrp="1"/>
          </p:cNvSpPr>
          <p:nvPr>
            <p:ph type="title"/>
          </p:nvPr>
        </p:nvSpPr>
        <p:spPr>
          <a:xfrm>
            <a:off x="640080" y="325369"/>
            <a:ext cx="4368602" cy="1920856"/>
          </a:xfrm>
        </p:spPr>
        <p:txBody>
          <a:bodyPr vert="horz" lIns="91440" tIns="45720" rIns="91440" bIns="45720" rtlCol="0" anchor="b">
            <a:normAutofit/>
          </a:bodyPr>
          <a:lstStyle/>
          <a:p>
            <a:r>
              <a:rPr lang="en-US" sz="5400" dirty="0">
                <a:latin typeface="Georgia Pro Light" panose="02040302050405020303" pitchFamily="18" charset="0"/>
              </a:rPr>
              <a:t>History</a:t>
            </a:r>
            <a:r>
              <a:rPr lang="en-US" sz="5400" dirty="0"/>
              <a:t/>
            </a:r>
          </a:p>
        </p:txBody>
      </p:sp>
      <p:sp>
        <p:nvSpPr>
          <p:cNvPr id="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E4E1B39-F651-0217-11C4-C3F4D973C5DA}"/>
              </a:ext>
            </a:extLst>
          </p:cNvPr>
          <p:cNvSpPr>
            <a:spLocks noGrp="1"/>
          </p:cNvSpPr>
          <p:nvPr>
            <p:ph type="body" sz="half" idx="2"/>
          </p:nvPr>
        </p:nvSpPr>
        <p:spPr>
          <a:xfrm>
            <a:off x="640080" y="2872899"/>
            <a:ext cx="4243589" cy="3320668"/>
          </a:xfrm>
        </p:spPr>
        <p:txBody>
          <a:bodyPr vert="horz" lIns="91440" tIns="45720" rIns="91440" bIns="45720" rtlCol="0">
            <a:normAutofit fontScale="92500"/>
          </a:bodyPr>
          <a:lstStyle/>
          <a:p>
            <a:pPr marL="400050" indent="-342900">
              <a:buFont typeface="Wingdings" panose="05000000000000000000" pitchFamily="2" charset="2"/>
              <a:buChar char="v"/>
            </a:pPr>
            <a:r>
              <a:rPr lang="en-US" sz="2200" dirty="0">
                <a:latin typeface="Georgia Pro Light" panose="02040302050405020303" pitchFamily="18" charset="0"/>
              </a:rPr>
              <a:t>KR Bluestem</a:t>
            </a:r>
          </a:p>
          <a:p>
            <a:pPr marL="800100" lvl="1" indent="-285750">
              <a:buFont typeface="Wingdings" panose="05000000000000000000" pitchFamily="2" charset="2"/>
              <a:buChar char="v"/>
            </a:pPr>
            <a:r>
              <a:rPr lang="en-US" sz="1800" dirty="0">
                <a:latin typeface="Georgia Pro Light" panose="02040302050405020303" pitchFamily="18" charset="0"/>
              </a:rPr>
              <a:t>Between 1924 and 1937 KR was introduced to a south Texas ranch </a:t>
            </a:r>
          </a:p>
          <a:p>
            <a:pPr marL="800100" lvl="1" indent="-285750">
              <a:buFont typeface="Wingdings" panose="05000000000000000000" pitchFamily="2" charset="2"/>
              <a:buChar char="v"/>
            </a:pPr>
            <a:r>
              <a:rPr lang="en-US" sz="1800" dirty="0">
                <a:latin typeface="Georgia Pro Light" panose="02040302050405020303" pitchFamily="18" charset="0"/>
              </a:rPr>
              <a:t>Soil Conservation Service (USDA-NRCS) increased the seed for production </a:t>
            </a:r>
          </a:p>
          <a:p>
            <a:pPr marL="800100" lvl="1" indent="-285750">
              <a:buFont typeface="Wingdings" panose="05000000000000000000" pitchFamily="2" charset="2"/>
              <a:buChar char="v"/>
            </a:pPr>
            <a:r>
              <a:rPr lang="en-US" sz="1800" dirty="0">
                <a:latin typeface="Georgia Pro Light" panose="02040302050405020303" pitchFamily="18" charset="0"/>
              </a:rPr>
              <a:t>Likely the source of present day seed</a:t>
            </a:r>
          </a:p>
          <a:p>
            <a:pPr marL="1257300" lvl="2" indent="-285750">
              <a:buFont typeface="Wingdings" panose="05000000000000000000" pitchFamily="2" charset="2"/>
              <a:buChar char="v"/>
            </a:pPr>
            <a:r>
              <a:rPr lang="en-US" sz="1600" dirty="0">
                <a:latin typeface="Georgia Pro Light" panose="02040302050405020303" pitchFamily="18" charset="0"/>
              </a:rPr>
              <a:t>KR bluestem &amp; yellow beard grass are indistinguishable </a:t>
            </a:r>
          </a:p>
          <a:p>
            <a:pPr marL="800100" lvl="1" indent="-285750">
              <a:buFont typeface="Wingdings" panose="05000000000000000000" pitchFamily="2" charset="2"/>
              <a:buChar char="v"/>
            </a:pPr>
            <a:r>
              <a:rPr lang="en-US" sz="1800" dirty="0">
                <a:latin typeface="Georgia Pro Light" panose="02040302050405020303" pitchFamily="18" charset="0"/>
              </a:rPr>
              <a:t>Used in rangelands &amp; pastures for erosion control and revegetation</a:t>
            </a:r>
          </a:p>
          <a:p>
            <a:pPr marL="800100" lvl="1" indent="-285750">
              <a:buFont typeface="Wingdings" panose="05000000000000000000" pitchFamily="2" charset="2"/>
              <a:buChar char="v"/>
            </a:pPr>
            <a:endParaRPr lang="en-US" sz="1800" dirty="0">
              <a:latin typeface="Georgia Pro Light" panose="02040302050405020303" pitchFamily="18" charset="0"/>
            </a:endParaRPr>
          </a:p>
          <a:p>
            <a:pPr marL="800100" lvl="1" indent="-285750">
              <a:buFont typeface="Wingdings" panose="05000000000000000000" pitchFamily="2" charset="2"/>
              <a:buChar char="v"/>
            </a:pPr>
            <a:endParaRPr lang="en-US" sz="1800" dirty="0">
              <a:latin typeface="Georgia Pro Light" panose="02040302050405020303" pitchFamily="18" charset="0"/>
            </a:endParaRPr>
          </a:p>
          <a:p>
            <a:pPr marL="514350" lvl="1"/>
            <a:endParaRPr lang="en-US" sz="1800" dirty="0">
              <a:latin typeface="Georgia Pro Light" panose="02040302050405020303" pitchFamily="18" charset="0"/>
            </a:endParaRPr>
          </a:p>
          <a:p>
            <a:pPr marL="800100" lvl="1" indent="-285750">
              <a:buFont typeface="Wingdings" panose="05000000000000000000" pitchFamily="2" charset="2"/>
              <a:buChar char="v"/>
            </a:pPr>
            <a:endParaRPr lang="en-US" sz="1800" dirty="0">
              <a:latin typeface="Georgia Pro Light" panose="02040302050405020303" pitchFamily="18" charset="0"/>
            </a:endParaRPr>
          </a:p>
          <a:p>
            <a:pPr marL="1257300" lvl="2" indent="-285750">
              <a:buFont typeface="Wingdings" panose="05000000000000000000" pitchFamily="2" charset="2"/>
              <a:buChar char="v"/>
            </a:pPr>
            <a:endParaRPr lang="en-US" sz="1600" dirty="0">
              <a:latin typeface="Georgia Pro Light" panose="02040302050405020303" pitchFamily="18" charset="0"/>
            </a:endParaRPr>
          </a:p>
          <a:p>
            <a:pPr indent="-228600">
              <a:buFont typeface="Arial" panose="020B0604020202020204" pitchFamily="34" charset="0"/>
              <a:buChar char="•"/>
            </a:pPr>
            <a:endParaRPr lang="en-US" sz="2200" dirty="0"/>
          </a:p>
        </p:txBody>
      </p:sp>
      <p:pic>
        <p:nvPicPr>
          <p:cNvPr id="5" name="Content Placeholder 4" descr="A small plant growing in the grass&#10;&#10;Description automatically generated with low confidence">
            <a:extLst>
              <a:ext uri="{FF2B5EF4-FFF2-40B4-BE49-F238E27FC236}">
                <a16:creationId xmlns:a16="http://schemas.microsoft.com/office/drawing/2014/main" id="{1BE070DB-640A-0096-B680-9BC2D37A4B45}"/>
              </a:ext>
            </a:extLst>
          </p:cNvPr>
          <p:cNvPicPr>
            <a:picLocks noGrp="1" noChangeAspect="1"/>
          </p:cNvPicPr>
          <p:nvPr>
            <p:ph idx="1"/>
          </p:nvPr>
        </p:nvPicPr>
        <p:blipFill rotWithShape="1">
          <a:blip r:embed="rId3"/>
          <a:srcRect t="23969" b="10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5844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5B6A4-A527-F68D-8E2A-36F7A5BFA7E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latin typeface="Georgia Pro Light" panose="02040302050405020303" pitchFamily="18" charset="0"/>
              </a:rPr>
              <a:t>History</a:t>
            </a:r>
            <a:r>
              <a:rPr lang="en-US" sz="5400" dirty="0"/>
              <a:t/>
            </a:r>
          </a:p>
        </p:txBody>
      </p:sp>
      <p:sp>
        <p:nvSpPr>
          <p:cNvPr id="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E4E1B39-F651-0217-11C4-C3F4D973C5DA}"/>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400050" indent="-342900">
              <a:buFont typeface="Wingdings" panose="05000000000000000000" pitchFamily="2" charset="2"/>
              <a:buChar char="v"/>
            </a:pPr>
            <a:r>
              <a:rPr lang="en-US" sz="2000" dirty="0">
                <a:latin typeface="Georgia Pro Light" panose="02040302050405020303" pitchFamily="18" charset="0"/>
              </a:rPr>
              <a:t>Kleberg Bluestem</a:t>
            </a:r>
          </a:p>
          <a:p>
            <a:pPr marL="800100" lvl="1" indent="-285750">
              <a:buFont typeface="Wingdings" panose="05000000000000000000" pitchFamily="2" charset="2"/>
              <a:buChar char="v"/>
            </a:pPr>
            <a:r>
              <a:rPr lang="en-US" sz="1800" dirty="0">
                <a:latin typeface="Georgia Pro Light" panose="02040302050405020303" pitchFamily="18" charset="0"/>
              </a:rPr>
              <a:t>Originated in South Africa</a:t>
            </a:r>
          </a:p>
          <a:p>
            <a:pPr marL="800100" lvl="1" indent="-285750">
              <a:buFont typeface="Wingdings" panose="05000000000000000000" pitchFamily="2" charset="2"/>
              <a:buChar char="v"/>
            </a:pPr>
            <a:r>
              <a:rPr lang="en-US" sz="1800" dirty="0">
                <a:latin typeface="Georgia Pro Light" panose="02040302050405020303" pitchFamily="18" charset="0"/>
              </a:rPr>
              <a:t>1939 it was found growing with KR on that south Texas ranch</a:t>
            </a:r>
          </a:p>
          <a:p>
            <a:pPr marL="800100" lvl="1" indent="-285750">
              <a:buFont typeface="Wingdings" panose="05000000000000000000" pitchFamily="2" charset="2"/>
              <a:buChar char="v"/>
            </a:pPr>
            <a:r>
              <a:rPr lang="en-US" sz="1800" dirty="0">
                <a:latin typeface="Georgia Pro Light" panose="02040302050405020303" pitchFamily="18" charset="0"/>
              </a:rPr>
              <a:t>Soil Conservation Service nursery increased seed and released it around 1944</a:t>
            </a:r>
          </a:p>
          <a:p>
            <a:pPr marL="800100" lvl="1" indent="-285750">
              <a:buFont typeface="Wingdings" panose="05000000000000000000" pitchFamily="2" charset="2"/>
              <a:buChar char="v"/>
            </a:pPr>
            <a:r>
              <a:rPr lang="en-US" sz="1800" dirty="0">
                <a:latin typeface="Georgia Pro Light" panose="02040302050405020303" pitchFamily="18" charset="0"/>
              </a:rPr>
              <a:t>Developed for pasture forage, hay production, &amp; range reseedings</a:t>
            </a:r>
          </a:p>
          <a:p>
            <a:pPr indent="-228600">
              <a:buFont typeface="Arial" panose="020B0604020202020204" pitchFamily="34" charset="0"/>
              <a:buChar char="•"/>
            </a:pPr>
            <a:endParaRPr lang="en-US" sz="2200" dirty="0"/>
          </a:p>
        </p:txBody>
      </p:sp>
      <p:pic>
        <p:nvPicPr>
          <p:cNvPr id="5" name="Content Placeholder 4" descr="A small plant growing in the grass&#10;&#10;Description automatically generated with low confidence">
            <a:extLst>
              <a:ext uri="{FF2B5EF4-FFF2-40B4-BE49-F238E27FC236}">
                <a16:creationId xmlns:a16="http://schemas.microsoft.com/office/drawing/2014/main" id="{1BE070DB-640A-0096-B680-9BC2D37A4B45}"/>
              </a:ext>
            </a:extLst>
          </p:cNvPr>
          <p:cNvPicPr>
            <a:picLocks noGrp="1" noChangeAspect="1"/>
          </p:cNvPicPr>
          <p:nvPr>
            <p:ph idx="1"/>
          </p:nvPr>
        </p:nvPicPr>
        <p:blipFill rotWithShape="1">
          <a:blip r:embed="rId3"/>
          <a:srcRect t="23969" b="10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637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85B6A4-A527-F68D-8E2A-36F7A5BFA7E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latin typeface="Georgia Pro Light" panose="02040302050405020303" pitchFamily="18" charset="0"/>
              </a:rPr>
              <a:t>History</a:t>
            </a:r>
            <a:r>
              <a:rPr lang="en-US" sz="5400" dirty="0"/>
              <a:t/>
            </a:r>
          </a:p>
        </p:txBody>
      </p:sp>
      <p:sp>
        <p:nvSpPr>
          <p:cNvPr id="4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E4E1B39-F651-0217-11C4-C3F4D973C5DA}"/>
              </a:ext>
            </a:extLst>
          </p:cNvPr>
          <p:cNvSpPr>
            <a:spLocks noGrp="1"/>
          </p:cNvSpPr>
          <p:nvPr>
            <p:ph type="body" sz="half" idx="2"/>
          </p:nvPr>
        </p:nvSpPr>
        <p:spPr>
          <a:xfrm>
            <a:off x="640080" y="2872899"/>
            <a:ext cx="4243589" cy="3320668"/>
          </a:xfrm>
        </p:spPr>
        <p:txBody>
          <a:bodyPr vert="horz" lIns="91440" tIns="45720" rIns="91440" bIns="45720" rtlCol="0">
            <a:normAutofit fontScale="85000" lnSpcReduction="20000"/>
          </a:bodyPr>
          <a:lstStyle/>
          <a:p>
            <a:r>
              <a:rPr lang="en-US" sz="2200" dirty="0">
                <a:latin typeface="Georgia Pro Light" panose="02040302050405020303" pitchFamily="18" charset="0"/>
              </a:rPr>
              <a:t>Did they work too well?</a:t>
            </a:r>
          </a:p>
          <a:p>
            <a:pPr marL="114300" indent="-342900">
              <a:buFont typeface="Wingdings" panose="05000000000000000000" pitchFamily="2" charset="2"/>
              <a:buChar char="v"/>
            </a:pPr>
            <a:r>
              <a:rPr lang="en-US" sz="2200" dirty="0">
                <a:latin typeface="Georgia Pro Light" panose="02040302050405020303" pitchFamily="18" charset="0"/>
              </a:rPr>
              <a:t>Like other introduced species, these grasses have tendencies to form monocultures</a:t>
            </a:r>
          </a:p>
          <a:p>
            <a:pPr marL="114300" indent="-342900">
              <a:buFont typeface="Wingdings" panose="05000000000000000000" pitchFamily="2" charset="2"/>
              <a:buChar char="v"/>
            </a:pPr>
            <a:endParaRPr lang="en-US" sz="2200" dirty="0">
              <a:latin typeface="Georgia Pro Light" panose="02040302050405020303" pitchFamily="18" charset="0"/>
            </a:endParaRPr>
          </a:p>
          <a:p>
            <a:pPr marL="114300" indent="-342900">
              <a:buFont typeface="Wingdings" panose="05000000000000000000" pitchFamily="2" charset="2"/>
              <a:buChar char="v"/>
            </a:pPr>
            <a:r>
              <a:rPr lang="en-US" sz="2200" dirty="0">
                <a:latin typeface="Georgia Pro Light" panose="02040302050405020303" pitchFamily="18" charset="0"/>
              </a:rPr>
              <a:t>Incidental seed movement &amp; the grasses invasive nature</a:t>
            </a:r>
          </a:p>
          <a:p>
            <a:pPr marL="571500" lvl="1" indent="-342900">
              <a:buFont typeface="Wingdings" panose="05000000000000000000" pitchFamily="2" charset="2"/>
              <a:buChar char="v"/>
            </a:pPr>
            <a:r>
              <a:rPr lang="en-US" sz="2000" dirty="0">
                <a:latin typeface="Georgia Pro Light" panose="02040302050405020303" pitchFamily="18" charset="0"/>
              </a:rPr>
              <a:t>Introduced bluestems now occur in areas that were never intentionally seeded</a:t>
            </a:r>
          </a:p>
          <a:p>
            <a:pPr marL="571500" lvl="1" indent="-342900">
              <a:buFont typeface="Wingdings" panose="05000000000000000000" pitchFamily="2" charset="2"/>
              <a:buChar char="v"/>
            </a:pPr>
            <a:r>
              <a:rPr lang="en-US" sz="2000" dirty="0">
                <a:latin typeface="Georgia Pro Light" panose="02040302050405020303" pitchFamily="18" charset="0"/>
              </a:rPr>
              <a:t>Encroaching into rangelands where they are not desired</a:t>
            </a:r>
          </a:p>
          <a:p>
            <a:pPr marL="971550" lvl="2" indent="-285750">
              <a:buFont typeface="Wingdings" panose="05000000000000000000" pitchFamily="2" charset="2"/>
              <a:buChar char="v"/>
            </a:pPr>
            <a:r>
              <a:rPr lang="en-US" sz="1800" dirty="0">
                <a:latin typeface="Georgia Pro Light" panose="02040302050405020303" pitchFamily="18" charset="0"/>
              </a:rPr>
              <a:t>Decreasing native diversity</a:t>
            </a:r>
          </a:p>
          <a:p>
            <a:pPr lvl="1" indent="-228600">
              <a:buFont typeface="Arial" panose="020B0604020202020204" pitchFamily="34" charset="0"/>
              <a:buChar char="•"/>
            </a:pPr>
            <a:endParaRPr lang="en-US" sz="2000" dirty="0"/>
          </a:p>
        </p:txBody>
      </p:sp>
      <p:pic>
        <p:nvPicPr>
          <p:cNvPr id="5" name="Content Placeholder 4" descr="A small plant growing in the grass&#10;&#10;Description automatically generated with low confidence">
            <a:extLst>
              <a:ext uri="{FF2B5EF4-FFF2-40B4-BE49-F238E27FC236}">
                <a16:creationId xmlns:a16="http://schemas.microsoft.com/office/drawing/2014/main" id="{1BE070DB-640A-0096-B680-9BC2D37A4B45}"/>
              </a:ext>
            </a:extLst>
          </p:cNvPr>
          <p:cNvPicPr>
            <a:picLocks noGrp="1" noChangeAspect="1"/>
          </p:cNvPicPr>
          <p:nvPr>
            <p:ph idx="1"/>
          </p:nvPr>
        </p:nvPicPr>
        <p:blipFill rotWithShape="1">
          <a:blip r:embed="rId3"/>
          <a:srcRect t="23969" b="10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2119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E30EA-72BB-8261-4032-9CC84EEE7D8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latin typeface="Georgia Pro Light" panose="02040302050405020303" pitchFamily="18" charset="0"/>
              </a:rPr>
              <a:t>Present Day</a:t>
            </a:r>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0BA91B-2CD5-AB1D-11B7-F65D7DFE3297}"/>
              </a:ext>
            </a:extLst>
          </p:cNvPr>
          <p:cNvSpPr>
            <a:spLocks noGrp="1"/>
          </p:cNvSpPr>
          <p:nvPr>
            <p:ph sz="half" idx="1"/>
          </p:nvPr>
        </p:nvSpPr>
        <p:spPr>
          <a:xfrm>
            <a:off x="640080" y="2872899"/>
            <a:ext cx="4243589" cy="3320668"/>
          </a:xfrm>
        </p:spPr>
        <p:txBody>
          <a:bodyPr vert="horz" lIns="91440" tIns="45720" rIns="91440" bIns="45720" rtlCol="0">
            <a:normAutofit/>
          </a:bodyPr>
          <a:lstStyle/>
          <a:p>
            <a:pPr>
              <a:buFont typeface="Wingdings" panose="05000000000000000000" pitchFamily="2" charset="2"/>
              <a:buChar char="v"/>
            </a:pPr>
            <a:r>
              <a:rPr lang="en-US" sz="2000" dirty="0">
                <a:latin typeface="Georgia Pro Light" panose="02040302050405020303" pitchFamily="18" charset="0"/>
              </a:rPr>
              <a:t>Landowners &amp; managers searching for appropriate control methods</a:t>
            </a:r>
          </a:p>
          <a:p>
            <a:pPr>
              <a:buFont typeface="Wingdings" panose="05000000000000000000" pitchFamily="2" charset="2"/>
              <a:buChar char="v"/>
            </a:pPr>
            <a:r>
              <a:rPr lang="en-US" sz="2000" dirty="0">
                <a:latin typeface="Georgia Pro Light" panose="02040302050405020303" pitchFamily="18" charset="0"/>
              </a:rPr>
              <a:t>Previous studies found only short-term control or no effect on OWBs</a:t>
            </a:r>
          </a:p>
          <a:p>
            <a:pPr>
              <a:buFont typeface="Wingdings" panose="05000000000000000000" pitchFamily="2" charset="2"/>
              <a:buChar char="v"/>
            </a:pPr>
            <a:r>
              <a:rPr lang="en-US" sz="2000" dirty="0">
                <a:latin typeface="Georgia Pro Light" panose="02040302050405020303" pitchFamily="18" charset="0"/>
              </a:rPr>
              <a:t>Led to my graduate research project</a:t>
            </a:r>
          </a:p>
          <a:p>
            <a:pPr lvl="1">
              <a:buFont typeface="Wingdings" panose="05000000000000000000" pitchFamily="2" charset="2"/>
              <a:buChar char="v"/>
            </a:pPr>
            <a:r>
              <a:rPr lang="en-US" sz="2000" dirty="0">
                <a:latin typeface="Georgia Pro Light" panose="02040302050405020303" pitchFamily="18" charset="0"/>
              </a:rPr>
              <a:t>Evaluate combining treatments </a:t>
            </a:r>
          </a:p>
          <a:p>
            <a:pPr lvl="1"/>
            <a:endParaRPr lang="en-US" sz="2000" dirty="0"/>
          </a:p>
        </p:txBody>
      </p:sp>
      <p:pic>
        <p:nvPicPr>
          <p:cNvPr id="9" name="Content Placeholder 8" descr="A field of grass with trees in the background&#10;&#10;Description automatically generated with medium confidence">
            <a:extLst>
              <a:ext uri="{FF2B5EF4-FFF2-40B4-BE49-F238E27FC236}">
                <a16:creationId xmlns:a16="http://schemas.microsoft.com/office/drawing/2014/main" id="{DC210410-25E3-85C1-6FC0-5B9FAC5FB69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5521" r="1752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1338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8083D-B193-F7D2-9965-8DB0999ABA96}"/>
              </a:ext>
            </a:extLst>
          </p:cNvPr>
          <p:cNvSpPr>
            <a:spLocks noGrp="1"/>
          </p:cNvSpPr>
          <p:nvPr>
            <p:ph type="title"/>
          </p:nvPr>
        </p:nvSpPr>
        <p:spPr>
          <a:xfrm>
            <a:off x="630936" y="639520"/>
            <a:ext cx="3699326" cy="1719072"/>
          </a:xfrm>
        </p:spPr>
        <p:txBody>
          <a:bodyPr vert="horz" lIns="91440" tIns="45720" rIns="91440" bIns="45720" rtlCol="0" anchor="b">
            <a:normAutofit/>
          </a:bodyPr>
          <a:lstStyle/>
          <a:p>
            <a:r>
              <a:rPr lang="en-US" sz="4600" kern="1200" dirty="0">
                <a:solidFill>
                  <a:schemeClr val="tx1"/>
                </a:solidFill>
                <a:latin typeface="Georgia Pro Light" panose="02040302050405020303" pitchFamily="18" charset="0"/>
              </a:rPr>
              <a:t>Management Theories</a:t>
            </a:r>
          </a:p>
        </p:txBody>
      </p:sp>
      <p:sp>
        <p:nvSpPr>
          <p:cNvPr id="2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B2A5A2-8BDD-554D-6E9C-F464ABAA1FD2}"/>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a:buFont typeface="Wingdings" panose="05000000000000000000" pitchFamily="2" charset="2"/>
              <a:buChar char="v"/>
            </a:pPr>
            <a:r>
              <a:rPr lang="en-US" sz="2200" dirty="0">
                <a:latin typeface="Georgia Pro Light" panose="02040302050405020303" pitchFamily="18" charset="0"/>
              </a:rPr>
              <a:t>Eradication</a:t>
            </a:r>
          </a:p>
          <a:p>
            <a:pPr>
              <a:buFont typeface="Wingdings" panose="05000000000000000000" pitchFamily="2" charset="2"/>
              <a:buChar char="v"/>
            </a:pPr>
            <a:endParaRPr lang="en-US" sz="2200" dirty="0">
              <a:latin typeface="Georgia Pro Light" panose="02040302050405020303" pitchFamily="18" charset="0"/>
            </a:endParaRPr>
          </a:p>
          <a:p>
            <a:pPr>
              <a:buFont typeface="Wingdings" panose="05000000000000000000" pitchFamily="2" charset="2"/>
              <a:buChar char="v"/>
            </a:pPr>
            <a:r>
              <a:rPr lang="en-US" sz="2200" dirty="0">
                <a:latin typeface="Georgia Pro Light" panose="02040302050405020303" pitchFamily="18" charset="0"/>
              </a:rPr>
              <a:t>Diversity management</a:t>
            </a:r>
          </a:p>
          <a:p>
            <a:pPr>
              <a:buFont typeface="Wingdings" panose="05000000000000000000" pitchFamily="2" charset="2"/>
              <a:buChar char="v"/>
            </a:pPr>
            <a:endParaRPr lang="en-US" sz="2200" dirty="0">
              <a:latin typeface="Georgia Pro Light" panose="02040302050405020303" pitchFamily="18" charset="0"/>
            </a:endParaRPr>
          </a:p>
          <a:p>
            <a:pPr>
              <a:buFont typeface="Wingdings" panose="05000000000000000000" pitchFamily="2" charset="2"/>
              <a:buChar char="v"/>
            </a:pPr>
            <a:r>
              <a:rPr lang="en-US" sz="2200" dirty="0">
                <a:latin typeface="Georgia Pro Light" panose="02040302050405020303" pitchFamily="18" charset="0"/>
              </a:rPr>
              <a:t>Passive management</a:t>
            </a:r>
          </a:p>
        </p:txBody>
      </p:sp>
      <p:pic>
        <p:nvPicPr>
          <p:cNvPr id="5" name="Content Placeholder 4">
            <a:extLst>
              <a:ext uri="{FF2B5EF4-FFF2-40B4-BE49-F238E27FC236}">
                <a16:creationId xmlns:a16="http://schemas.microsoft.com/office/drawing/2014/main" id="{D76F8893-6B80-7122-2135-18F1BCB10ED5}"/>
              </a:ext>
            </a:extLst>
          </p:cNvPr>
          <p:cNvPicPr>
            <a:picLocks noGrp="1" noChangeAspect="1"/>
          </p:cNvPicPr>
          <p:nvPr>
            <p:ph sz="half" idx="2"/>
          </p:nvPr>
        </p:nvPicPr>
        <p:blipFill>
          <a:blip r:embed="rId3"/>
          <a:stretch>
            <a:fillRect/>
          </a:stretch>
        </p:blipFill>
        <p:spPr>
          <a:xfrm>
            <a:off x="4654296" y="831475"/>
            <a:ext cx="6903720" cy="5195049"/>
          </a:xfrm>
          <a:prstGeom prst="rect">
            <a:avLst/>
          </a:prstGeom>
        </p:spPr>
      </p:pic>
    </p:spTree>
    <p:extLst>
      <p:ext uri="{BB962C8B-B14F-4D97-AF65-F5344CB8AC3E}">
        <p14:creationId xmlns:p14="http://schemas.microsoft.com/office/powerpoint/2010/main" val="3008033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2984</Words>
  <Application>Microsoft Office PowerPoint</Application>
  <PresentationFormat>Widescreen</PresentationFormat>
  <Paragraphs>222</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Georgia Pro Light</vt:lpstr>
      <vt:lpstr>Wingdings</vt:lpstr>
      <vt:lpstr>Office Theme</vt:lpstr>
      <vt:lpstr>Introduction  to  Introduced Bluestems</vt:lpstr>
      <vt:lpstr>History </vt:lpstr>
      <vt:lpstr>History </vt:lpstr>
      <vt:lpstr>History </vt:lpstr>
      <vt:lpstr>History </vt:lpstr>
      <vt:lpstr>History </vt:lpstr>
      <vt:lpstr>History </vt:lpstr>
      <vt:lpstr>Present Day</vt:lpstr>
      <vt:lpstr>Management Theories</vt:lpstr>
      <vt:lpstr>Eradication</vt:lpstr>
      <vt:lpstr>Diversity Management</vt:lpstr>
      <vt:lpstr>Passive Management </vt:lpstr>
      <vt:lpstr>Management Options </vt:lpstr>
      <vt:lpstr>Management Options </vt:lpstr>
      <vt:lpstr>Management Options </vt:lpstr>
      <vt:lpstr>Management Options </vt:lpstr>
      <vt:lpstr>Management Options </vt:lpstr>
      <vt:lpstr>Management Options </vt:lpstr>
      <vt:lpstr>Prevention</vt:lpstr>
      <vt:lpstr>Questions Discussion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Introduced Bluestems</dc:title>
  <dc:creator>Meagan Lesak</dc:creator>
  <cp:lastModifiedBy>Meagan Lesak</cp:lastModifiedBy>
  <cp:revision>2</cp:revision>
  <dcterms:created xsi:type="dcterms:W3CDTF">2023-04-11T15:18:44Z</dcterms:created>
  <dcterms:modified xsi:type="dcterms:W3CDTF">2023-04-27T03:48:42Z</dcterms:modified>
</cp:coreProperties>
</file>