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257" r:id="rId2"/>
    <p:sldId id="627" r:id="rId3"/>
    <p:sldId id="626" r:id="rId4"/>
    <p:sldId id="537" r:id="rId5"/>
    <p:sldId id="351" r:id="rId6"/>
    <p:sldId id="387" r:id="rId7"/>
    <p:sldId id="348" r:id="rId8"/>
    <p:sldId id="630" r:id="rId9"/>
    <p:sldId id="349" r:id="rId10"/>
    <p:sldId id="258" r:id="rId11"/>
    <p:sldId id="823" r:id="rId12"/>
    <p:sldId id="918" r:id="rId13"/>
    <p:sldId id="917" r:id="rId14"/>
    <p:sldId id="565" r:id="rId15"/>
    <p:sldId id="606" r:id="rId16"/>
    <p:sldId id="919" r:id="rId17"/>
    <p:sldId id="921" r:id="rId18"/>
    <p:sldId id="920" r:id="rId19"/>
    <p:sldId id="923" r:id="rId20"/>
    <p:sldId id="922" r:id="rId21"/>
    <p:sldId id="925" r:id="rId22"/>
    <p:sldId id="926" r:id="rId23"/>
    <p:sldId id="889" r:id="rId24"/>
    <p:sldId id="390" r:id="rId25"/>
    <p:sldId id="391" r:id="rId26"/>
    <p:sldId id="393" r:id="rId27"/>
    <p:sldId id="883" r:id="rId28"/>
    <p:sldId id="853" r:id="rId29"/>
    <p:sldId id="854" r:id="rId30"/>
    <p:sldId id="856" r:id="rId31"/>
    <p:sldId id="857" r:id="rId32"/>
    <p:sldId id="411" r:id="rId33"/>
    <p:sldId id="413" r:id="rId34"/>
    <p:sldId id="414" r:id="rId35"/>
    <p:sldId id="415" r:id="rId36"/>
    <p:sldId id="417" r:id="rId37"/>
    <p:sldId id="434" r:id="rId38"/>
    <p:sldId id="418" r:id="rId39"/>
    <p:sldId id="435" r:id="rId40"/>
    <p:sldId id="419" r:id="rId41"/>
    <p:sldId id="420" r:id="rId42"/>
    <p:sldId id="421" r:id="rId43"/>
    <p:sldId id="422" r:id="rId44"/>
    <p:sldId id="423" r:id="rId45"/>
    <p:sldId id="424" r:id="rId46"/>
    <p:sldId id="426" r:id="rId47"/>
    <p:sldId id="427" r:id="rId48"/>
    <p:sldId id="428" r:id="rId49"/>
    <p:sldId id="429" r:id="rId50"/>
    <p:sldId id="431" r:id="rId51"/>
    <p:sldId id="425" r:id="rId52"/>
    <p:sldId id="256" r:id="rId53"/>
    <p:sldId id="928" r:id="rId54"/>
    <p:sldId id="264" r:id="rId55"/>
    <p:sldId id="927" r:id="rId56"/>
    <p:sldId id="281" r:id="rId57"/>
    <p:sldId id="888" r:id="rId58"/>
    <p:sldId id="277" r:id="rId59"/>
    <p:sldId id="276" r:id="rId60"/>
    <p:sldId id="292" r:id="rId61"/>
    <p:sldId id="929" r:id="rId62"/>
    <p:sldId id="765" r:id="rId6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Bookman Old Style" pitchFamily="18" charset="0"/>
        <a:ea typeface="+mn-ea"/>
        <a:cs typeface="+mn-cs"/>
      </a:defRPr>
    </a:lvl1pPr>
    <a:lvl2pPr marL="457200" algn="l" rtl="0" fontAlgn="base">
      <a:spcBef>
        <a:spcPct val="0"/>
      </a:spcBef>
      <a:spcAft>
        <a:spcPct val="0"/>
      </a:spcAft>
      <a:defRPr sz="2400" kern="1200">
        <a:solidFill>
          <a:schemeClr val="tx1"/>
        </a:solidFill>
        <a:latin typeface="Bookman Old Style" pitchFamily="18" charset="0"/>
        <a:ea typeface="+mn-ea"/>
        <a:cs typeface="+mn-cs"/>
      </a:defRPr>
    </a:lvl2pPr>
    <a:lvl3pPr marL="914400" algn="l" rtl="0" fontAlgn="base">
      <a:spcBef>
        <a:spcPct val="0"/>
      </a:spcBef>
      <a:spcAft>
        <a:spcPct val="0"/>
      </a:spcAft>
      <a:defRPr sz="2400" kern="1200">
        <a:solidFill>
          <a:schemeClr val="tx1"/>
        </a:solidFill>
        <a:latin typeface="Bookman Old Style" pitchFamily="18" charset="0"/>
        <a:ea typeface="+mn-ea"/>
        <a:cs typeface="+mn-cs"/>
      </a:defRPr>
    </a:lvl3pPr>
    <a:lvl4pPr marL="1371600" algn="l" rtl="0" fontAlgn="base">
      <a:spcBef>
        <a:spcPct val="0"/>
      </a:spcBef>
      <a:spcAft>
        <a:spcPct val="0"/>
      </a:spcAft>
      <a:defRPr sz="2400" kern="1200">
        <a:solidFill>
          <a:schemeClr val="tx1"/>
        </a:solidFill>
        <a:latin typeface="Bookman Old Style" pitchFamily="18" charset="0"/>
        <a:ea typeface="+mn-ea"/>
        <a:cs typeface="+mn-cs"/>
      </a:defRPr>
    </a:lvl4pPr>
    <a:lvl5pPr marL="1828800" algn="l" rtl="0" fontAlgn="base">
      <a:spcBef>
        <a:spcPct val="0"/>
      </a:spcBef>
      <a:spcAft>
        <a:spcPct val="0"/>
      </a:spcAft>
      <a:defRPr sz="2400" kern="1200">
        <a:solidFill>
          <a:schemeClr val="tx1"/>
        </a:solidFill>
        <a:latin typeface="Bookman Old Style" pitchFamily="18" charset="0"/>
        <a:ea typeface="+mn-ea"/>
        <a:cs typeface="+mn-cs"/>
      </a:defRPr>
    </a:lvl5pPr>
    <a:lvl6pPr marL="2286000" algn="l" defTabSz="914400" rtl="0" eaLnBrk="1" latinLnBrk="0" hangingPunct="1">
      <a:defRPr sz="2400" kern="1200">
        <a:solidFill>
          <a:schemeClr val="tx1"/>
        </a:solidFill>
        <a:latin typeface="Bookman Old Style" pitchFamily="18" charset="0"/>
        <a:ea typeface="+mn-ea"/>
        <a:cs typeface="+mn-cs"/>
      </a:defRPr>
    </a:lvl6pPr>
    <a:lvl7pPr marL="2743200" algn="l" defTabSz="914400" rtl="0" eaLnBrk="1" latinLnBrk="0" hangingPunct="1">
      <a:defRPr sz="2400" kern="1200">
        <a:solidFill>
          <a:schemeClr val="tx1"/>
        </a:solidFill>
        <a:latin typeface="Bookman Old Style" pitchFamily="18" charset="0"/>
        <a:ea typeface="+mn-ea"/>
        <a:cs typeface="+mn-cs"/>
      </a:defRPr>
    </a:lvl7pPr>
    <a:lvl8pPr marL="3200400" algn="l" defTabSz="914400" rtl="0" eaLnBrk="1" latinLnBrk="0" hangingPunct="1">
      <a:defRPr sz="2400" kern="1200">
        <a:solidFill>
          <a:schemeClr val="tx1"/>
        </a:solidFill>
        <a:latin typeface="Bookman Old Style" pitchFamily="18" charset="0"/>
        <a:ea typeface="+mn-ea"/>
        <a:cs typeface="+mn-cs"/>
      </a:defRPr>
    </a:lvl8pPr>
    <a:lvl9pPr marL="3657600" algn="l" defTabSz="914400" rtl="0" eaLnBrk="1" latinLnBrk="0" hangingPunct="1">
      <a:defRPr sz="2400" kern="1200">
        <a:solidFill>
          <a:schemeClr val="tx1"/>
        </a:solidFill>
        <a:latin typeface="Bookman Old Style"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99"/>
    <a:srgbClr val="66FFFF"/>
    <a:srgbClr val="996600"/>
    <a:srgbClr val="0033CC"/>
    <a:srgbClr val="FF3300"/>
    <a:srgbClr val="FF66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91" autoAdjust="0"/>
  </p:normalViewPr>
  <p:slideViewPr>
    <p:cSldViewPr>
      <p:cViewPr varScale="1">
        <p:scale>
          <a:sx n="86" d="100"/>
          <a:sy n="86" d="100"/>
        </p:scale>
        <p:origin x="1554"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8" Type="http://schemas.openxmlformats.org/officeDocument/2006/relationships/slide" Target="slides/slide16.xml"/><Relationship Id="rId13" Type="http://schemas.openxmlformats.org/officeDocument/2006/relationships/slide" Target="slides/slide29.xml"/><Relationship Id="rId3" Type="http://schemas.openxmlformats.org/officeDocument/2006/relationships/slide" Target="slides/slide8.xml"/><Relationship Id="rId7" Type="http://schemas.openxmlformats.org/officeDocument/2006/relationships/slide" Target="slides/slide13.xml"/><Relationship Id="rId12" Type="http://schemas.openxmlformats.org/officeDocument/2006/relationships/slide" Target="slides/slide28.xml"/><Relationship Id="rId2" Type="http://schemas.openxmlformats.org/officeDocument/2006/relationships/slide" Target="slides/slide7.xml"/><Relationship Id="rId1" Type="http://schemas.openxmlformats.org/officeDocument/2006/relationships/slide" Target="slides/slide1.xml"/><Relationship Id="rId6" Type="http://schemas.openxmlformats.org/officeDocument/2006/relationships/slide" Target="slides/slide12.xml"/><Relationship Id="rId11" Type="http://schemas.openxmlformats.org/officeDocument/2006/relationships/slide" Target="slides/slide24.xml"/><Relationship Id="rId5" Type="http://schemas.openxmlformats.org/officeDocument/2006/relationships/slide" Target="slides/slide11.xml"/><Relationship Id="rId15" Type="http://schemas.openxmlformats.org/officeDocument/2006/relationships/slide" Target="slides/slide31.xml"/><Relationship Id="rId10" Type="http://schemas.openxmlformats.org/officeDocument/2006/relationships/slide" Target="slides/slide23.xml"/><Relationship Id="rId4" Type="http://schemas.openxmlformats.org/officeDocument/2006/relationships/slide" Target="slides/slide10.xml"/><Relationship Id="rId9" Type="http://schemas.openxmlformats.org/officeDocument/2006/relationships/slide" Target="slides/slide17.xml"/><Relationship Id="rId14"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p>
        </p:txBody>
      </p:sp>
      <p:sp>
        <p:nvSpPr>
          <p:cNvPr id="1843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p>
        </p:txBody>
      </p:sp>
      <p:sp>
        <p:nvSpPr>
          <p:cNvPr id="1843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p>
        </p:txBody>
      </p:sp>
      <p:sp>
        <p:nvSpPr>
          <p:cNvPr id="1843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E09E579A-34A4-4029-BB25-AC8401DEAF30}" type="slidenum">
              <a:rPr lang="en-US"/>
              <a:pPr/>
              <a:t>‹#›</a:t>
            </a:fld>
            <a:endParaRPr lang="en-US"/>
          </a:p>
        </p:txBody>
      </p:sp>
    </p:spTree>
    <p:extLst>
      <p:ext uri="{BB962C8B-B14F-4D97-AF65-F5344CB8AC3E}">
        <p14:creationId xmlns:p14="http://schemas.microsoft.com/office/powerpoint/2010/main" val="3985240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40F1CE67-B0AC-4DE7-AA20-4838A99C2958}" type="slidenum">
              <a:rPr lang="en-US"/>
              <a:pPr/>
              <a:t>‹#›</a:t>
            </a:fld>
            <a:endParaRPr lang="en-US"/>
          </a:p>
        </p:txBody>
      </p:sp>
    </p:spTree>
    <p:extLst>
      <p:ext uri="{BB962C8B-B14F-4D97-AF65-F5344CB8AC3E}">
        <p14:creationId xmlns:p14="http://schemas.microsoft.com/office/powerpoint/2010/main" val="23085076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FB469-908E-4EE5-9326-2B2B47F2A86B}" type="slidenum">
              <a:rPr lang="en-US" altLang="en-US"/>
              <a:pPr/>
              <a:t>1</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66825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AE4E74-DED5-4C73-A8C6-53FA4771A2BB}"/>
              </a:ext>
            </a:extLst>
          </p:cNvPr>
          <p:cNvSpPr>
            <a:spLocks noGrp="1" noChangeArrowheads="1"/>
          </p:cNvSpPr>
          <p:nvPr>
            <p:ph type="sldNum" sz="quarter" idx="5"/>
          </p:nvPr>
        </p:nvSpPr>
        <p:spPr>
          <a:ln/>
        </p:spPr>
        <p:txBody>
          <a:bodyPr/>
          <a:lstStyle/>
          <a:p>
            <a:fld id="{3243309D-55FD-4A92-92B9-9CEAFC1188FD}" type="slidenum">
              <a:rPr lang="en-US" altLang="en-US"/>
              <a:pPr/>
              <a:t>12</a:t>
            </a:fld>
            <a:endParaRPr lang="en-US" altLang="en-US"/>
          </a:p>
        </p:txBody>
      </p:sp>
      <p:sp>
        <p:nvSpPr>
          <p:cNvPr id="21506" name="Rectangle 2">
            <a:extLst>
              <a:ext uri="{FF2B5EF4-FFF2-40B4-BE49-F238E27FC236}">
                <a16:creationId xmlns:a16="http://schemas.microsoft.com/office/drawing/2014/main" id="{1381C369-F2E9-4D67-9779-0CD02400DEF8}"/>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B1E9793-5CAA-4E3D-910F-FC297DF9127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40063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AE4E74-DED5-4C73-A8C6-53FA4771A2BB}"/>
              </a:ext>
            </a:extLst>
          </p:cNvPr>
          <p:cNvSpPr>
            <a:spLocks noGrp="1" noChangeArrowheads="1"/>
          </p:cNvSpPr>
          <p:nvPr>
            <p:ph type="sldNum" sz="quarter" idx="5"/>
          </p:nvPr>
        </p:nvSpPr>
        <p:spPr>
          <a:ln/>
        </p:spPr>
        <p:txBody>
          <a:bodyPr/>
          <a:lstStyle/>
          <a:p>
            <a:fld id="{3243309D-55FD-4A92-92B9-9CEAFC1188FD}" type="slidenum">
              <a:rPr lang="en-US" altLang="en-US"/>
              <a:pPr/>
              <a:t>13</a:t>
            </a:fld>
            <a:endParaRPr lang="en-US" altLang="en-US"/>
          </a:p>
        </p:txBody>
      </p:sp>
      <p:sp>
        <p:nvSpPr>
          <p:cNvPr id="21506" name="Rectangle 2">
            <a:extLst>
              <a:ext uri="{FF2B5EF4-FFF2-40B4-BE49-F238E27FC236}">
                <a16:creationId xmlns:a16="http://schemas.microsoft.com/office/drawing/2014/main" id="{1381C369-F2E9-4D67-9779-0CD02400DEF8}"/>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B1E9793-5CAA-4E3D-910F-FC297DF9127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29292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B9CDC3-A5E5-4BB9-AA9C-FC43FAD103E6}" type="slidenum">
              <a:rPr lang="en-US"/>
              <a:pPr/>
              <a:t>14</a:t>
            </a:fld>
            <a:endParaRPr lang="en-US"/>
          </a:p>
        </p:txBody>
      </p:sp>
      <p:sp>
        <p:nvSpPr>
          <p:cNvPr id="563202" name="Rectangle 2"/>
          <p:cNvSpPr>
            <a:spLocks noGrp="1" noRot="1" noChangeAspect="1" noChangeArrowheads="1" noTextEdit="1"/>
          </p:cNvSpPr>
          <p:nvPr>
            <p:ph type="sldImg"/>
          </p:nvPr>
        </p:nvSpPr>
        <p:spPr>
          <a:xfrm>
            <a:off x="1150938" y="692150"/>
            <a:ext cx="4556125" cy="3416300"/>
          </a:xfrm>
          <a:ln/>
        </p:spPr>
      </p:sp>
      <p:sp>
        <p:nvSpPr>
          <p:cNvPr id="563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124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AE4E74-DED5-4C73-A8C6-53FA4771A2BB}"/>
              </a:ext>
            </a:extLst>
          </p:cNvPr>
          <p:cNvSpPr>
            <a:spLocks noGrp="1" noChangeArrowheads="1"/>
          </p:cNvSpPr>
          <p:nvPr>
            <p:ph type="sldNum" sz="quarter" idx="5"/>
          </p:nvPr>
        </p:nvSpPr>
        <p:spPr>
          <a:ln/>
        </p:spPr>
        <p:txBody>
          <a:bodyPr/>
          <a:lstStyle/>
          <a:p>
            <a:fld id="{3243309D-55FD-4A92-92B9-9CEAFC1188FD}" type="slidenum">
              <a:rPr lang="en-US" altLang="en-US"/>
              <a:pPr/>
              <a:t>16</a:t>
            </a:fld>
            <a:endParaRPr lang="en-US" altLang="en-US"/>
          </a:p>
        </p:txBody>
      </p:sp>
      <p:sp>
        <p:nvSpPr>
          <p:cNvPr id="21506" name="Rectangle 2">
            <a:extLst>
              <a:ext uri="{FF2B5EF4-FFF2-40B4-BE49-F238E27FC236}">
                <a16:creationId xmlns:a16="http://schemas.microsoft.com/office/drawing/2014/main" id="{1381C369-F2E9-4D67-9779-0CD02400DEF8}"/>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B1E9793-5CAA-4E3D-910F-FC297DF9127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74646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FD3C23-281A-4C73-87F6-D50691379C96}"/>
              </a:ext>
            </a:extLst>
          </p:cNvPr>
          <p:cNvSpPr>
            <a:spLocks noGrp="1" noChangeArrowheads="1"/>
          </p:cNvSpPr>
          <p:nvPr>
            <p:ph type="sldNum" sz="quarter" idx="5"/>
          </p:nvPr>
        </p:nvSpPr>
        <p:spPr>
          <a:ln/>
        </p:spPr>
        <p:txBody>
          <a:bodyPr/>
          <a:lstStyle/>
          <a:p>
            <a:fld id="{36B31706-BC62-4917-B244-970DFB3BBD68}" type="slidenum">
              <a:rPr lang="en-US" altLang="en-US"/>
              <a:pPr/>
              <a:t>17</a:t>
            </a:fld>
            <a:endParaRPr lang="en-US" altLang="en-US"/>
          </a:p>
        </p:txBody>
      </p:sp>
      <p:sp>
        <p:nvSpPr>
          <p:cNvPr id="340994" name="Rectangle 2">
            <a:extLst>
              <a:ext uri="{FF2B5EF4-FFF2-40B4-BE49-F238E27FC236}">
                <a16:creationId xmlns:a16="http://schemas.microsoft.com/office/drawing/2014/main" id="{8F9547C2-B99A-4EA5-9FB2-C14B5CD30218}"/>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3FF7F581-B7FD-402A-A101-FB70992EC1F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72598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DCE80-D86C-45A8-9772-D004956EAD51}"/>
              </a:ext>
            </a:extLst>
          </p:cNvPr>
          <p:cNvSpPr>
            <a:spLocks noGrp="1" noChangeArrowheads="1"/>
          </p:cNvSpPr>
          <p:nvPr>
            <p:ph type="sldNum" sz="quarter" idx="5"/>
          </p:nvPr>
        </p:nvSpPr>
        <p:spPr>
          <a:ln/>
        </p:spPr>
        <p:txBody>
          <a:bodyPr/>
          <a:lstStyle/>
          <a:p>
            <a:fld id="{57EC8883-3346-4231-B85B-63F41C511D0B}" type="slidenum">
              <a:rPr lang="en-US" altLang="en-US"/>
              <a:pPr/>
              <a:t>23</a:t>
            </a:fld>
            <a:endParaRPr lang="en-US" altLang="en-US"/>
          </a:p>
        </p:txBody>
      </p:sp>
      <p:sp>
        <p:nvSpPr>
          <p:cNvPr id="430082" name="Rectangle 2">
            <a:extLst>
              <a:ext uri="{FF2B5EF4-FFF2-40B4-BE49-F238E27FC236}">
                <a16:creationId xmlns:a16="http://schemas.microsoft.com/office/drawing/2014/main" id="{B48A04D2-4C1F-46C6-B718-B80B1C9B24CE}"/>
              </a:ext>
            </a:extLst>
          </p:cNvPr>
          <p:cNvSpPr>
            <a:spLocks noGrp="1" noRot="1" noChangeAspect="1" noChangeArrowheads="1" noTextEdit="1"/>
          </p:cNvSpPr>
          <p:nvPr>
            <p:ph type="sldImg"/>
          </p:nvPr>
        </p:nvSpPr>
        <p:spPr>
          <a:ln/>
        </p:spPr>
      </p:sp>
      <p:sp>
        <p:nvSpPr>
          <p:cNvPr id="430083" name="Rectangle 3">
            <a:extLst>
              <a:ext uri="{FF2B5EF4-FFF2-40B4-BE49-F238E27FC236}">
                <a16:creationId xmlns:a16="http://schemas.microsoft.com/office/drawing/2014/main" id="{59520EC7-0AE1-4BEB-85FE-47665ECBCB2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A3DCE80-D86C-45A8-9772-D004956EAD51}"/>
              </a:ext>
            </a:extLst>
          </p:cNvPr>
          <p:cNvSpPr>
            <a:spLocks noGrp="1" noChangeArrowheads="1"/>
          </p:cNvSpPr>
          <p:nvPr>
            <p:ph type="sldNum" sz="quarter" idx="5"/>
          </p:nvPr>
        </p:nvSpPr>
        <p:spPr>
          <a:ln/>
        </p:spPr>
        <p:txBody>
          <a:bodyPr/>
          <a:lstStyle/>
          <a:p>
            <a:fld id="{57EC8883-3346-4231-B85B-63F41C511D0B}" type="slidenum">
              <a:rPr lang="en-US" altLang="en-US"/>
              <a:pPr/>
              <a:t>24</a:t>
            </a:fld>
            <a:endParaRPr lang="en-US" altLang="en-US"/>
          </a:p>
        </p:txBody>
      </p:sp>
      <p:sp>
        <p:nvSpPr>
          <p:cNvPr id="430082" name="Rectangle 2">
            <a:extLst>
              <a:ext uri="{FF2B5EF4-FFF2-40B4-BE49-F238E27FC236}">
                <a16:creationId xmlns:a16="http://schemas.microsoft.com/office/drawing/2014/main" id="{B48A04D2-4C1F-46C6-B718-B80B1C9B24CE}"/>
              </a:ext>
            </a:extLst>
          </p:cNvPr>
          <p:cNvSpPr>
            <a:spLocks noGrp="1" noRot="1" noChangeAspect="1" noChangeArrowheads="1" noTextEdit="1"/>
          </p:cNvSpPr>
          <p:nvPr>
            <p:ph type="sldImg"/>
          </p:nvPr>
        </p:nvSpPr>
        <p:spPr>
          <a:ln/>
        </p:spPr>
      </p:sp>
      <p:sp>
        <p:nvSpPr>
          <p:cNvPr id="430083" name="Rectangle 3">
            <a:extLst>
              <a:ext uri="{FF2B5EF4-FFF2-40B4-BE49-F238E27FC236}">
                <a16:creationId xmlns:a16="http://schemas.microsoft.com/office/drawing/2014/main" id="{59520EC7-0AE1-4BEB-85FE-47665ECBCB2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E05AC3-5E24-4D73-91EF-42E74629685C}"/>
              </a:ext>
            </a:extLst>
          </p:cNvPr>
          <p:cNvSpPr>
            <a:spLocks noGrp="1" noChangeArrowheads="1"/>
          </p:cNvSpPr>
          <p:nvPr>
            <p:ph type="sldNum" sz="quarter" idx="5"/>
          </p:nvPr>
        </p:nvSpPr>
        <p:spPr>
          <a:ln/>
        </p:spPr>
        <p:txBody>
          <a:bodyPr/>
          <a:lstStyle/>
          <a:p>
            <a:fld id="{577F46AB-72F8-4C93-ABBA-31295AC7B6C5}" type="slidenum">
              <a:rPr lang="en-US" altLang="en-US"/>
              <a:pPr/>
              <a:t>25</a:t>
            </a:fld>
            <a:endParaRPr lang="en-US" altLang="en-US"/>
          </a:p>
        </p:txBody>
      </p:sp>
      <p:sp>
        <p:nvSpPr>
          <p:cNvPr id="432130" name="Rectangle 2">
            <a:extLst>
              <a:ext uri="{FF2B5EF4-FFF2-40B4-BE49-F238E27FC236}">
                <a16:creationId xmlns:a16="http://schemas.microsoft.com/office/drawing/2014/main" id="{2BC53533-F412-4AE1-840F-48D0A9033925}"/>
              </a:ext>
            </a:extLst>
          </p:cNvPr>
          <p:cNvSpPr>
            <a:spLocks noGrp="1" noRot="1" noChangeAspect="1" noChangeArrowheads="1" noTextEdit="1"/>
          </p:cNvSpPr>
          <p:nvPr>
            <p:ph type="sldImg"/>
          </p:nvPr>
        </p:nvSpPr>
        <p:spPr>
          <a:ln/>
        </p:spPr>
      </p:sp>
      <p:sp>
        <p:nvSpPr>
          <p:cNvPr id="432131" name="Rectangle 3">
            <a:extLst>
              <a:ext uri="{FF2B5EF4-FFF2-40B4-BE49-F238E27FC236}">
                <a16:creationId xmlns:a16="http://schemas.microsoft.com/office/drawing/2014/main" id="{7F30984E-C06E-4752-BB12-1C0E4FBF2E5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C70B274-A213-4F54-ACB7-EA6DE6ED33D6}"/>
              </a:ext>
            </a:extLst>
          </p:cNvPr>
          <p:cNvSpPr>
            <a:spLocks noGrp="1" noChangeArrowheads="1"/>
          </p:cNvSpPr>
          <p:nvPr>
            <p:ph type="sldNum" sz="quarter" idx="5"/>
          </p:nvPr>
        </p:nvSpPr>
        <p:spPr>
          <a:ln/>
        </p:spPr>
        <p:txBody>
          <a:bodyPr/>
          <a:lstStyle/>
          <a:p>
            <a:fld id="{08EA713F-97F7-4101-AB28-A06A984088CB}" type="slidenum">
              <a:rPr lang="en-US" altLang="en-US"/>
              <a:pPr/>
              <a:t>26</a:t>
            </a:fld>
            <a:endParaRPr lang="en-US" altLang="en-US"/>
          </a:p>
        </p:txBody>
      </p:sp>
      <p:sp>
        <p:nvSpPr>
          <p:cNvPr id="436226" name="Rectangle 2">
            <a:extLst>
              <a:ext uri="{FF2B5EF4-FFF2-40B4-BE49-F238E27FC236}">
                <a16:creationId xmlns:a16="http://schemas.microsoft.com/office/drawing/2014/main" id="{9EAFBE25-6E2E-4D2B-89CB-2B7BC34C0D9F}"/>
              </a:ext>
            </a:extLst>
          </p:cNvPr>
          <p:cNvSpPr>
            <a:spLocks noGrp="1" noRot="1" noChangeAspect="1" noChangeArrowheads="1" noTextEdit="1"/>
          </p:cNvSpPr>
          <p:nvPr>
            <p:ph type="sldImg"/>
          </p:nvPr>
        </p:nvSpPr>
        <p:spPr>
          <a:ln/>
        </p:spPr>
      </p:sp>
      <p:sp>
        <p:nvSpPr>
          <p:cNvPr id="436227" name="Rectangle 3">
            <a:extLst>
              <a:ext uri="{FF2B5EF4-FFF2-40B4-BE49-F238E27FC236}">
                <a16:creationId xmlns:a16="http://schemas.microsoft.com/office/drawing/2014/main" id="{A7158C7C-D8EB-4900-AFBD-85FAB5BFD7A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FD248B3-6BA3-41F2-8041-3B1B1D778FD1}"/>
              </a:ext>
            </a:extLst>
          </p:cNvPr>
          <p:cNvSpPr>
            <a:spLocks noGrp="1" noChangeArrowheads="1"/>
          </p:cNvSpPr>
          <p:nvPr>
            <p:ph type="sldNum" sz="quarter" idx="5"/>
          </p:nvPr>
        </p:nvSpPr>
        <p:spPr>
          <a:noFill/>
        </p:spPr>
        <p:txBody>
          <a:bodyPr/>
          <a:lstStyle>
            <a:lvl1pPr>
              <a:defRPr sz="2400">
                <a:solidFill>
                  <a:schemeClr val="tx1"/>
                </a:solidFill>
                <a:latin typeface="Bookman Old Style" panose="02050604050505020204" pitchFamily="18" charset="0"/>
              </a:defRPr>
            </a:lvl1pPr>
            <a:lvl2pPr marL="742950" indent="-285750">
              <a:defRPr sz="2400">
                <a:solidFill>
                  <a:schemeClr val="tx1"/>
                </a:solidFill>
                <a:latin typeface="Bookman Old Style" panose="02050604050505020204" pitchFamily="18" charset="0"/>
              </a:defRPr>
            </a:lvl2pPr>
            <a:lvl3pPr marL="1143000" indent="-228600">
              <a:defRPr sz="2400">
                <a:solidFill>
                  <a:schemeClr val="tx1"/>
                </a:solidFill>
                <a:latin typeface="Bookman Old Style" panose="02050604050505020204" pitchFamily="18" charset="0"/>
              </a:defRPr>
            </a:lvl3pPr>
            <a:lvl4pPr marL="1600200" indent="-228600">
              <a:defRPr sz="2400">
                <a:solidFill>
                  <a:schemeClr val="tx1"/>
                </a:solidFill>
                <a:latin typeface="Bookman Old Style" panose="02050604050505020204" pitchFamily="18" charset="0"/>
              </a:defRPr>
            </a:lvl4pPr>
            <a:lvl5pPr marL="2057400" indent="-228600">
              <a:defRPr sz="2400">
                <a:solidFill>
                  <a:schemeClr val="tx1"/>
                </a:solidFill>
                <a:latin typeface="Bookman Old Style" panose="02050604050505020204" pitchFamily="18" charset="0"/>
              </a:defRPr>
            </a:lvl5pPr>
            <a:lvl6pPr marL="2514600" indent="-228600" eaLnBrk="0" fontAlgn="base" hangingPunct="0">
              <a:spcBef>
                <a:spcPct val="0"/>
              </a:spcBef>
              <a:spcAft>
                <a:spcPct val="0"/>
              </a:spcAft>
              <a:defRPr sz="2400">
                <a:solidFill>
                  <a:schemeClr val="tx1"/>
                </a:solidFill>
                <a:latin typeface="Bookman Old Style" panose="02050604050505020204" pitchFamily="18" charset="0"/>
              </a:defRPr>
            </a:lvl6pPr>
            <a:lvl7pPr marL="2971800" indent="-228600" eaLnBrk="0" fontAlgn="base" hangingPunct="0">
              <a:spcBef>
                <a:spcPct val="0"/>
              </a:spcBef>
              <a:spcAft>
                <a:spcPct val="0"/>
              </a:spcAft>
              <a:defRPr sz="2400">
                <a:solidFill>
                  <a:schemeClr val="tx1"/>
                </a:solidFill>
                <a:latin typeface="Bookman Old Style" panose="02050604050505020204" pitchFamily="18" charset="0"/>
              </a:defRPr>
            </a:lvl7pPr>
            <a:lvl8pPr marL="3429000" indent="-228600" eaLnBrk="0" fontAlgn="base" hangingPunct="0">
              <a:spcBef>
                <a:spcPct val="0"/>
              </a:spcBef>
              <a:spcAft>
                <a:spcPct val="0"/>
              </a:spcAft>
              <a:defRPr sz="2400">
                <a:solidFill>
                  <a:schemeClr val="tx1"/>
                </a:solidFill>
                <a:latin typeface="Bookman Old Style" panose="02050604050505020204" pitchFamily="18" charset="0"/>
              </a:defRPr>
            </a:lvl8pPr>
            <a:lvl9pPr marL="3886200" indent="-228600" eaLnBrk="0" fontAlgn="base" hangingPunct="0">
              <a:spcBef>
                <a:spcPct val="0"/>
              </a:spcBef>
              <a:spcAft>
                <a:spcPct val="0"/>
              </a:spcAft>
              <a:defRPr sz="2400">
                <a:solidFill>
                  <a:schemeClr val="tx1"/>
                </a:solidFill>
                <a:latin typeface="Bookman Old Style" panose="02050604050505020204" pitchFamily="18" charset="0"/>
              </a:defRPr>
            </a:lvl9pPr>
          </a:lstStyle>
          <a:p>
            <a:fld id="{DA7AAF92-F944-44DB-A5F8-81DF2DC8BCD3}" type="slidenum">
              <a:rPr lang="en-US" altLang="en-US" sz="1200">
                <a:latin typeface="Times New Roman" panose="02020603050405020304" pitchFamily="18" charset="0"/>
              </a:rPr>
              <a:pPr/>
              <a:t>27</a:t>
            </a:fld>
            <a:endParaRPr lang="en-US" altLang="en-US" sz="1200">
              <a:latin typeface="Times New Roman" panose="02020603050405020304" pitchFamily="18" charset="0"/>
            </a:endParaRPr>
          </a:p>
        </p:txBody>
      </p:sp>
      <p:sp>
        <p:nvSpPr>
          <p:cNvPr id="25603" name="Rectangle 2">
            <a:extLst>
              <a:ext uri="{FF2B5EF4-FFF2-40B4-BE49-F238E27FC236}">
                <a16:creationId xmlns:a16="http://schemas.microsoft.com/office/drawing/2014/main" id="{9651EC58-594F-4A26-8797-59E1BBD66390}"/>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EB9E9433-5458-4EF7-B219-EC269D9A913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93D04D-A9D4-436E-B721-6C5767BE4BE9}" type="slidenum">
              <a:rPr lang="en-US" altLang="en-US"/>
              <a:pPr/>
              <a:t>4</a:t>
            </a:fld>
            <a:endParaRPr lang="en-US" altLang="en-US"/>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47062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31FB9E-A3E3-4C29-90F1-E4EB64772083}" type="slidenum">
              <a:rPr lang="en-US" altLang="en-US"/>
              <a:pPr/>
              <a:t>28</a:t>
            </a:fld>
            <a:endParaRPr lang="en-US" alt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77303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6D23F-2FCE-4008-A37B-868F57685163}" type="slidenum">
              <a:rPr lang="en-US" altLang="en-US"/>
              <a:pPr/>
              <a:t>29</a:t>
            </a:fld>
            <a:endParaRPr lang="en-US" alt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99905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E5E3D3-A2AA-4753-AC70-7F51F732CB36}" type="slidenum">
              <a:rPr lang="en-US" altLang="en-US"/>
              <a:pPr/>
              <a:t>30</a:t>
            </a:fld>
            <a:endParaRPr lang="en-US" altLang="en-US"/>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24668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CBD1E1-1762-411D-8D98-996904FFFF31}" type="slidenum">
              <a:rPr lang="en-US" altLang="en-US"/>
              <a:pPr/>
              <a:t>31</a:t>
            </a:fld>
            <a:endParaRPr lang="en-US" alt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30258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49BC3C-F3A6-4DFD-9477-CD5440DBE1EB}" type="slidenum">
              <a:rPr lang="en-US"/>
              <a:pPr/>
              <a:t>62</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s-MX"/>
          </a:p>
        </p:txBody>
      </p:sp>
    </p:spTree>
    <p:extLst>
      <p:ext uri="{BB962C8B-B14F-4D97-AF65-F5344CB8AC3E}">
        <p14:creationId xmlns:p14="http://schemas.microsoft.com/office/powerpoint/2010/main" val="240194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0DD465-D953-41B2-9B97-5917E9FA8B4D}"/>
              </a:ext>
            </a:extLst>
          </p:cNvPr>
          <p:cNvSpPr>
            <a:spLocks noGrp="1" noChangeArrowheads="1"/>
          </p:cNvSpPr>
          <p:nvPr>
            <p:ph type="sldNum" sz="quarter" idx="5"/>
          </p:nvPr>
        </p:nvSpPr>
        <p:spPr>
          <a:ln/>
        </p:spPr>
        <p:txBody>
          <a:bodyPr/>
          <a:lstStyle/>
          <a:p>
            <a:fld id="{8DDC466A-7C13-4699-95FE-66237908AA0C}" type="slidenum">
              <a:rPr lang="en-US" altLang="en-US"/>
              <a:pPr/>
              <a:t>5</a:t>
            </a:fld>
            <a:endParaRPr lang="en-US" altLang="en-US"/>
          </a:p>
        </p:txBody>
      </p:sp>
      <p:sp>
        <p:nvSpPr>
          <p:cNvPr id="384002" name="Rectangle 2">
            <a:extLst>
              <a:ext uri="{FF2B5EF4-FFF2-40B4-BE49-F238E27FC236}">
                <a16:creationId xmlns:a16="http://schemas.microsoft.com/office/drawing/2014/main" id="{A1AF2631-41C0-4D93-AECB-8E042D8F2B30}"/>
              </a:ext>
            </a:extLst>
          </p:cNvPr>
          <p:cNvSpPr>
            <a:spLocks noGrp="1" noRot="1" noChangeAspect="1" noChangeArrowheads="1" noTextEdit="1"/>
          </p:cNvSpPr>
          <p:nvPr>
            <p:ph type="sldImg"/>
          </p:nvPr>
        </p:nvSpPr>
        <p:spPr>
          <a:ln/>
        </p:spPr>
      </p:sp>
      <p:sp>
        <p:nvSpPr>
          <p:cNvPr id="384003" name="Rectangle 3">
            <a:extLst>
              <a:ext uri="{FF2B5EF4-FFF2-40B4-BE49-F238E27FC236}">
                <a16:creationId xmlns:a16="http://schemas.microsoft.com/office/drawing/2014/main" id="{46E35F92-5730-41C8-A030-43C8D5B1775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78BA30E-0545-4377-AEFC-49A479E48E7A}"/>
              </a:ext>
            </a:extLst>
          </p:cNvPr>
          <p:cNvSpPr>
            <a:spLocks noGrp="1" noChangeArrowheads="1"/>
          </p:cNvSpPr>
          <p:nvPr>
            <p:ph type="sldNum" sz="quarter" idx="5"/>
          </p:nvPr>
        </p:nvSpPr>
        <p:spPr>
          <a:ln/>
        </p:spPr>
        <p:txBody>
          <a:bodyPr/>
          <a:lstStyle/>
          <a:p>
            <a:fld id="{709D61DF-BCC8-42B7-813F-C0007FA3577E}" type="slidenum">
              <a:rPr lang="en-US" altLang="en-US"/>
              <a:pPr/>
              <a:t>6</a:t>
            </a:fld>
            <a:endParaRPr lang="en-US" altLang="en-US"/>
          </a:p>
        </p:txBody>
      </p:sp>
      <p:sp>
        <p:nvSpPr>
          <p:cNvPr id="423938" name="Rectangle 2">
            <a:extLst>
              <a:ext uri="{FF2B5EF4-FFF2-40B4-BE49-F238E27FC236}">
                <a16:creationId xmlns:a16="http://schemas.microsoft.com/office/drawing/2014/main" id="{7820966C-19ED-4C70-AF29-84F3933F1007}"/>
              </a:ext>
            </a:extLst>
          </p:cNvPr>
          <p:cNvSpPr>
            <a:spLocks noGrp="1" noRot="1" noChangeAspect="1" noChangeArrowheads="1" noTextEdit="1"/>
          </p:cNvSpPr>
          <p:nvPr>
            <p:ph type="sldImg"/>
          </p:nvPr>
        </p:nvSpPr>
        <p:spPr>
          <a:ln/>
        </p:spPr>
      </p:sp>
      <p:sp>
        <p:nvSpPr>
          <p:cNvPr id="423939" name="Rectangle 3">
            <a:extLst>
              <a:ext uri="{FF2B5EF4-FFF2-40B4-BE49-F238E27FC236}">
                <a16:creationId xmlns:a16="http://schemas.microsoft.com/office/drawing/2014/main" id="{D7AD31C8-D2CA-4213-AE6F-9CF59381DAF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FD3C23-281A-4C73-87F6-D50691379C96}"/>
              </a:ext>
            </a:extLst>
          </p:cNvPr>
          <p:cNvSpPr>
            <a:spLocks noGrp="1" noChangeArrowheads="1"/>
          </p:cNvSpPr>
          <p:nvPr>
            <p:ph type="sldNum" sz="quarter" idx="5"/>
          </p:nvPr>
        </p:nvSpPr>
        <p:spPr>
          <a:ln/>
        </p:spPr>
        <p:txBody>
          <a:bodyPr/>
          <a:lstStyle/>
          <a:p>
            <a:fld id="{36B31706-BC62-4917-B244-970DFB3BBD68}" type="slidenum">
              <a:rPr lang="en-US" altLang="en-US"/>
              <a:pPr/>
              <a:t>7</a:t>
            </a:fld>
            <a:endParaRPr lang="en-US" altLang="en-US"/>
          </a:p>
        </p:txBody>
      </p:sp>
      <p:sp>
        <p:nvSpPr>
          <p:cNvPr id="340994" name="Rectangle 2">
            <a:extLst>
              <a:ext uri="{FF2B5EF4-FFF2-40B4-BE49-F238E27FC236}">
                <a16:creationId xmlns:a16="http://schemas.microsoft.com/office/drawing/2014/main" id="{8F9547C2-B99A-4EA5-9FB2-C14B5CD30218}"/>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3FF7F581-B7FD-402A-A101-FB70992EC1F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962DFD-62B3-4B80-8FC5-17CE03F5CE6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1967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F1212F-D882-4A94-A3C7-60284B7129F2}"/>
              </a:ext>
            </a:extLst>
          </p:cNvPr>
          <p:cNvSpPr>
            <a:spLocks noGrp="1" noChangeArrowheads="1"/>
          </p:cNvSpPr>
          <p:nvPr>
            <p:ph type="sldNum" sz="quarter" idx="5"/>
          </p:nvPr>
        </p:nvSpPr>
        <p:spPr>
          <a:ln/>
        </p:spPr>
        <p:txBody>
          <a:bodyPr/>
          <a:lstStyle/>
          <a:p>
            <a:fld id="{D75A14CB-829B-4D4B-A490-BA1A676DA704}" type="slidenum">
              <a:rPr lang="en-US" altLang="en-US"/>
              <a:pPr/>
              <a:t>9</a:t>
            </a:fld>
            <a:endParaRPr lang="en-US" altLang="en-US"/>
          </a:p>
        </p:txBody>
      </p:sp>
      <p:sp>
        <p:nvSpPr>
          <p:cNvPr id="381954" name="Rectangle 2">
            <a:extLst>
              <a:ext uri="{FF2B5EF4-FFF2-40B4-BE49-F238E27FC236}">
                <a16:creationId xmlns:a16="http://schemas.microsoft.com/office/drawing/2014/main" id="{3FE41C34-05E3-4E34-93BB-2D3708A8B8D0}"/>
              </a:ext>
            </a:extLst>
          </p:cNvPr>
          <p:cNvSpPr>
            <a:spLocks noGrp="1" noRot="1" noChangeAspect="1" noChangeArrowheads="1" noTextEdit="1"/>
          </p:cNvSpPr>
          <p:nvPr>
            <p:ph type="sldImg"/>
          </p:nvPr>
        </p:nvSpPr>
        <p:spPr>
          <a:ln/>
        </p:spPr>
      </p:sp>
      <p:sp>
        <p:nvSpPr>
          <p:cNvPr id="381955" name="Rectangle 3">
            <a:extLst>
              <a:ext uri="{FF2B5EF4-FFF2-40B4-BE49-F238E27FC236}">
                <a16:creationId xmlns:a16="http://schemas.microsoft.com/office/drawing/2014/main" id="{7D51468B-8EBF-41C7-B03A-9ED4B897CF7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AE4E74-DED5-4C73-A8C6-53FA4771A2BB}"/>
              </a:ext>
            </a:extLst>
          </p:cNvPr>
          <p:cNvSpPr>
            <a:spLocks noGrp="1" noChangeArrowheads="1"/>
          </p:cNvSpPr>
          <p:nvPr>
            <p:ph type="sldNum" sz="quarter" idx="5"/>
          </p:nvPr>
        </p:nvSpPr>
        <p:spPr>
          <a:ln/>
        </p:spPr>
        <p:txBody>
          <a:bodyPr/>
          <a:lstStyle/>
          <a:p>
            <a:fld id="{3243309D-55FD-4A92-92B9-9CEAFC1188FD}" type="slidenum">
              <a:rPr lang="en-US" altLang="en-US"/>
              <a:pPr/>
              <a:t>10</a:t>
            </a:fld>
            <a:endParaRPr lang="en-US" altLang="en-US"/>
          </a:p>
        </p:txBody>
      </p:sp>
      <p:sp>
        <p:nvSpPr>
          <p:cNvPr id="21506" name="Rectangle 2">
            <a:extLst>
              <a:ext uri="{FF2B5EF4-FFF2-40B4-BE49-F238E27FC236}">
                <a16:creationId xmlns:a16="http://schemas.microsoft.com/office/drawing/2014/main" id="{1381C369-F2E9-4D67-9779-0CD02400DEF8}"/>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B1E9793-5CAA-4E3D-910F-FC297DF9127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3F6CBD-82B2-420A-A72A-DB2CD0BF4E8D}" type="slidenum">
              <a:rPr lang="en-US" altLang="en-US"/>
              <a:pPr/>
              <a:t>11</a:t>
            </a:fld>
            <a:endParaRPr lang="en-US" altLang="en-US"/>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31741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CFAC40-0B73-457B-8158-392690F6FD0C}" type="slidenum">
              <a:rPr lang="en-US"/>
              <a:pPr/>
              <a:t>‹#›</a:t>
            </a:fld>
            <a:endParaRPr lang="en-US"/>
          </a:p>
        </p:txBody>
      </p:sp>
    </p:spTree>
    <p:extLst>
      <p:ext uri="{BB962C8B-B14F-4D97-AF65-F5344CB8AC3E}">
        <p14:creationId xmlns:p14="http://schemas.microsoft.com/office/powerpoint/2010/main" val="65663880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55A0F4C-C1FC-4427-8A3F-C156CBC38A23}" type="slidenum">
              <a:rPr lang="en-US"/>
              <a:pPr/>
              <a:t>‹#›</a:t>
            </a:fld>
            <a:endParaRPr lang="en-US"/>
          </a:p>
        </p:txBody>
      </p:sp>
    </p:spTree>
    <p:extLst>
      <p:ext uri="{BB962C8B-B14F-4D97-AF65-F5344CB8AC3E}">
        <p14:creationId xmlns:p14="http://schemas.microsoft.com/office/powerpoint/2010/main" val="222619400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8C84C8F-5E87-4C2D-925D-C6948E36E8D3}" type="slidenum">
              <a:rPr lang="en-US"/>
              <a:pPr/>
              <a:t>‹#›</a:t>
            </a:fld>
            <a:endParaRPr lang="en-US"/>
          </a:p>
        </p:txBody>
      </p:sp>
    </p:spTree>
    <p:extLst>
      <p:ext uri="{BB962C8B-B14F-4D97-AF65-F5344CB8AC3E}">
        <p14:creationId xmlns:p14="http://schemas.microsoft.com/office/powerpoint/2010/main" val="251053516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9BA4FF82-3A57-4F3B-8F1D-8862E55DB793}" type="slidenum">
              <a:rPr lang="en-US"/>
              <a:pPr/>
              <a:t>‹#›</a:t>
            </a:fld>
            <a:endParaRPr lang="en-US"/>
          </a:p>
        </p:txBody>
      </p:sp>
    </p:spTree>
    <p:extLst>
      <p:ext uri="{BB962C8B-B14F-4D97-AF65-F5344CB8AC3E}">
        <p14:creationId xmlns:p14="http://schemas.microsoft.com/office/powerpoint/2010/main" val="6440725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560F0B5-23B5-4937-BE0C-C74BBA601EF0}" type="slidenum">
              <a:rPr lang="en-US"/>
              <a:pPr/>
              <a:t>‹#›</a:t>
            </a:fld>
            <a:endParaRPr lang="en-US"/>
          </a:p>
        </p:txBody>
      </p:sp>
    </p:spTree>
    <p:extLst>
      <p:ext uri="{BB962C8B-B14F-4D97-AF65-F5344CB8AC3E}">
        <p14:creationId xmlns:p14="http://schemas.microsoft.com/office/powerpoint/2010/main" val="1793041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5B573A-D147-45C3-AE3A-F6BA14F45DB8}" type="slidenum">
              <a:rPr lang="en-US"/>
              <a:pPr/>
              <a:t>‹#›</a:t>
            </a:fld>
            <a:endParaRPr lang="en-US"/>
          </a:p>
        </p:txBody>
      </p:sp>
    </p:spTree>
    <p:extLst>
      <p:ext uri="{BB962C8B-B14F-4D97-AF65-F5344CB8AC3E}">
        <p14:creationId xmlns:p14="http://schemas.microsoft.com/office/powerpoint/2010/main" val="198072696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C9BBAC7-F22E-4D05-B76C-F927379C3B28}" type="slidenum">
              <a:rPr lang="en-US"/>
              <a:pPr/>
              <a:t>‹#›</a:t>
            </a:fld>
            <a:endParaRPr lang="en-US"/>
          </a:p>
        </p:txBody>
      </p:sp>
    </p:spTree>
    <p:extLst>
      <p:ext uri="{BB962C8B-B14F-4D97-AF65-F5344CB8AC3E}">
        <p14:creationId xmlns:p14="http://schemas.microsoft.com/office/powerpoint/2010/main" val="1521933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D910FB3-D1C5-4CF7-A973-61E1508A7EAD}" type="slidenum">
              <a:rPr lang="en-US"/>
              <a:pPr/>
              <a:t>‹#›</a:t>
            </a:fld>
            <a:endParaRPr lang="en-US"/>
          </a:p>
        </p:txBody>
      </p:sp>
    </p:spTree>
    <p:extLst>
      <p:ext uri="{BB962C8B-B14F-4D97-AF65-F5344CB8AC3E}">
        <p14:creationId xmlns:p14="http://schemas.microsoft.com/office/powerpoint/2010/main" val="21746970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C951EC7-DEAA-4520-9866-F7CF766C261A}" type="slidenum">
              <a:rPr lang="en-US"/>
              <a:pPr/>
              <a:t>‹#›</a:t>
            </a:fld>
            <a:endParaRPr lang="en-US"/>
          </a:p>
        </p:txBody>
      </p:sp>
    </p:spTree>
    <p:extLst>
      <p:ext uri="{BB962C8B-B14F-4D97-AF65-F5344CB8AC3E}">
        <p14:creationId xmlns:p14="http://schemas.microsoft.com/office/powerpoint/2010/main" val="11323972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56387A4-0D44-4530-800F-DBE96BD486B5}" type="slidenum">
              <a:rPr lang="en-US"/>
              <a:pPr/>
              <a:t>‹#›</a:t>
            </a:fld>
            <a:endParaRPr lang="en-US"/>
          </a:p>
        </p:txBody>
      </p:sp>
    </p:spTree>
    <p:extLst>
      <p:ext uri="{BB962C8B-B14F-4D97-AF65-F5344CB8AC3E}">
        <p14:creationId xmlns:p14="http://schemas.microsoft.com/office/powerpoint/2010/main" val="22133207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FE87E30-0DCD-41DD-91CD-027F90564051}" type="slidenum">
              <a:rPr lang="en-US"/>
              <a:pPr/>
              <a:t>‹#›</a:t>
            </a:fld>
            <a:endParaRPr lang="en-US"/>
          </a:p>
        </p:txBody>
      </p:sp>
    </p:spTree>
    <p:extLst>
      <p:ext uri="{BB962C8B-B14F-4D97-AF65-F5344CB8AC3E}">
        <p14:creationId xmlns:p14="http://schemas.microsoft.com/office/powerpoint/2010/main" val="213296561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2D25E6-8DE7-4A8F-BD51-53C2FAAC4D52}" type="slidenum">
              <a:rPr lang="en-US"/>
              <a:pPr/>
              <a:t>‹#›</a:t>
            </a:fld>
            <a:endParaRPr lang="en-US"/>
          </a:p>
        </p:txBody>
      </p:sp>
    </p:spTree>
    <p:extLst>
      <p:ext uri="{BB962C8B-B14F-4D97-AF65-F5344CB8AC3E}">
        <p14:creationId xmlns:p14="http://schemas.microsoft.com/office/powerpoint/2010/main" val="42873010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A0F0075-6371-4617-884E-979BB3A12CA3}" type="slidenum">
              <a:rPr lang="en-US"/>
              <a:pPr/>
              <a:t>‹#›</a:t>
            </a:fld>
            <a:endParaRPr lang="en-US"/>
          </a:p>
        </p:txBody>
      </p:sp>
    </p:spTree>
    <p:extLst>
      <p:ext uri="{BB962C8B-B14F-4D97-AF65-F5344CB8AC3E}">
        <p14:creationId xmlns:p14="http://schemas.microsoft.com/office/powerpoint/2010/main" val="104114066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97E16542-DE39-4001-B031-4E48615487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D5C98F-E6A1-4602-942C-07569DD7E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477000"/>
          </a:xfrm>
          <a:prstGeom prst="rect">
            <a:avLst/>
          </a:prstGeom>
        </p:spPr>
      </p:pic>
      <p:sp>
        <p:nvSpPr>
          <p:cNvPr id="3122" name="Text Box 50"/>
          <p:cNvSpPr txBox="1">
            <a:spLocks noChangeArrowheads="1"/>
          </p:cNvSpPr>
          <p:nvPr/>
        </p:nvSpPr>
        <p:spPr bwMode="auto">
          <a:xfrm>
            <a:off x="304800" y="304800"/>
            <a:ext cx="8610600" cy="261610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3600" b="1" dirty="0">
                <a:solidFill>
                  <a:srgbClr val="FFFF00"/>
                </a:solidFill>
              </a:rPr>
              <a:t>Managing Old World Bluestems for Structure with Patch Burning and Grazing</a:t>
            </a:r>
          </a:p>
          <a:p>
            <a:pPr algn="ctr"/>
            <a:endParaRPr lang="en-US" altLang="en-US" sz="3200" b="1" dirty="0">
              <a:solidFill>
                <a:schemeClr val="bg1"/>
              </a:solidFill>
            </a:endParaRPr>
          </a:p>
          <a:p>
            <a:pPr algn="ctr"/>
            <a:r>
              <a:rPr lang="en-US" altLang="en-US" b="1" dirty="0">
                <a:solidFill>
                  <a:schemeClr val="bg1"/>
                </a:solidFill>
              </a:rPr>
              <a:t>Poncho Ortega, Ph.D.</a:t>
            </a:r>
          </a:p>
        </p:txBody>
      </p:sp>
      <p:pic>
        <p:nvPicPr>
          <p:cNvPr id="7" name="Picture 6" descr="CKWRI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757" y="5390732"/>
            <a:ext cx="2615244" cy="144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Buck eating grass2_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7394" y="3328780"/>
            <a:ext cx="3326606" cy="35441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 name="Picture 5" descr="GRAZING AND SYTEMS PICTURES 029">
            <a:extLst>
              <a:ext uri="{FF2B5EF4-FFF2-40B4-BE49-F238E27FC236}">
                <a16:creationId xmlns:a16="http://schemas.microsoft.com/office/drawing/2014/main" id="{CB6746B4-4C89-4769-A0C9-2088C2C4530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488" t="56350" r="37296" b="13026"/>
          <a:stretch/>
        </p:blipFill>
        <p:spPr bwMode="auto">
          <a:xfrm>
            <a:off x="-22863" y="3338732"/>
            <a:ext cx="3122620" cy="35010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8" name="Text Box 42">
            <a:extLst>
              <a:ext uri="{FF2B5EF4-FFF2-40B4-BE49-F238E27FC236}">
                <a16:creationId xmlns:a16="http://schemas.microsoft.com/office/drawing/2014/main" id="{8493882F-C66C-4F65-A541-396A1517A87F}"/>
              </a:ext>
            </a:extLst>
          </p:cNvPr>
          <p:cNvSpPr txBox="1">
            <a:spLocks noChangeArrowheads="1"/>
          </p:cNvSpPr>
          <p:nvPr/>
        </p:nvSpPr>
        <p:spPr bwMode="auto">
          <a:xfrm>
            <a:off x="596434" y="381000"/>
            <a:ext cx="8271816" cy="120032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en-US" sz="3600" b="1" dirty="0">
                <a:solidFill>
                  <a:schemeClr val="bg1"/>
                </a:solidFill>
              </a:rPr>
              <a:t>Can we eradicate exotic grasses ?</a:t>
            </a:r>
          </a:p>
          <a:p>
            <a:pPr algn="ctr"/>
            <a:endParaRPr lang="en-US" altLang="en-US" sz="3600" b="1" dirty="0">
              <a:solidFill>
                <a:schemeClr val="bg1"/>
              </a:solidFill>
            </a:endParaRPr>
          </a:p>
        </p:txBody>
      </p:sp>
      <p:pic>
        <p:nvPicPr>
          <p:cNvPr id="102407" name="Picture 1031" descr="DSC04286">
            <a:extLst>
              <a:ext uri="{FF2B5EF4-FFF2-40B4-BE49-F238E27FC236}">
                <a16:creationId xmlns:a16="http://schemas.microsoft.com/office/drawing/2014/main" id="{DBC207A1-4985-4D0A-8AA8-70E85AFEBF31}"/>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219200" y="152400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Text Box 2"/>
          <p:cNvSpPr txBox="1">
            <a:spLocks noChangeArrowheads="1"/>
          </p:cNvSpPr>
          <p:nvPr/>
        </p:nvSpPr>
        <p:spPr bwMode="auto">
          <a:xfrm>
            <a:off x="304800" y="304800"/>
            <a:ext cx="8610600" cy="206210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4000" b="1" dirty="0">
                <a:solidFill>
                  <a:schemeClr val="bg1"/>
                </a:solidFill>
              </a:rPr>
              <a:t>What we may have after eradicating one exotic grass</a:t>
            </a:r>
            <a:r>
              <a:rPr lang="en-US" altLang="en-US" sz="4800" b="1" dirty="0">
                <a:solidFill>
                  <a:schemeClr val="bg1"/>
                </a:solidFill>
              </a:rPr>
              <a:t>?</a:t>
            </a:r>
            <a:endParaRPr lang="en-US" altLang="en-US" sz="4000" b="1" dirty="0">
              <a:solidFill>
                <a:schemeClr val="bg1"/>
              </a:solidFill>
            </a:endParaRPr>
          </a:p>
          <a:p>
            <a:pPr algn="ctr"/>
            <a:endParaRPr lang="en-US" altLang="en-US" sz="4000" b="1" dirty="0">
              <a:solidFill>
                <a:schemeClr val="bg1"/>
              </a:solidFill>
            </a:endParaRPr>
          </a:p>
        </p:txBody>
      </p:sp>
      <p:pic>
        <p:nvPicPr>
          <p:cNvPr id="644099" name="Picture 3" descr="DSC00047"/>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a:stretch>
            <a:fillRect/>
          </a:stretch>
        </p:blipFill>
        <p:spPr bwMode="auto">
          <a:xfrm>
            <a:off x="228600" y="2228850"/>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644100" name="Picture 4" descr="DSC04292"/>
          <p:cNvPicPr>
            <a:picLocks noChangeAspect="1" noChangeArrowheads="1"/>
          </p:cNvPicPr>
          <p:nvPr/>
        </p:nvPicPr>
        <p:blipFill>
          <a:blip r:embed="rId4">
            <a:extLst>
              <a:ext uri="{28A0092B-C50C-407E-A947-70E740481C1C}">
                <a14:useLocalDpi xmlns:a14="http://schemas.microsoft.com/office/drawing/2010/main" val="0"/>
              </a:ext>
            </a:extLst>
          </a:blip>
          <a:srcRect l="47368" t="51462"/>
          <a:stretch>
            <a:fillRect/>
          </a:stretch>
        </p:blipFill>
        <p:spPr bwMode="auto">
          <a:xfrm>
            <a:off x="4953000" y="2209800"/>
            <a:ext cx="4038600" cy="2792413"/>
          </a:xfrm>
          <a:prstGeom prst="rect">
            <a:avLst/>
          </a:prstGeom>
          <a:noFill/>
          <a:extLst>
            <a:ext uri="{909E8E84-426E-40DD-AFC4-6F175D3DCCD1}">
              <a14:hiddenFill xmlns:a14="http://schemas.microsoft.com/office/drawing/2010/main">
                <a:solidFill>
                  <a:srgbClr val="FFFFFF"/>
                </a:solidFill>
              </a14:hiddenFill>
            </a:ext>
          </a:extLst>
        </p:spPr>
      </p:pic>
      <p:sp>
        <p:nvSpPr>
          <p:cNvPr id="644101" name="AutoShape 5"/>
          <p:cNvSpPr>
            <a:spLocks noChangeArrowheads="1"/>
          </p:cNvSpPr>
          <p:nvPr/>
        </p:nvSpPr>
        <p:spPr bwMode="auto">
          <a:xfrm>
            <a:off x="4038600" y="3429000"/>
            <a:ext cx="838200" cy="485775"/>
          </a:xfrm>
          <a:prstGeom prst="rightArrow">
            <a:avLst>
              <a:gd name="adj1" fmla="val 50000"/>
              <a:gd name="adj2" fmla="val 4313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90725296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8" name="Text Box 42">
            <a:extLst>
              <a:ext uri="{FF2B5EF4-FFF2-40B4-BE49-F238E27FC236}">
                <a16:creationId xmlns:a16="http://schemas.microsoft.com/office/drawing/2014/main" id="{8493882F-C66C-4F65-A541-396A1517A87F}"/>
              </a:ext>
            </a:extLst>
          </p:cNvPr>
          <p:cNvSpPr txBox="1">
            <a:spLocks noChangeArrowheads="1"/>
          </p:cNvSpPr>
          <p:nvPr/>
        </p:nvSpPr>
        <p:spPr bwMode="auto">
          <a:xfrm>
            <a:off x="2138522" y="381000"/>
            <a:ext cx="5187638" cy="120032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en-US" sz="3600" b="1" dirty="0">
                <a:solidFill>
                  <a:schemeClr val="bg1"/>
                </a:solidFill>
              </a:rPr>
              <a:t>Old World Bluestems</a:t>
            </a:r>
          </a:p>
          <a:p>
            <a:pPr algn="ctr"/>
            <a:endParaRPr lang="en-US" altLang="en-US" sz="3600" b="1" dirty="0">
              <a:solidFill>
                <a:schemeClr val="bg1"/>
              </a:solidFill>
            </a:endParaRPr>
          </a:p>
        </p:txBody>
      </p:sp>
      <p:pic>
        <p:nvPicPr>
          <p:cNvPr id="5122" name="Picture 2" descr="turnerseed: Old World Bluestem">
            <a:extLst>
              <a:ext uri="{FF2B5EF4-FFF2-40B4-BE49-F238E27FC236}">
                <a16:creationId xmlns:a16="http://schemas.microsoft.com/office/drawing/2014/main" id="{E25DA555-349B-46D6-AF31-F383C03DA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755" y="3003144"/>
            <a:ext cx="5833245" cy="38814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598B9F6-0BB8-41A9-8A08-5277BCFC1C11}"/>
              </a:ext>
            </a:extLst>
          </p:cNvPr>
          <p:cNvPicPr>
            <a:picLocks noChangeAspect="1"/>
          </p:cNvPicPr>
          <p:nvPr/>
        </p:nvPicPr>
        <p:blipFill>
          <a:blip r:embed="rId4"/>
          <a:stretch>
            <a:fillRect/>
          </a:stretch>
        </p:blipFill>
        <p:spPr>
          <a:xfrm>
            <a:off x="157437" y="1219200"/>
            <a:ext cx="3657600" cy="2743200"/>
          </a:xfrm>
          <a:prstGeom prst="rect">
            <a:avLst/>
          </a:prstGeom>
        </p:spPr>
      </p:pic>
      <p:sp>
        <p:nvSpPr>
          <p:cNvPr id="3" name="Rectangle 2">
            <a:extLst>
              <a:ext uri="{FF2B5EF4-FFF2-40B4-BE49-F238E27FC236}">
                <a16:creationId xmlns:a16="http://schemas.microsoft.com/office/drawing/2014/main" id="{15780964-3C05-4652-BEF7-94F77A6FFFAA}"/>
              </a:ext>
            </a:extLst>
          </p:cNvPr>
          <p:cNvSpPr/>
          <p:nvPr/>
        </p:nvSpPr>
        <p:spPr>
          <a:xfrm>
            <a:off x="3962400" y="1064152"/>
            <a:ext cx="4803118" cy="1569660"/>
          </a:xfrm>
          <a:prstGeom prst="rect">
            <a:avLst/>
          </a:prstGeom>
        </p:spPr>
        <p:txBody>
          <a:bodyPr wrap="square">
            <a:spAutoFit/>
          </a:bodyPr>
          <a:lstStyle/>
          <a:p>
            <a:r>
              <a:rPr lang="en-US" b="1" dirty="0">
                <a:solidFill>
                  <a:srgbClr val="FFFF00"/>
                </a:solidFill>
              </a:rPr>
              <a:t>Caucasian, King Ranch, Kleberg, Plains, WW-Spar, WW-</a:t>
            </a:r>
            <a:r>
              <a:rPr lang="en-US" b="1" dirty="0" err="1">
                <a:solidFill>
                  <a:srgbClr val="FFFF00"/>
                </a:solidFill>
              </a:rPr>
              <a:t>lron</a:t>
            </a:r>
            <a:r>
              <a:rPr lang="en-US" b="1" dirty="0">
                <a:solidFill>
                  <a:srgbClr val="FFFF00"/>
                </a:solidFill>
              </a:rPr>
              <a:t> Master, Medio, Gordo, WB Dahl…</a:t>
            </a:r>
          </a:p>
        </p:txBody>
      </p:sp>
    </p:spTree>
    <p:extLst>
      <p:ext uri="{BB962C8B-B14F-4D97-AF65-F5344CB8AC3E}">
        <p14:creationId xmlns:p14="http://schemas.microsoft.com/office/powerpoint/2010/main" val="11907586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8" name="Text Box 42">
            <a:extLst>
              <a:ext uri="{FF2B5EF4-FFF2-40B4-BE49-F238E27FC236}">
                <a16:creationId xmlns:a16="http://schemas.microsoft.com/office/drawing/2014/main" id="{8493882F-C66C-4F65-A541-396A1517A87F}"/>
              </a:ext>
            </a:extLst>
          </p:cNvPr>
          <p:cNvSpPr txBox="1">
            <a:spLocks noChangeArrowheads="1"/>
          </p:cNvSpPr>
          <p:nvPr/>
        </p:nvSpPr>
        <p:spPr bwMode="auto">
          <a:xfrm>
            <a:off x="616474" y="381000"/>
            <a:ext cx="8231741" cy="107721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en-US" sz="3200" b="1" dirty="0">
                <a:solidFill>
                  <a:schemeClr val="bg1"/>
                </a:solidFill>
              </a:rPr>
              <a:t>Old World Bluestems Kill it or Use it?</a:t>
            </a:r>
          </a:p>
          <a:p>
            <a:pPr algn="ctr"/>
            <a:endParaRPr lang="en-US" altLang="en-US" sz="3200" b="1" dirty="0">
              <a:solidFill>
                <a:schemeClr val="bg1"/>
              </a:solidFill>
            </a:endParaRPr>
          </a:p>
        </p:txBody>
      </p:sp>
      <p:pic>
        <p:nvPicPr>
          <p:cNvPr id="102407" name="Picture 1031" descr="DSC04286">
            <a:extLst>
              <a:ext uri="{FF2B5EF4-FFF2-40B4-BE49-F238E27FC236}">
                <a16:creationId xmlns:a16="http://schemas.microsoft.com/office/drawing/2014/main" id="{DBC207A1-4985-4D0A-8AA8-70E85AFEBF31}"/>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219200" y="152400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4651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faso00\Documents\FOTOS\grazing lukefahr\ANTONY'S PASTURE\drought 13\BCS AND RESIDUAL COVER IN DROUGH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76" y="0"/>
            <a:ext cx="9220476" cy="6915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73423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833" t="32222" r="17500"/>
          <a:stretch/>
        </p:blipFill>
        <p:spPr>
          <a:xfrm>
            <a:off x="0" y="366823"/>
            <a:ext cx="9099030" cy="6453963"/>
          </a:xfrm>
          <a:prstGeom prst="rect">
            <a:avLst/>
          </a:prstGeom>
        </p:spPr>
      </p:pic>
    </p:spTree>
    <p:extLst>
      <p:ext uri="{BB962C8B-B14F-4D97-AF65-F5344CB8AC3E}">
        <p14:creationId xmlns:p14="http://schemas.microsoft.com/office/powerpoint/2010/main" val="21761761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8" name="Text Box 42">
            <a:extLst>
              <a:ext uri="{FF2B5EF4-FFF2-40B4-BE49-F238E27FC236}">
                <a16:creationId xmlns:a16="http://schemas.microsoft.com/office/drawing/2014/main" id="{8493882F-C66C-4F65-A541-396A1517A87F}"/>
              </a:ext>
            </a:extLst>
          </p:cNvPr>
          <p:cNvSpPr txBox="1">
            <a:spLocks noChangeArrowheads="1"/>
          </p:cNvSpPr>
          <p:nvPr/>
        </p:nvSpPr>
        <p:spPr bwMode="auto">
          <a:xfrm>
            <a:off x="2606599" y="30126"/>
            <a:ext cx="4251485" cy="156966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en-US" sz="4800" b="1" dirty="0">
                <a:solidFill>
                  <a:schemeClr val="bg1"/>
                </a:solidFill>
              </a:rPr>
              <a:t>Palatability?</a:t>
            </a:r>
          </a:p>
          <a:p>
            <a:pPr algn="ctr"/>
            <a:endParaRPr lang="en-US" altLang="en-US" sz="4800" b="1" dirty="0">
              <a:solidFill>
                <a:schemeClr val="bg1"/>
              </a:solidFill>
            </a:endParaRPr>
          </a:p>
        </p:txBody>
      </p:sp>
      <p:pic>
        <p:nvPicPr>
          <p:cNvPr id="6146" name="Picture 2" descr="Sarah Browning: Little bluestem is perennial of the year">
            <a:extLst>
              <a:ext uri="{FF2B5EF4-FFF2-40B4-BE49-F238E27FC236}">
                <a16:creationId xmlns:a16="http://schemas.microsoft.com/office/drawing/2014/main" id="{56BA9314-0ABA-41B5-B41D-1912C36729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1655" y="994144"/>
            <a:ext cx="2529075" cy="251105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uinea grass hi-res stock photography and images - Alamy">
            <a:extLst>
              <a:ext uri="{FF2B5EF4-FFF2-40B4-BE49-F238E27FC236}">
                <a16:creationId xmlns:a16="http://schemas.microsoft.com/office/drawing/2014/main" id="{48738B2A-622D-4BE3-BACA-1C75597476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983" b="19123"/>
          <a:stretch/>
        </p:blipFill>
        <p:spPr bwMode="auto">
          <a:xfrm>
            <a:off x="533953" y="990600"/>
            <a:ext cx="2300177"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actsheet - Buffel grass">
            <a:extLst>
              <a:ext uri="{FF2B5EF4-FFF2-40B4-BE49-F238E27FC236}">
                <a16:creationId xmlns:a16="http://schemas.microsoft.com/office/drawing/2014/main" id="{989C0B10-8D99-4F0C-ACF6-2EAA18CB16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941" y="1371600"/>
            <a:ext cx="28448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ideoats Grama, Bouteloua curtipendula | Wisconsin Pollinators">
            <a:extLst>
              <a:ext uri="{FF2B5EF4-FFF2-40B4-BE49-F238E27FC236}">
                <a16:creationId xmlns:a16="http://schemas.microsoft.com/office/drawing/2014/main" id="{4AED0263-5295-4BF5-8743-7C6A97CE87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953" y="4010189"/>
            <a:ext cx="1599647" cy="239947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Trichloris - Wikipedia">
            <a:extLst>
              <a:ext uri="{FF2B5EF4-FFF2-40B4-BE49-F238E27FC236}">
                <a16:creationId xmlns:a16="http://schemas.microsoft.com/office/drawing/2014/main" id="{46C37B85-62A2-4A9F-B46E-E1D4FCCFD3B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808" t="15010" r="23413"/>
          <a:stretch/>
        </p:blipFill>
        <p:spPr bwMode="auto">
          <a:xfrm>
            <a:off x="2431291" y="4004507"/>
            <a:ext cx="1956735" cy="239947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tanglehead (Heteropogon contortus)">
            <a:extLst>
              <a:ext uri="{FF2B5EF4-FFF2-40B4-BE49-F238E27FC236}">
                <a16:creationId xmlns:a16="http://schemas.microsoft.com/office/drawing/2014/main" id="{EF24A8FA-FB89-497B-8A75-29035B923B4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5351"/>
          <a:stretch/>
        </p:blipFill>
        <p:spPr bwMode="auto">
          <a:xfrm>
            <a:off x="4802008" y="4015870"/>
            <a:ext cx="1905855" cy="2405152"/>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Kansas State Grass: Little Bluestem (Schizachyrium scoparium)">
            <a:extLst>
              <a:ext uri="{FF2B5EF4-FFF2-40B4-BE49-F238E27FC236}">
                <a16:creationId xmlns:a16="http://schemas.microsoft.com/office/drawing/2014/main" id="{8CD78A76-1AA5-4FEC-BDF5-7E254F5615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5060" y="4004507"/>
            <a:ext cx="1805670" cy="240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2401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4" name="Picture 6" descr="DSC06028">
            <a:extLst>
              <a:ext uri="{FF2B5EF4-FFF2-40B4-BE49-F238E27FC236}">
                <a16:creationId xmlns:a16="http://schemas.microsoft.com/office/drawing/2014/main" id="{3F3EDE6B-C02A-4065-83EF-F70D5B900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9971" name="Text Box 3">
            <a:extLst>
              <a:ext uri="{FF2B5EF4-FFF2-40B4-BE49-F238E27FC236}">
                <a16:creationId xmlns:a16="http://schemas.microsoft.com/office/drawing/2014/main" id="{8B493FD2-1A06-492D-AB76-FD472E89E889}"/>
              </a:ext>
            </a:extLst>
          </p:cNvPr>
          <p:cNvSpPr txBox="1">
            <a:spLocks noChangeArrowheads="1"/>
          </p:cNvSpPr>
          <p:nvPr/>
        </p:nvSpPr>
        <p:spPr bwMode="auto">
          <a:xfrm>
            <a:off x="762000" y="381000"/>
            <a:ext cx="8077200" cy="120032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5143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r>
              <a:rPr lang="en-US" altLang="en-US" sz="3600" b="1" dirty="0">
                <a:solidFill>
                  <a:schemeClr val="bg1"/>
                </a:solidFill>
                <a:latin typeface="Bookman Old Style" panose="02050604050505020204" pitchFamily="18" charset="0"/>
              </a:rPr>
              <a:t>Managing Structure of OWB</a:t>
            </a:r>
          </a:p>
          <a:p>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2030589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833" t="32222" r="17500"/>
          <a:stretch/>
        </p:blipFill>
        <p:spPr>
          <a:xfrm>
            <a:off x="479685" y="1038446"/>
            <a:ext cx="8184630" cy="5805377"/>
          </a:xfrm>
          <a:prstGeom prst="rect">
            <a:avLst/>
          </a:prstGeom>
        </p:spPr>
      </p:pic>
      <p:sp>
        <p:nvSpPr>
          <p:cNvPr id="3" name="Text Box 3">
            <a:extLst>
              <a:ext uri="{FF2B5EF4-FFF2-40B4-BE49-F238E27FC236}">
                <a16:creationId xmlns:a16="http://schemas.microsoft.com/office/drawing/2014/main" id="{DFE0CF61-22DC-48A7-AD38-01816BE4FCEE}"/>
              </a:ext>
            </a:extLst>
          </p:cNvPr>
          <p:cNvSpPr txBox="1">
            <a:spLocks noChangeArrowheads="1"/>
          </p:cNvSpPr>
          <p:nvPr/>
        </p:nvSpPr>
        <p:spPr bwMode="auto">
          <a:xfrm>
            <a:off x="762000" y="381000"/>
            <a:ext cx="8077200" cy="120032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5143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b="1" dirty="0">
                <a:solidFill>
                  <a:schemeClr val="bg1"/>
                </a:solidFill>
                <a:latin typeface="Bookman Old Style" panose="02050604050505020204" pitchFamily="18" charset="0"/>
              </a:rPr>
              <a:t>Managing Structure of OWB</a:t>
            </a:r>
          </a:p>
          <a:p>
            <a:pPr algn="ct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0270750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1964E-6563-4D6D-A65A-2722641C7E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3">
            <a:extLst>
              <a:ext uri="{FF2B5EF4-FFF2-40B4-BE49-F238E27FC236}">
                <a16:creationId xmlns:a16="http://schemas.microsoft.com/office/drawing/2014/main" id="{C0628CDC-6BA1-4E2F-8840-502753F2E51F}"/>
              </a:ext>
            </a:extLst>
          </p:cNvPr>
          <p:cNvSpPr txBox="1">
            <a:spLocks noChangeArrowheads="1"/>
          </p:cNvSpPr>
          <p:nvPr/>
        </p:nvSpPr>
        <p:spPr bwMode="auto">
          <a:xfrm>
            <a:off x="762000" y="381000"/>
            <a:ext cx="8077200" cy="120032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5143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b="1" dirty="0">
                <a:solidFill>
                  <a:schemeClr val="bg1"/>
                </a:solidFill>
                <a:latin typeface="Bookman Old Style" panose="02050604050505020204" pitchFamily="18" charset="0"/>
              </a:rPr>
              <a:t>Managing Structure of OWB</a:t>
            </a:r>
          </a:p>
          <a:p>
            <a:pPr algn="ct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9360482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228600"/>
            <a:ext cx="7772400" cy="1143000"/>
          </a:xfrm>
        </p:spPr>
        <p:txBody>
          <a:bodyPr/>
          <a:lstStyle/>
          <a:p>
            <a:pPr>
              <a:defRPr/>
            </a:pPr>
            <a:r>
              <a:rPr lang="en-US" sz="3200" b="1" dirty="0">
                <a:solidFill>
                  <a:srgbClr val="FFFF00"/>
                </a:solidFill>
                <a:latin typeface="Bookman Old Style" panose="02050604050505020204" pitchFamily="18" charset="0"/>
                <a:ea typeface="+mn-ea"/>
                <a:cs typeface="+mn-cs"/>
              </a:rPr>
              <a:t>Fire in History</a:t>
            </a:r>
            <a:endParaRPr lang="en-US" sz="3200" dirty="0">
              <a:solidFill>
                <a:srgbClr val="FFFF00"/>
              </a:solidFill>
              <a:latin typeface="Bookman Old Style" panose="02050604050505020204" pitchFamily="18" charset="0"/>
            </a:endParaRPr>
          </a:p>
        </p:txBody>
      </p:sp>
      <p:pic>
        <p:nvPicPr>
          <p:cNvPr id="3074" name="Picture 2" descr="Fire Science core curriculum-Module 4 | OSU Extension Catalog | Oregon  State University">
            <a:extLst>
              <a:ext uri="{FF2B5EF4-FFF2-40B4-BE49-F238E27FC236}">
                <a16:creationId xmlns:a16="http://schemas.microsoft.com/office/drawing/2014/main" id="{06209972-C05D-4CB2-8B90-4907D5389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662000" cy="520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42967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BEC0D6-6194-4376-B2A9-92815B5642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Box 3">
            <a:extLst>
              <a:ext uri="{FF2B5EF4-FFF2-40B4-BE49-F238E27FC236}">
                <a16:creationId xmlns:a16="http://schemas.microsoft.com/office/drawing/2014/main" id="{D88AF85D-8727-4C3F-AB90-9BCF6F7FE21F}"/>
              </a:ext>
            </a:extLst>
          </p:cNvPr>
          <p:cNvSpPr txBox="1">
            <a:spLocks noChangeArrowheads="1"/>
          </p:cNvSpPr>
          <p:nvPr/>
        </p:nvSpPr>
        <p:spPr bwMode="auto">
          <a:xfrm>
            <a:off x="533400" y="30126"/>
            <a:ext cx="8077200" cy="120032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5143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b="1" dirty="0">
                <a:solidFill>
                  <a:schemeClr val="bg1"/>
                </a:solidFill>
                <a:latin typeface="Bookman Old Style" panose="02050604050505020204" pitchFamily="18" charset="0"/>
              </a:rPr>
              <a:t>Managing Structure of OWB</a:t>
            </a:r>
          </a:p>
          <a:p>
            <a:pPr algn="ct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250271586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21417A-0C6B-48F8-BB7C-C73C899C9C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3">
            <a:extLst>
              <a:ext uri="{FF2B5EF4-FFF2-40B4-BE49-F238E27FC236}">
                <a16:creationId xmlns:a16="http://schemas.microsoft.com/office/drawing/2014/main" id="{08619258-4500-42E9-B296-4CB7200C6085}"/>
              </a:ext>
            </a:extLst>
          </p:cNvPr>
          <p:cNvSpPr txBox="1">
            <a:spLocks noChangeArrowheads="1"/>
          </p:cNvSpPr>
          <p:nvPr/>
        </p:nvSpPr>
        <p:spPr bwMode="auto">
          <a:xfrm>
            <a:off x="762000" y="381000"/>
            <a:ext cx="8077200" cy="120032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5143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b="1" dirty="0">
                <a:solidFill>
                  <a:schemeClr val="bg1"/>
                </a:solidFill>
                <a:latin typeface="Bookman Old Style" panose="02050604050505020204" pitchFamily="18" charset="0"/>
              </a:rPr>
              <a:t>Managing Structure of OWB</a:t>
            </a:r>
          </a:p>
          <a:p>
            <a:pPr algn="ct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97769267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8EE42-8425-48A4-8BC5-739235255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3">
            <a:extLst>
              <a:ext uri="{FF2B5EF4-FFF2-40B4-BE49-F238E27FC236}">
                <a16:creationId xmlns:a16="http://schemas.microsoft.com/office/drawing/2014/main" id="{EA38CAA6-FE91-452B-8961-DFDB10EAD60F}"/>
              </a:ext>
            </a:extLst>
          </p:cNvPr>
          <p:cNvSpPr txBox="1">
            <a:spLocks noChangeArrowheads="1"/>
          </p:cNvSpPr>
          <p:nvPr/>
        </p:nvSpPr>
        <p:spPr bwMode="auto">
          <a:xfrm>
            <a:off x="762000" y="381000"/>
            <a:ext cx="8077200" cy="120032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5143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b="1" dirty="0">
                <a:solidFill>
                  <a:schemeClr val="bg1"/>
                </a:solidFill>
                <a:latin typeface="Bookman Old Style" panose="02050604050505020204" pitchFamily="18" charset="0"/>
              </a:rPr>
              <a:t>Managing Structure of OWB</a:t>
            </a:r>
          </a:p>
          <a:p>
            <a:pPr algn="ct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247964534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a:extLst>
              <a:ext uri="{FF2B5EF4-FFF2-40B4-BE49-F238E27FC236}">
                <a16:creationId xmlns:a16="http://schemas.microsoft.com/office/drawing/2014/main" id="{7197B8D0-6E5F-49E8-9980-ECF7D5351935}"/>
              </a:ext>
            </a:extLst>
          </p:cNvPr>
          <p:cNvSpPr txBox="1">
            <a:spLocks noChangeArrowheads="1"/>
          </p:cNvSpPr>
          <p:nvPr/>
        </p:nvSpPr>
        <p:spPr bwMode="auto">
          <a:xfrm>
            <a:off x="1905000" y="228600"/>
            <a:ext cx="5181600" cy="218521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400" b="1" dirty="0">
                <a:solidFill>
                  <a:schemeClr val="bg1"/>
                </a:solidFill>
              </a:rPr>
              <a:t>Patch Burning </a:t>
            </a:r>
          </a:p>
          <a:p>
            <a:pPr algn="ctr"/>
            <a:r>
              <a:rPr lang="en-US" altLang="en-US" sz="3400" b="1" dirty="0">
                <a:solidFill>
                  <a:schemeClr val="bg1"/>
                </a:solidFill>
              </a:rPr>
              <a:t>and </a:t>
            </a:r>
          </a:p>
          <a:p>
            <a:pPr algn="ctr"/>
            <a:r>
              <a:rPr lang="en-US" altLang="en-US" sz="3400" b="1" dirty="0" err="1">
                <a:solidFill>
                  <a:schemeClr val="bg1"/>
                </a:solidFill>
              </a:rPr>
              <a:t>Catle</a:t>
            </a:r>
            <a:r>
              <a:rPr lang="en-US" altLang="en-US" sz="3400" b="1" dirty="0">
                <a:solidFill>
                  <a:schemeClr val="bg1"/>
                </a:solidFill>
              </a:rPr>
              <a:t> Grazing</a:t>
            </a:r>
          </a:p>
          <a:p>
            <a:pPr algn="ctr"/>
            <a:endParaRPr lang="en-US" altLang="en-US" sz="3400" b="1" dirty="0">
              <a:solidFill>
                <a:schemeClr val="bg1"/>
              </a:solidFill>
            </a:endParaRPr>
          </a:p>
        </p:txBody>
      </p:sp>
      <p:pic>
        <p:nvPicPr>
          <p:cNvPr id="429062" name="Picture 6" descr="DSC02222">
            <a:extLst>
              <a:ext uri="{FF2B5EF4-FFF2-40B4-BE49-F238E27FC236}">
                <a16:creationId xmlns:a16="http://schemas.microsoft.com/office/drawing/2014/main" id="{4D300A3A-2FFD-4A9F-A9D2-795837433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815" t="36433" b="7326"/>
          <a:stretch>
            <a:fillRect/>
          </a:stretch>
        </p:blipFill>
        <p:spPr bwMode="auto">
          <a:xfrm>
            <a:off x="4572000" y="2030413"/>
            <a:ext cx="4419600" cy="3379787"/>
          </a:xfrm>
          <a:prstGeom prst="rect">
            <a:avLst/>
          </a:prstGeom>
          <a:noFill/>
          <a:extLst>
            <a:ext uri="{909E8E84-426E-40DD-AFC4-6F175D3DCCD1}">
              <a14:hiddenFill xmlns:a14="http://schemas.microsoft.com/office/drawing/2010/main">
                <a:solidFill>
                  <a:srgbClr val="FFFFFF"/>
                </a:solidFill>
              </a14:hiddenFill>
            </a:ext>
          </a:extLst>
        </p:spPr>
      </p:pic>
      <p:pic>
        <p:nvPicPr>
          <p:cNvPr id="429063" name="Picture 7" descr="DSC02809">
            <a:extLst>
              <a:ext uri="{FF2B5EF4-FFF2-40B4-BE49-F238E27FC236}">
                <a16:creationId xmlns:a16="http://schemas.microsoft.com/office/drawing/2014/main" id="{3C579E2A-59DC-45CE-9B88-C734E4F1F3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0345"/>
          <a:stretch>
            <a:fillRect/>
          </a:stretch>
        </p:blipFill>
        <p:spPr bwMode="auto">
          <a:xfrm>
            <a:off x="152400" y="2057400"/>
            <a:ext cx="3962400" cy="3352800"/>
          </a:xfrm>
          <a:prstGeom prst="rect">
            <a:avLst/>
          </a:prstGeom>
          <a:noFill/>
          <a:extLst>
            <a:ext uri="{909E8E84-426E-40DD-AFC4-6F175D3DCCD1}">
              <a14:hiddenFill xmlns:a14="http://schemas.microsoft.com/office/drawing/2010/main">
                <a:solidFill>
                  <a:srgbClr val="FFFFFF"/>
                </a:solidFill>
              </a14:hiddenFill>
            </a:ext>
          </a:extLst>
        </p:spPr>
      </p:pic>
      <p:sp>
        <p:nvSpPr>
          <p:cNvPr id="429064" name="AutoShape 8">
            <a:extLst>
              <a:ext uri="{FF2B5EF4-FFF2-40B4-BE49-F238E27FC236}">
                <a16:creationId xmlns:a16="http://schemas.microsoft.com/office/drawing/2014/main" id="{E6C4ABB5-5F6F-47AF-B450-C6B842086E94}"/>
              </a:ext>
            </a:extLst>
          </p:cNvPr>
          <p:cNvSpPr>
            <a:spLocks noChangeArrowheads="1"/>
          </p:cNvSpPr>
          <p:nvPr/>
        </p:nvSpPr>
        <p:spPr bwMode="auto">
          <a:xfrm>
            <a:off x="3886200" y="3124200"/>
            <a:ext cx="976313" cy="942975"/>
          </a:xfrm>
          <a:prstGeom prst="rightArrow">
            <a:avLst>
              <a:gd name="adj1" fmla="val 50000"/>
              <a:gd name="adj2" fmla="val 2588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a:extLst>
              <a:ext uri="{FF2B5EF4-FFF2-40B4-BE49-F238E27FC236}">
                <a16:creationId xmlns:a16="http://schemas.microsoft.com/office/drawing/2014/main" id="{7197B8D0-6E5F-49E8-9980-ECF7D5351935}"/>
              </a:ext>
            </a:extLst>
          </p:cNvPr>
          <p:cNvSpPr txBox="1">
            <a:spLocks noChangeArrowheads="1"/>
          </p:cNvSpPr>
          <p:nvPr/>
        </p:nvSpPr>
        <p:spPr bwMode="auto">
          <a:xfrm>
            <a:off x="2057400" y="228600"/>
            <a:ext cx="5181600" cy="21621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400" b="1">
                <a:solidFill>
                  <a:schemeClr val="bg1"/>
                </a:solidFill>
              </a:rPr>
              <a:t>PATCH BURNING </a:t>
            </a:r>
          </a:p>
          <a:p>
            <a:pPr algn="ctr"/>
            <a:r>
              <a:rPr lang="en-US" altLang="en-US" sz="3400" b="1">
                <a:solidFill>
                  <a:schemeClr val="bg1"/>
                </a:solidFill>
              </a:rPr>
              <a:t>AND </a:t>
            </a:r>
          </a:p>
          <a:p>
            <a:pPr algn="ctr"/>
            <a:r>
              <a:rPr lang="en-US" altLang="en-US" sz="3400" b="1">
                <a:solidFill>
                  <a:schemeClr val="bg1"/>
                </a:solidFill>
              </a:rPr>
              <a:t>CATLE GRAZING</a:t>
            </a:r>
          </a:p>
          <a:p>
            <a:pPr algn="ctr"/>
            <a:endParaRPr lang="en-US" altLang="en-US" sz="3400" b="1">
              <a:solidFill>
                <a:schemeClr val="bg1"/>
              </a:solidFill>
            </a:endParaRPr>
          </a:p>
        </p:txBody>
      </p:sp>
      <p:pic>
        <p:nvPicPr>
          <p:cNvPr id="429062" name="Picture 6" descr="DSC02222">
            <a:extLst>
              <a:ext uri="{FF2B5EF4-FFF2-40B4-BE49-F238E27FC236}">
                <a16:creationId xmlns:a16="http://schemas.microsoft.com/office/drawing/2014/main" id="{4D300A3A-2FFD-4A9F-A9D2-795837433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815" t="36433" b="7326"/>
          <a:stretch>
            <a:fillRect/>
          </a:stretch>
        </p:blipFill>
        <p:spPr bwMode="auto">
          <a:xfrm>
            <a:off x="4572000" y="2030413"/>
            <a:ext cx="4419600" cy="3379787"/>
          </a:xfrm>
          <a:prstGeom prst="rect">
            <a:avLst/>
          </a:prstGeom>
          <a:noFill/>
          <a:extLst>
            <a:ext uri="{909E8E84-426E-40DD-AFC4-6F175D3DCCD1}">
              <a14:hiddenFill xmlns:a14="http://schemas.microsoft.com/office/drawing/2010/main">
                <a:solidFill>
                  <a:srgbClr val="FFFFFF"/>
                </a:solidFill>
              </a14:hiddenFill>
            </a:ext>
          </a:extLst>
        </p:spPr>
      </p:pic>
      <p:pic>
        <p:nvPicPr>
          <p:cNvPr id="429063" name="Picture 7" descr="DSC02809">
            <a:extLst>
              <a:ext uri="{FF2B5EF4-FFF2-40B4-BE49-F238E27FC236}">
                <a16:creationId xmlns:a16="http://schemas.microsoft.com/office/drawing/2014/main" id="{3C579E2A-59DC-45CE-9B88-C734E4F1F3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0345"/>
          <a:stretch>
            <a:fillRect/>
          </a:stretch>
        </p:blipFill>
        <p:spPr bwMode="auto">
          <a:xfrm>
            <a:off x="152400" y="2057400"/>
            <a:ext cx="3962400" cy="3352800"/>
          </a:xfrm>
          <a:prstGeom prst="rect">
            <a:avLst/>
          </a:prstGeom>
          <a:noFill/>
          <a:extLst>
            <a:ext uri="{909E8E84-426E-40DD-AFC4-6F175D3DCCD1}">
              <a14:hiddenFill xmlns:a14="http://schemas.microsoft.com/office/drawing/2010/main">
                <a:solidFill>
                  <a:srgbClr val="FFFFFF"/>
                </a:solidFill>
              </a14:hiddenFill>
            </a:ext>
          </a:extLst>
        </p:spPr>
      </p:pic>
      <p:sp>
        <p:nvSpPr>
          <p:cNvPr id="429064" name="AutoShape 8">
            <a:extLst>
              <a:ext uri="{FF2B5EF4-FFF2-40B4-BE49-F238E27FC236}">
                <a16:creationId xmlns:a16="http://schemas.microsoft.com/office/drawing/2014/main" id="{E6C4ABB5-5F6F-47AF-B450-C6B842086E94}"/>
              </a:ext>
            </a:extLst>
          </p:cNvPr>
          <p:cNvSpPr>
            <a:spLocks noChangeArrowheads="1"/>
          </p:cNvSpPr>
          <p:nvPr/>
        </p:nvSpPr>
        <p:spPr bwMode="auto">
          <a:xfrm>
            <a:off x="3886200" y="3124200"/>
            <a:ext cx="976313" cy="942975"/>
          </a:xfrm>
          <a:prstGeom prst="rightArrow">
            <a:avLst>
              <a:gd name="adj1" fmla="val 50000"/>
              <a:gd name="adj2" fmla="val 2588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Text Box 2">
            <a:extLst>
              <a:ext uri="{FF2B5EF4-FFF2-40B4-BE49-F238E27FC236}">
                <a16:creationId xmlns:a16="http://schemas.microsoft.com/office/drawing/2014/main" id="{7DDFC425-D9EB-4D5A-B51A-9FF71C2F635B}"/>
              </a:ext>
            </a:extLst>
          </p:cNvPr>
          <p:cNvSpPr txBox="1">
            <a:spLocks noChangeArrowheads="1"/>
          </p:cNvSpPr>
          <p:nvPr/>
        </p:nvSpPr>
        <p:spPr bwMode="auto">
          <a:xfrm>
            <a:off x="381000" y="1143000"/>
            <a:ext cx="8534400" cy="28987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altLang="en-US" sz="3600" b="1">
                <a:solidFill>
                  <a:schemeClr val="bg1"/>
                </a:solidFill>
              </a:rPr>
              <a:t>Prescribed burning reduced guineagrass density</a:t>
            </a:r>
          </a:p>
          <a:p>
            <a:pPr eaLnBrk="0" hangingPunct="0"/>
            <a:endParaRPr lang="en-US" altLang="en-US" sz="3600" b="1">
              <a:solidFill>
                <a:schemeClr val="bg1"/>
              </a:solidFill>
            </a:endParaRPr>
          </a:p>
          <a:p>
            <a:pPr eaLnBrk="0" hangingPunct="0">
              <a:buFontTx/>
              <a:buChar char="•"/>
            </a:pPr>
            <a:r>
              <a:rPr lang="en-US" altLang="en-US" sz="4000" b="1">
                <a:solidFill>
                  <a:schemeClr val="bg1"/>
                </a:solidFill>
              </a:rPr>
              <a:t/>
            </a:r>
            <a:r>
              <a:rPr lang="en-US" altLang="en-US" sz="3600" b="1">
                <a:solidFill>
                  <a:schemeClr val="bg1"/>
                </a:solidFill>
              </a:rPr>
              <a:t>Burned areas: 58,667 plants/ha </a:t>
            </a:r>
          </a:p>
          <a:p>
            <a:pPr eaLnBrk="0" hangingPunct="0">
              <a:buFontTx/>
              <a:buChar char="•"/>
            </a:pPr>
            <a:r>
              <a:rPr lang="en-US" altLang="en-US" sz="3600" b="1">
                <a:solidFill>
                  <a:schemeClr val="bg1"/>
                </a:solidFill>
              </a:rPr>
              <a:t> Control:		 93,333 plants/ha</a:t>
            </a:r>
            <a:endParaRPr lang="es-ES_tradnl" altLang="en-US" sz="3600" b="1">
              <a:solidFill>
                <a:schemeClr val="bg1"/>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descr="DSC00014">
            <a:extLst>
              <a:ext uri="{FF2B5EF4-FFF2-40B4-BE49-F238E27FC236}">
                <a16:creationId xmlns:a16="http://schemas.microsoft.com/office/drawing/2014/main" id="{9833BC62-AF95-4F07-BC70-0E99720DD6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572000"/>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35203" name="Text Box 3">
            <a:extLst>
              <a:ext uri="{FF2B5EF4-FFF2-40B4-BE49-F238E27FC236}">
                <a16:creationId xmlns:a16="http://schemas.microsoft.com/office/drawing/2014/main" id="{077A6B74-B4E8-4312-B438-C14541975947}"/>
              </a:ext>
            </a:extLst>
          </p:cNvPr>
          <p:cNvSpPr txBox="1">
            <a:spLocks noChangeArrowheads="1"/>
          </p:cNvSpPr>
          <p:nvPr/>
        </p:nvSpPr>
        <p:spPr bwMode="auto">
          <a:xfrm>
            <a:off x="609600" y="228600"/>
            <a:ext cx="3429000" cy="5191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altLang="en-US" sz="2800" b="1">
                <a:solidFill>
                  <a:schemeClr val="bg1"/>
                </a:solidFill>
              </a:rPr>
              <a:t>10 forbs for Deer</a:t>
            </a:r>
            <a:endParaRPr lang="es-ES_tradnl" altLang="en-US" sz="2800" b="1">
              <a:solidFill>
                <a:schemeClr val="bg1"/>
              </a:solidFill>
            </a:endParaRPr>
          </a:p>
        </p:txBody>
      </p:sp>
      <p:graphicFrame>
        <p:nvGraphicFramePr>
          <p:cNvPr id="435204" name="Group 4">
            <a:extLst>
              <a:ext uri="{FF2B5EF4-FFF2-40B4-BE49-F238E27FC236}">
                <a16:creationId xmlns:a16="http://schemas.microsoft.com/office/drawing/2014/main" id="{90CF8759-273A-42F7-BBC0-E81B240427C7}"/>
              </a:ext>
            </a:extLst>
          </p:cNvPr>
          <p:cNvGraphicFramePr>
            <a:graphicFrameLocks noGrp="1"/>
          </p:cNvGraphicFramePr>
          <p:nvPr/>
        </p:nvGraphicFramePr>
        <p:xfrm>
          <a:off x="838200" y="838200"/>
          <a:ext cx="2743200" cy="3657600"/>
        </p:xfrm>
        <a:graphic>
          <a:graphicData uri="http://schemas.openxmlformats.org/drawingml/2006/table">
            <a:tbl>
              <a:tblPr/>
              <a:tblGrid>
                <a:gridCol w="2743200">
                  <a:extLst>
                    <a:ext uri="{9D8B030D-6E8A-4147-A177-3AD203B41FA5}">
                      <a16:colId xmlns:a16="http://schemas.microsoft.com/office/drawing/2014/main" val="3434894381"/>
                    </a:ext>
                  </a:extLst>
                </a:gridCol>
              </a:tblGrid>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Lazy daisy</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67798199"/>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Wine cup</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87443317"/>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Dayflower</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59848265"/>
                  </a:ext>
                </a:extLst>
              </a:tr>
              <a:tr h="3190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Desmanthus</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0070196"/>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Silver bladderpod</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94409162"/>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Wood sorrel</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5812095"/>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Ridgeseed</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9268249"/>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Redseed plantain</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087350"/>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American snoutbean</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81195444"/>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Verbena</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3696537"/>
                  </a:ext>
                </a:extLst>
              </a:tr>
            </a:tbl>
          </a:graphicData>
        </a:graphic>
      </p:graphicFrame>
      <p:graphicFrame>
        <p:nvGraphicFramePr>
          <p:cNvPr id="435228" name="Group 28">
            <a:extLst>
              <a:ext uri="{FF2B5EF4-FFF2-40B4-BE49-F238E27FC236}">
                <a16:creationId xmlns:a16="http://schemas.microsoft.com/office/drawing/2014/main" id="{47FDBDE2-52BB-48D7-954D-7D59A63BCCE6}"/>
              </a:ext>
            </a:extLst>
          </p:cNvPr>
          <p:cNvGraphicFramePr>
            <a:graphicFrameLocks noGrp="1"/>
          </p:cNvGraphicFramePr>
          <p:nvPr/>
        </p:nvGraphicFramePr>
        <p:xfrm>
          <a:off x="4876800" y="1295400"/>
          <a:ext cx="2493963" cy="2194560"/>
        </p:xfrm>
        <a:graphic>
          <a:graphicData uri="http://schemas.openxmlformats.org/drawingml/2006/table">
            <a:tbl>
              <a:tblPr/>
              <a:tblGrid>
                <a:gridCol w="2493963">
                  <a:extLst>
                    <a:ext uri="{9D8B030D-6E8A-4147-A177-3AD203B41FA5}">
                      <a16:colId xmlns:a16="http://schemas.microsoft.com/office/drawing/2014/main" val="715196406"/>
                    </a:ext>
                  </a:extLst>
                </a:gridCol>
              </a:tblGrid>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Partrige pea</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89122333"/>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Dayflower</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44768291"/>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Coreopsis</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02784044"/>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Witchgrass</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27207833"/>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Bristlegrass</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55486022"/>
                  </a:ext>
                </a:extLst>
              </a:tr>
              <a:tr h="2746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bg1"/>
                          </a:solidFill>
                          <a:effectLst/>
                          <a:latin typeface="Bookman Old Style" panose="02050604050505020204" pitchFamily="18" charset="0"/>
                          <a:cs typeface="Times New Roman" panose="02020603050405020304" pitchFamily="18" charset="0"/>
                        </a:rPr>
                        <a:t>Smutgrass</a:t>
                      </a:r>
                      <a:endParaRPr kumimoji="0" lang="en-US" altLang="en-US" sz="2800" b="1" i="0" u="none" strike="noStrike" cap="none" normalizeH="0" baseline="0">
                        <a:ln>
                          <a:noFill/>
                        </a:ln>
                        <a:solidFill>
                          <a:schemeClr val="bg1"/>
                        </a:solidFill>
                        <a:effectLst/>
                        <a:latin typeface="Bookman Old Style" panose="020506040505050202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86316692"/>
                  </a:ext>
                </a:extLst>
              </a:tr>
            </a:tbl>
          </a:graphicData>
        </a:graphic>
      </p:graphicFrame>
      <p:sp>
        <p:nvSpPr>
          <p:cNvPr id="435244" name="Text Box 44">
            <a:extLst>
              <a:ext uri="{FF2B5EF4-FFF2-40B4-BE49-F238E27FC236}">
                <a16:creationId xmlns:a16="http://schemas.microsoft.com/office/drawing/2014/main" id="{8294D16D-9FCC-4AF0-93F8-FADACC276BA1}"/>
              </a:ext>
            </a:extLst>
          </p:cNvPr>
          <p:cNvSpPr txBox="1">
            <a:spLocks noChangeArrowheads="1"/>
          </p:cNvSpPr>
          <p:nvPr/>
        </p:nvSpPr>
        <p:spPr bwMode="auto">
          <a:xfrm>
            <a:off x="4495800" y="228600"/>
            <a:ext cx="4191000" cy="13731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altLang="en-US" sz="2800" b="1">
                <a:solidFill>
                  <a:schemeClr val="bg1"/>
                </a:solidFill>
              </a:rPr>
              <a:t>6 forbs and grasses for Bobwhites</a:t>
            </a:r>
          </a:p>
          <a:p>
            <a:pPr eaLnBrk="0" hangingPunct="0"/>
            <a:endParaRPr lang="es-ES_tradnl" altLang="en-US" sz="2800" b="1">
              <a:solidFill>
                <a:schemeClr val="bg1"/>
              </a:solidFill>
            </a:endParaRPr>
          </a:p>
        </p:txBody>
      </p:sp>
      <p:pic>
        <p:nvPicPr>
          <p:cNvPr id="435245" name="Picture 3" descr="DSC03666.JPG">
            <a:extLst>
              <a:ext uri="{FF2B5EF4-FFF2-40B4-BE49-F238E27FC236}">
                <a16:creationId xmlns:a16="http://schemas.microsoft.com/office/drawing/2014/main" id="{336EEA3B-5945-4C06-A3D1-92F04DAD1CB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564063"/>
            <a:ext cx="34290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Text Box 2">
            <a:extLst>
              <a:ext uri="{FF2B5EF4-FFF2-40B4-BE49-F238E27FC236}">
                <a16:creationId xmlns:a16="http://schemas.microsoft.com/office/drawing/2014/main" id="{682A18A6-E8B4-4A9A-9C18-DC69732C49F2}"/>
              </a:ext>
            </a:extLst>
          </p:cNvPr>
          <p:cNvSpPr txBox="1">
            <a:spLocks noChangeArrowheads="1"/>
          </p:cNvSpPr>
          <p:nvPr/>
        </p:nvSpPr>
        <p:spPr bwMode="auto">
          <a:xfrm>
            <a:off x="381000" y="609600"/>
            <a:ext cx="8534400" cy="51403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altLang="en-US" sz="3600" b="1" dirty="0">
                <a:solidFill>
                  <a:schemeClr val="bg1"/>
                </a:solidFill>
              </a:rPr>
              <a:t>Prescribed burning reduced </a:t>
            </a:r>
            <a:r>
              <a:rPr lang="en-US" altLang="en-US" sz="3600" b="1" dirty="0" err="1">
                <a:solidFill>
                  <a:schemeClr val="bg1"/>
                </a:solidFill>
              </a:rPr>
              <a:t>guineagrass</a:t>
            </a:r>
            <a:r>
              <a:rPr lang="en-US" altLang="en-US" sz="3600" b="1" dirty="0">
                <a:solidFill>
                  <a:schemeClr val="bg1"/>
                </a:solidFill>
              </a:rPr>
              <a:t> density</a:t>
            </a:r>
          </a:p>
          <a:p>
            <a:pPr>
              <a:defRPr/>
            </a:pPr>
            <a:endParaRPr lang="en-US" altLang="en-US" sz="3600" b="1" dirty="0">
              <a:solidFill>
                <a:schemeClr val="bg1"/>
              </a:solidFill>
            </a:endParaRPr>
          </a:p>
          <a:p>
            <a:pPr>
              <a:buFontTx/>
              <a:buChar char="•"/>
              <a:defRPr/>
            </a:pPr>
            <a:r>
              <a:rPr lang="en-US" altLang="en-US" sz="4000" b="1" dirty="0">
                <a:solidFill>
                  <a:schemeClr val="bg1"/>
                </a:solidFill>
              </a:rPr>
              <a:t/>
            </a:r>
            <a:r>
              <a:rPr lang="en-US" altLang="en-US" sz="3600" b="1" dirty="0">
                <a:solidFill>
                  <a:schemeClr val="bg1"/>
                </a:solidFill>
              </a:rPr>
              <a:t>Burned areas: 58,667 plants/ha </a:t>
            </a:r>
          </a:p>
          <a:p>
            <a:pPr>
              <a:buFontTx/>
              <a:buChar char="•"/>
              <a:defRPr/>
            </a:pPr>
            <a:r>
              <a:rPr lang="en-US" altLang="en-US" sz="3600" b="1" dirty="0">
                <a:solidFill>
                  <a:schemeClr val="bg1"/>
                </a:solidFill>
              </a:rPr>
              <a:t> Control:		 93,333 plants/ha</a:t>
            </a:r>
          </a:p>
          <a:p>
            <a:pPr>
              <a:buFontTx/>
              <a:buChar char="•"/>
              <a:defRPr/>
            </a:pPr>
            <a:endParaRPr lang="en-US" altLang="en-US" sz="3600" b="1" dirty="0">
              <a:solidFill>
                <a:schemeClr val="bg1"/>
              </a:solidFill>
            </a:endParaRPr>
          </a:p>
          <a:p>
            <a:pPr marL="396875" indent="-396875">
              <a:buFontTx/>
              <a:buChar char="•"/>
              <a:defRPr/>
            </a:pPr>
            <a:r>
              <a:rPr lang="en-US" altLang="en-US" sz="3600" b="1" dirty="0">
                <a:solidFill>
                  <a:schemeClr val="bg1"/>
                </a:solidFill>
              </a:rPr>
              <a:t>Plant species richness increased over 300% in the burned and grazed treatment</a:t>
            </a:r>
            <a:endParaRPr lang="es-ES_tradnl" altLang="en-US" sz="3600" b="1" dirty="0">
              <a:solidFill>
                <a:schemeClr val="bg1"/>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Text Box 2"/>
          <p:cNvSpPr txBox="1">
            <a:spLocks noChangeArrowheads="1"/>
          </p:cNvSpPr>
          <p:nvPr/>
        </p:nvSpPr>
        <p:spPr bwMode="auto">
          <a:xfrm>
            <a:off x="2057400" y="228600"/>
            <a:ext cx="5181600" cy="11271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400" b="1">
                <a:solidFill>
                  <a:schemeClr val="bg1"/>
                </a:solidFill>
              </a:rPr>
              <a:t>TANGLEHEAD</a:t>
            </a:r>
          </a:p>
          <a:p>
            <a:pPr algn="ctr"/>
            <a:endParaRPr lang="en-US" altLang="en-US" sz="3400" b="1">
              <a:solidFill>
                <a:schemeClr val="bg1"/>
              </a:solidFill>
            </a:endParaRPr>
          </a:p>
        </p:txBody>
      </p:sp>
      <p:pic>
        <p:nvPicPr>
          <p:cNvPr id="522243" name="Picture 3" descr="IMG_56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90600"/>
            <a:ext cx="8839200" cy="561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64766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2057400" y="228600"/>
            <a:ext cx="5181600" cy="11271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400" b="1">
                <a:solidFill>
                  <a:schemeClr val="bg1"/>
                </a:solidFill>
              </a:rPr>
              <a:t>TANGLEHEAD</a:t>
            </a:r>
          </a:p>
          <a:p>
            <a:pPr algn="ctr"/>
            <a:endParaRPr lang="en-US" altLang="en-US" sz="3400" b="1">
              <a:solidFill>
                <a:schemeClr val="bg1"/>
              </a:solidFill>
            </a:endParaRPr>
          </a:p>
        </p:txBody>
      </p:sp>
      <p:pic>
        <p:nvPicPr>
          <p:cNvPr id="518148" name="Picture 4" descr="IMG_56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990600"/>
            <a:ext cx="8763000" cy="584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5646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2887"/>
            <a:ext cx="7772400" cy="1143000"/>
          </a:xfrm>
        </p:spPr>
        <p:txBody>
          <a:bodyPr/>
          <a:lstStyle/>
          <a:p>
            <a:pPr>
              <a:defRPr/>
            </a:pPr>
            <a:r>
              <a:rPr lang="en-US" sz="4000" b="1" dirty="0">
                <a:solidFill>
                  <a:srgbClr val="FFFF00"/>
                </a:solidFill>
                <a:latin typeface="Bookman Old Style" panose="02050604050505020204" pitchFamily="18" charset="0"/>
                <a:ea typeface="+mn-ea"/>
                <a:cs typeface="+mn-cs"/>
              </a:rPr>
              <a:t>Prescribed Fire</a:t>
            </a:r>
            <a:endParaRPr lang="en-US" sz="4000" dirty="0">
              <a:solidFill>
                <a:srgbClr val="FFFF00"/>
              </a:solidFill>
              <a:latin typeface="Bookman Old Style" panose="02050604050505020204" pitchFamily="18" charset="0"/>
            </a:endParaRPr>
          </a:p>
        </p:txBody>
      </p:sp>
      <p:pic>
        <p:nvPicPr>
          <p:cNvPr id="4" name="Picture 3">
            <a:extLst>
              <a:ext uri="{FF2B5EF4-FFF2-40B4-BE49-F238E27FC236}">
                <a16:creationId xmlns:a16="http://schemas.microsoft.com/office/drawing/2014/main" id="{B23A3455-4117-4FCA-A63E-C03ED11618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63" t="49111" r="39189" b="409"/>
          <a:stretch/>
        </p:blipFill>
        <p:spPr>
          <a:xfrm>
            <a:off x="0" y="1066800"/>
            <a:ext cx="4724400" cy="3343592"/>
          </a:xfrm>
          <a:prstGeom prst="rect">
            <a:avLst/>
          </a:prstGeom>
        </p:spPr>
      </p:pic>
      <p:pic>
        <p:nvPicPr>
          <p:cNvPr id="6" name="Picture 5">
            <a:extLst>
              <a:ext uri="{FF2B5EF4-FFF2-40B4-BE49-F238E27FC236}">
                <a16:creationId xmlns:a16="http://schemas.microsoft.com/office/drawing/2014/main" id="{1986564B-BBA5-4521-BC42-244D023419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6905" y="3505200"/>
            <a:ext cx="4743219" cy="3175213"/>
          </a:xfrm>
          <a:prstGeom prst="rect">
            <a:avLst/>
          </a:prstGeom>
        </p:spPr>
      </p:pic>
    </p:spTree>
    <p:extLst>
      <p:ext uri="{BB962C8B-B14F-4D97-AF65-F5344CB8AC3E}">
        <p14:creationId xmlns:p14="http://schemas.microsoft.com/office/powerpoint/2010/main" val="112207477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Text Box 2"/>
          <p:cNvSpPr txBox="1">
            <a:spLocks noChangeArrowheads="1"/>
          </p:cNvSpPr>
          <p:nvPr/>
        </p:nvSpPr>
        <p:spPr bwMode="auto">
          <a:xfrm>
            <a:off x="2057400" y="228600"/>
            <a:ext cx="5181600" cy="11271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400" b="1" dirty="0">
                <a:solidFill>
                  <a:schemeClr val="bg1"/>
                </a:solidFill>
              </a:rPr>
              <a:t>TANGLEHEAD</a:t>
            </a:r>
          </a:p>
          <a:p>
            <a:pPr algn="ctr"/>
            <a:endParaRPr lang="en-US" altLang="en-US" sz="3400" b="1" dirty="0">
              <a:solidFill>
                <a:schemeClr val="bg1"/>
              </a:solidFill>
            </a:endParaRPr>
          </a:p>
        </p:txBody>
      </p:sp>
      <p:pic>
        <p:nvPicPr>
          <p:cNvPr id="520195" name="Picture 3" descr="IMG_5928"/>
          <p:cNvPicPr>
            <a:picLocks noChangeAspect="1" noChangeArrowheads="1"/>
          </p:cNvPicPr>
          <p:nvPr/>
        </p:nvPicPr>
        <p:blipFill>
          <a:blip r:embed="rId3" cstate="print">
            <a:extLst>
              <a:ext uri="{28A0092B-C50C-407E-A947-70E740481C1C}">
                <a14:useLocalDpi xmlns:a14="http://schemas.microsoft.com/office/drawing/2010/main" val="0"/>
              </a:ext>
            </a:extLst>
          </a:blip>
          <a:srcRect l="9650" r="9650" b="25403"/>
          <a:stretch>
            <a:fillRect/>
          </a:stretch>
        </p:blipFill>
        <p:spPr bwMode="auto">
          <a:xfrm>
            <a:off x="228600" y="1219200"/>
            <a:ext cx="8686800" cy="533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73999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Text Box 2"/>
          <p:cNvSpPr txBox="1">
            <a:spLocks noChangeArrowheads="1"/>
          </p:cNvSpPr>
          <p:nvPr/>
        </p:nvSpPr>
        <p:spPr bwMode="auto">
          <a:xfrm>
            <a:off x="2057400" y="228600"/>
            <a:ext cx="5181600" cy="11271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sz="3400" b="1" dirty="0">
                <a:solidFill>
                  <a:schemeClr val="bg1"/>
                </a:solidFill>
              </a:rPr>
              <a:t>TANGLEHEAD</a:t>
            </a:r>
          </a:p>
          <a:p>
            <a:pPr algn="ctr"/>
            <a:endParaRPr lang="en-US" altLang="en-US" sz="3400" b="1" dirty="0">
              <a:solidFill>
                <a:schemeClr val="bg1"/>
              </a:solidFill>
            </a:endParaRPr>
          </a:p>
        </p:txBody>
      </p:sp>
      <p:pic>
        <p:nvPicPr>
          <p:cNvPr id="516100" name="Picture 4" descr="IMG_5928"/>
          <p:cNvPicPr>
            <a:picLocks noChangeAspect="1" noChangeArrowheads="1"/>
          </p:cNvPicPr>
          <p:nvPr/>
        </p:nvPicPr>
        <p:blipFill>
          <a:blip r:embed="rId3" cstate="print">
            <a:extLst>
              <a:ext uri="{28A0092B-C50C-407E-A947-70E740481C1C}">
                <a14:useLocalDpi xmlns:a14="http://schemas.microsoft.com/office/drawing/2010/main" val="0"/>
              </a:ext>
            </a:extLst>
          </a:blip>
          <a:srcRect l="12500" r="11250" b="28796"/>
          <a:stretch>
            <a:fillRect/>
          </a:stretch>
        </p:blipFill>
        <p:spPr bwMode="auto">
          <a:xfrm>
            <a:off x="4495800" y="4049713"/>
            <a:ext cx="4648200" cy="2808287"/>
          </a:xfrm>
          <a:prstGeom prst="rect">
            <a:avLst/>
          </a:prstGeom>
          <a:noFill/>
          <a:extLst>
            <a:ext uri="{909E8E84-426E-40DD-AFC4-6F175D3DCCD1}">
              <a14:hiddenFill xmlns:a14="http://schemas.microsoft.com/office/drawing/2010/main">
                <a:solidFill>
                  <a:srgbClr val="FFFFFF"/>
                </a:solidFill>
              </a14:hiddenFill>
            </a:ext>
          </a:extLst>
        </p:spPr>
      </p:pic>
      <p:pic>
        <p:nvPicPr>
          <p:cNvPr id="516102" name="Picture 6" descr="IMG_56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90600"/>
            <a:ext cx="48006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5956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a:extLst>
              <a:ext uri="{FF2B5EF4-FFF2-40B4-BE49-F238E27FC236}">
                <a16:creationId xmlns:a16="http://schemas.microsoft.com/office/drawing/2014/main" id="{A7F6D4EA-629C-4394-B7B5-E7FB2F9DFAE1}"/>
              </a:ext>
            </a:extLst>
          </p:cNvPr>
          <p:cNvPicPr>
            <a:picLocks noChangeAspect="1"/>
          </p:cNvPicPr>
          <p:nvPr/>
        </p:nvPicPr>
        <p:blipFill>
          <a:blip r:embed="rId2" cstate="print">
            <a:extLst>
              <a:ext uri="{28A0092B-C50C-407E-A947-70E740481C1C}">
                <a14:useLocalDpi xmlns:a14="http://schemas.microsoft.com/office/drawing/2010/main" val="0"/>
              </a:ext>
            </a:extLst>
          </a:blip>
          <a:srcRect t="12975" b="11755"/>
          <a:stretch>
            <a:fillRect/>
          </a:stretch>
        </p:blipFill>
        <p:spPr bwMode="auto">
          <a:xfrm>
            <a:off x="0" y="838200"/>
            <a:ext cx="9144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1E5A276-796E-4C13-8A3E-8EED7FEB0177}"/>
              </a:ext>
            </a:extLst>
          </p:cNvPr>
          <p:cNvSpPr>
            <a:spLocks noGrp="1"/>
          </p:cNvSpPr>
          <p:nvPr>
            <p:ph type="ctrTitle"/>
          </p:nvPr>
        </p:nvSpPr>
        <p:spPr>
          <a:xfrm>
            <a:off x="1143000" y="1276350"/>
            <a:ext cx="6858000" cy="1192213"/>
          </a:xfrm>
        </p:spPr>
        <p:txBody>
          <a:bodyPr>
            <a:normAutofit fontScale="90000"/>
          </a:bodyPr>
          <a:lstStyle/>
          <a:p>
            <a:pPr eaLnBrk="1" hangingPunct="1">
              <a:defRPr/>
            </a:pPr>
            <a:r>
              <a:rPr lang="en-US" sz="3000" b="1" dirty="0">
                <a:latin typeface="Bookman Old Style" panose="02050604050505020204" pitchFamily="18" charset="0"/>
              </a:rPr>
              <a:t>Long-term Responses of </a:t>
            </a:r>
            <a:r>
              <a:rPr lang="en-US" sz="3000" b="1" dirty="0" err="1">
                <a:latin typeface="Bookman Old Style" panose="02050604050505020204" pitchFamily="18" charset="0"/>
              </a:rPr>
              <a:t>Tanglehead</a:t>
            </a:r>
            <a:r>
              <a:rPr lang="en-US" sz="3000" b="1" dirty="0">
                <a:latin typeface="Bookman Old Style" panose="02050604050505020204" pitchFamily="18" charset="0"/>
              </a:rPr>
              <a:t> to Prescribed Burning and Cattle Grazing</a:t>
            </a:r>
          </a:p>
        </p:txBody>
      </p:sp>
      <p:sp>
        <p:nvSpPr>
          <p:cNvPr id="3" name="Subtitle 2">
            <a:extLst>
              <a:ext uri="{FF2B5EF4-FFF2-40B4-BE49-F238E27FC236}">
                <a16:creationId xmlns:a16="http://schemas.microsoft.com/office/drawing/2014/main" id="{978CF0C7-1E30-4EC9-B0D1-8064EB263EAB}"/>
              </a:ext>
            </a:extLst>
          </p:cNvPr>
          <p:cNvSpPr>
            <a:spLocks noGrp="1"/>
          </p:cNvSpPr>
          <p:nvPr>
            <p:ph type="subTitle" idx="1"/>
          </p:nvPr>
        </p:nvSpPr>
        <p:spPr>
          <a:xfrm>
            <a:off x="1143000" y="2554288"/>
            <a:ext cx="6858000" cy="704850"/>
          </a:xfrm>
        </p:spPr>
        <p:txBody>
          <a:bodyPr>
            <a:normAutofit fontScale="85000" lnSpcReduction="20000"/>
          </a:bodyPr>
          <a:lstStyle/>
          <a:p>
            <a:pPr eaLnBrk="1" hangingPunct="1">
              <a:defRPr/>
            </a:pPr>
            <a:r>
              <a:rPr lang="en-US" sz="1800" i="1" dirty="0"/>
              <a:t>Chase H. Walther</a:t>
            </a:r>
            <a:r>
              <a:rPr lang="en-US" sz="1800" i="1" baseline="30000" dirty="0"/>
              <a:t>1</a:t>
            </a:r>
            <a:r>
              <a:rPr lang="en-US" sz="1800" i="1" dirty="0"/>
              <a:t>, J. Alfonso Ortega-S</a:t>
            </a:r>
            <a:r>
              <a:rPr lang="en-US" sz="1800" i="1" baseline="30000" dirty="0"/>
              <a:t>1</a:t>
            </a:r>
            <a:r>
              <a:rPr lang="en-US" sz="1800" i="1" dirty="0"/>
              <a:t>, Humberto Perotto-Baldivieso</a:t>
            </a:r>
            <a:r>
              <a:rPr lang="en-US" sz="1800" i="1" baseline="30000" dirty="0"/>
              <a:t>1</a:t>
            </a:r>
            <a:r>
              <a:rPr lang="en-US" sz="1800" i="1" dirty="0"/>
              <a:t>, </a:t>
            </a:r>
          </a:p>
          <a:p>
            <a:pPr eaLnBrk="1" hangingPunct="1">
              <a:defRPr/>
            </a:pPr>
            <a:r>
              <a:rPr lang="en-US" sz="1800" i="1" dirty="0"/>
              <a:t>Sandra Rideout-Hanzak</a:t>
            </a:r>
            <a:r>
              <a:rPr lang="en-US" sz="1800" i="1" baseline="30000" dirty="0"/>
              <a:t>1</a:t>
            </a:r>
            <a:r>
              <a:rPr lang="en-US" sz="1800" i="1" dirty="0"/>
              <a:t>,</a:t>
            </a:r>
            <a:r>
              <a:rPr lang="en-US" sz="1800" i="1" baseline="30000" dirty="0"/>
              <a:t/>
            </a:r>
            <a:r>
              <a:rPr lang="en-US" sz="1800" i="1" dirty="0"/>
              <a:t>and David Wester</a:t>
            </a:r>
            <a:r>
              <a:rPr lang="en-US" sz="1800" i="1" baseline="30000" dirty="0"/>
              <a:t>1</a:t>
            </a:r>
          </a:p>
          <a:p>
            <a:pPr eaLnBrk="1" hangingPunct="1">
              <a:defRPr/>
            </a:pPr>
            <a:r>
              <a:rPr lang="en-US" sz="1200" i="1" baseline="30000" dirty="0"/>
              <a:t>1</a:t>
            </a:r>
            <a:r>
              <a:rPr lang="en-US" sz="1200" i="1" dirty="0"/>
              <a:t>Caesar Kleberg Wildlife Research Institute, Texas A&amp;M University-Kingsville, Kingsville, TX</a:t>
            </a:r>
            <a:endParaRPr lang="en-US" sz="1200" baseline="30000"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F6EFBB40-B4A8-45A4-B668-B8D666175200}"/>
              </a:ext>
            </a:extLst>
          </p:cNvPr>
          <p:cNvPicPr>
            <a:picLocks noChangeAspect="1"/>
          </p:cNvPicPr>
          <p:nvPr/>
        </p:nvPicPr>
        <p:blipFill>
          <a:blip r:embed="rId2">
            <a:extLst>
              <a:ext uri="{28A0092B-C50C-407E-A947-70E740481C1C}">
                <a14:useLocalDpi xmlns:a14="http://schemas.microsoft.com/office/drawing/2010/main" val="0"/>
              </a:ext>
            </a:extLst>
          </a:blip>
          <a:srcRect t="2007" b="11952"/>
          <a:stretch>
            <a:fillRect/>
          </a:stretch>
        </p:blipFill>
        <p:spPr bwMode="auto">
          <a:xfrm>
            <a:off x="0" y="850900"/>
            <a:ext cx="91440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a:extLst>
              <a:ext uri="{FF2B5EF4-FFF2-40B4-BE49-F238E27FC236}">
                <a16:creationId xmlns:a16="http://schemas.microsoft.com/office/drawing/2014/main" id="{E2AB0EA2-B314-413F-93B8-D7451F8F06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25" y="3792538"/>
            <a:ext cx="25511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a:extLst>
              <a:ext uri="{FF2B5EF4-FFF2-40B4-BE49-F238E27FC236}">
                <a16:creationId xmlns:a16="http://schemas.microsoft.com/office/drawing/2014/main" id="{796D2F77-ABC9-4917-AFF6-F9CB02A8B985}"/>
              </a:ext>
            </a:extLst>
          </p:cNvPr>
          <p:cNvPicPr>
            <a:picLocks noChangeAspect="1"/>
          </p:cNvPicPr>
          <p:nvPr/>
        </p:nvPicPr>
        <p:blipFill>
          <a:blip r:embed="rId3" cstate="print">
            <a:extLst>
              <a:ext uri="{28A0092B-C50C-407E-A947-70E740481C1C}">
                <a14:useLocalDpi xmlns:a14="http://schemas.microsoft.com/office/drawing/2010/main" val="0"/>
              </a:ext>
            </a:extLst>
          </a:blip>
          <a:srcRect l="34264" t="26794" r="6779" b="14497"/>
          <a:stretch>
            <a:fillRect/>
          </a:stretch>
        </p:blipFill>
        <p:spPr bwMode="auto">
          <a:xfrm>
            <a:off x="3317875" y="3792538"/>
            <a:ext cx="2554288"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5576928-5D5E-4393-AB28-3A7EDDA14568}"/>
              </a:ext>
            </a:extLst>
          </p:cNvPr>
          <p:cNvSpPr>
            <a:spLocks noGrp="1"/>
          </p:cNvSpPr>
          <p:nvPr>
            <p:ph type="title"/>
          </p:nvPr>
        </p:nvSpPr>
        <p:spPr>
          <a:xfrm>
            <a:off x="817563" y="76200"/>
            <a:ext cx="7543800" cy="730250"/>
          </a:xfrm>
        </p:spPr>
        <p:txBody>
          <a:bodyPr/>
          <a:lstStyle/>
          <a:p>
            <a:pPr eaLnBrk="1" hangingPunct="1">
              <a:defRPr/>
            </a:pPr>
            <a:endParaRPr lang="en-US" sz="27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
        <p:nvSpPr>
          <p:cNvPr id="3" name="Content Placeholder 2">
            <a:extLst>
              <a:ext uri="{FF2B5EF4-FFF2-40B4-BE49-F238E27FC236}">
                <a16:creationId xmlns:a16="http://schemas.microsoft.com/office/drawing/2014/main" id="{7456C864-CE2E-41B8-9864-BEC52C9FA10E}"/>
              </a:ext>
            </a:extLst>
          </p:cNvPr>
          <p:cNvSpPr>
            <a:spLocks noGrp="1"/>
          </p:cNvSpPr>
          <p:nvPr>
            <p:ph idx="1"/>
          </p:nvPr>
        </p:nvSpPr>
        <p:spPr>
          <a:xfrm>
            <a:off x="657225" y="831850"/>
            <a:ext cx="7543800" cy="3533775"/>
          </a:xfrm>
        </p:spPr>
        <p:txBody>
          <a:bodyPr/>
          <a:lstStyle/>
          <a:p>
            <a:pPr eaLnBrk="1" hangingPunct="1">
              <a:buFont typeface="Arial" panose="020B0604020202020204" pitchFamily="34" charset="0"/>
              <a:buChar char="•"/>
              <a:defRPr/>
            </a:pPr>
            <a:r>
              <a:rPr lang="en-US" b="1" dirty="0">
                <a:solidFill>
                  <a:schemeClr val="bg1"/>
                </a:solidFill>
                <a:effectLst>
                  <a:outerShdw blurRad="38100" dist="38100" dir="2700000" algn="tl">
                    <a:srgbClr val="000000">
                      <a:alpha val="43137"/>
                    </a:srgbClr>
                  </a:outerShdw>
                </a:effectLst>
                <a:latin typeface="Bookman Old Style" panose="02050604050505020204" pitchFamily="18" charset="0"/>
              </a:rPr>
              <a:t>Determine prescribed fire and cattle grazing effects on:</a:t>
            </a:r>
          </a:p>
          <a:p>
            <a:pPr eaLnBrk="1" hangingPunct="1">
              <a:buFont typeface="Arial" panose="020B0604020202020204" pitchFamily="34" charset="0"/>
              <a:buChar char="•"/>
              <a:defRPr/>
            </a:pPr>
            <a:endParaRPr lang="en-US"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eaLnBrk="1" hangingPunct="1">
              <a:buFont typeface="+mj-lt"/>
              <a:buAutoNum type="arabicPeriod"/>
              <a:defRPr/>
            </a:pPr>
            <a:r>
              <a:rPr lang="en-US" sz="2400" b="1" dirty="0">
                <a:solidFill>
                  <a:schemeClr val="bg1"/>
                </a:solidFill>
                <a:effectLst>
                  <a:outerShdw blurRad="38100" dist="38100" dir="2700000" algn="tl">
                    <a:srgbClr val="000000">
                      <a:alpha val="43137"/>
                    </a:srgbClr>
                  </a:outerShdw>
                </a:effectLst>
                <a:latin typeface="Bookman Old Style" panose="02050604050505020204" pitchFamily="18" charset="0"/>
              </a:rPr>
              <a:t>Plant community composition</a:t>
            </a:r>
          </a:p>
          <a:p>
            <a:pPr eaLnBrk="1" hangingPunct="1">
              <a:buFont typeface="+mj-lt"/>
              <a:buAutoNum type="arabicPeriod"/>
              <a:defRPr/>
            </a:pPr>
            <a:r>
              <a:rPr lang="en-US" sz="2400" b="1" dirty="0">
                <a:solidFill>
                  <a:schemeClr val="bg1"/>
                </a:solidFill>
                <a:effectLst>
                  <a:outerShdw blurRad="38100" dist="38100" dir="2700000" algn="tl">
                    <a:srgbClr val="000000">
                      <a:alpha val="43137"/>
                    </a:srgbClr>
                  </a:outerShdw>
                </a:effectLst>
                <a:latin typeface="Bookman Old Style" panose="02050604050505020204" pitchFamily="18" charset="0"/>
              </a:rPr>
              <a:t>Pasture utilization by cattle and wildlife</a:t>
            </a:r>
          </a:p>
          <a:p>
            <a:pPr eaLnBrk="1" hangingPunct="1">
              <a:buFont typeface="+mj-lt"/>
              <a:buAutoNum type="arabicPeriod"/>
              <a:defRPr/>
            </a:pPr>
            <a:r>
              <a:rPr lang="en-US" sz="2400" b="1" dirty="0">
                <a:solidFill>
                  <a:schemeClr val="bg1"/>
                </a:solidFill>
                <a:effectLst>
                  <a:outerShdw blurRad="38100" dist="38100" dir="2700000" algn="tl">
                    <a:srgbClr val="000000">
                      <a:alpha val="43137"/>
                    </a:srgbClr>
                  </a:outerShdw>
                </a:effectLst>
                <a:latin typeface="Bookman Old Style" panose="02050604050505020204" pitchFamily="18" charset="0"/>
              </a:rPr>
              <a:t>Profitability of cow-calf operation </a:t>
            </a:r>
          </a:p>
        </p:txBody>
      </p:sp>
      <p:pic>
        <p:nvPicPr>
          <p:cNvPr id="40966" name="Picture 4">
            <a:extLst>
              <a:ext uri="{FF2B5EF4-FFF2-40B4-BE49-F238E27FC236}">
                <a16:creationId xmlns:a16="http://schemas.microsoft.com/office/drawing/2014/main" id="{19EB33F1-3FA2-45E7-BB5B-9888CCE460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3792538"/>
            <a:ext cx="25511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49B0E3-F238-48CA-8920-E048C0939231}"/>
              </a:ext>
            </a:extLst>
          </p:cNvPr>
          <p:cNvSpPr>
            <a:spLocks noGrp="1"/>
          </p:cNvSpPr>
          <p:nvPr>
            <p:ph idx="4294967295"/>
          </p:nvPr>
        </p:nvSpPr>
        <p:spPr>
          <a:xfrm>
            <a:off x="1042988" y="381000"/>
            <a:ext cx="7543800" cy="3533775"/>
          </a:xfrm>
        </p:spPr>
        <p:txBody>
          <a:bodyPr/>
          <a:lstStyle/>
          <a:p>
            <a:pPr eaLnBrk="1" hangingPunct="1">
              <a:buFont typeface="Arial" panose="020B0604020202020204" pitchFamily="34" charset="0"/>
              <a:buChar char="•"/>
              <a:defRPr/>
            </a:pPr>
            <a:r>
              <a:rPr lang="en-US" b="1" dirty="0">
                <a:solidFill>
                  <a:schemeClr val="bg1"/>
                </a:solidFill>
                <a:effectLst>
                  <a:outerShdw blurRad="38100" dist="38100" dir="2700000" algn="tl">
                    <a:srgbClr val="000000">
                      <a:alpha val="43137"/>
                    </a:srgbClr>
                  </a:outerShdw>
                </a:effectLst>
                <a:latin typeface="Bookman Old Style" panose="02050604050505020204" pitchFamily="18" charset="0"/>
              </a:rPr>
              <a:t> 236 acre pasture heavily invaded by </a:t>
            </a:r>
            <a:r>
              <a:rPr lang="en-US" b="1" dirty="0" err="1">
                <a:solidFill>
                  <a:schemeClr val="bg1"/>
                </a:solidFill>
                <a:effectLst>
                  <a:outerShdw blurRad="38100" dist="38100" dir="2700000" algn="tl">
                    <a:srgbClr val="000000">
                      <a:alpha val="43137"/>
                    </a:srgbClr>
                  </a:outerShdw>
                </a:effectLst>
                <a:latin typeface="Bookman Old Style" panose="02050604050505020204" pitchFamily="18" charset="0"/>
              </a:rPr>
              <a:t>Tanglehead</a:t>
            </a:r>
            <a:endParaRPr lang="en-US"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eaLnBrk="1" hangingPunct="1">
              <a:buFont typeface="Arial" panose="020B0604020202020204" pitchFamily="34" charset="0"/>
              <a:buChar char="•"/>
              <a:defRPr/>
            </a:pPr>
            <a:r>
              <a:rPr lang="en-US" b="1" dirty="0">
                <a:solidFill>
                  <a:schemeClr val="bg1"/>
                </a:solidFill>
                <a:effectLst>
                  <a:outerShdw blurRad="38100" dist="38100" dir="2700000" algn="tl">
                    <a:srgbClr val="000000">
                      <a:alpha val="43137"/>
                    </a:srgbClr>
                  </a:outerShdw>
                </a:effectLst>
                <a:latin typeface="Bookman Old Style" panose="02050604050505020204" pitchFamily="18" charset="0"/>
              </a:rPr>
              <a:t> Located on a private ranch in Jim Hogg county, Texas  </a:t>
            </a:r>
          </a:p>
        </p:txBody>
      </p:sp>
      <p:pic>
        <p:nvPicPr>
          <p:cNvPr id="41987" name="Picture 3">
            <a:extLst>
              <a:ext uri="{FF2B5EF4-FFF2-40B4-BE49-F238E27FC236}">
                <a16:creationId xmlns:a16="http://schemas.microsoft.com/office/drawing/2014/main" id="{C2ECDD30-0FD3-434F-92E1-A4D6C35E25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575" y="3011488"/>
            <a:ext cx="2519363"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a:extLst>
              <a:ext uri="{FF2B5EF4-FFF2-40B4-BE49-F238E27FC236}">
                <a16:creationId xmlns:a16="http://schemas.microsoft.com/office/drawing/2014/main" id="{FDADA90F-6D3C-4EA4-80D4-D05D66192E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0113" y="3011488"/>
            <a:ext cx="2471737"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a:extLst>
              <a:ext uri="{FF2B5EF4-FFF2-40B4-BE49-F238E27FC236}">
                <a16:creationId xmlns:a16="http://schemas.microsoft.com/office/drawing/2014/main" id="{9211BBE5-5405-44FE-B537-9441B6B081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6788" y="3011488"/>
            <a:ext cx="254000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A72593ED-51BF-4C68-ADFD-E9A77D7042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a:extLst>
              <a:ext uri="{FF2B5EF4-FFF2-40B4-BE49-F238E27FC236}">
                <a16:creationId xmlns:a16="http://schemas.microsoft.com/office/drawing/2014/main" id="{AC74BB3A-042E-46CB-B23C-C886ECC3C1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8432AB37-9C9D-4A65-983E-6BA31D1B47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8509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2F403C1F-BB68-4F3F-B89B-55EF03C801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1676400" y="-28039"/>
            <a:ext cx="6477000" cy="1323439"/>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hangingPunct="0"/>
            <a:r>
              <a:rPr lang="en-US" altLang="en-US" sz="4000" b="1" dirty="0">
                <a:solidFill>
                  <a:srgbClr val="FFFF00"/>
                </a:solidFill>
              </a:rPr>
              <a:t>Grazing Domestic and Wild Animals</a:t>
            </a:r>
            <a:endParaRPr lang="en-US" altLang="en-US" sz="4000" b="1"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487" y="1295400"/>
            <a:ext cx="3566438" cy="2674829"/>
          </a:xfrm>
          <a:prstGeom prst="rect">
            <a:avLst/>
          </a:prstGeom>
        </p:spPr>
      </p:pic>
      <p:pic>
        <p:nvPicPr>
          <p:cNvPr id="470026" name="Picture 10" descr="Image result for grizzly images"/>
          <p:cNvPicPr>
            <a:picLocks noChangeAspect="1" noChangeArrowheads="1"/>
          </p:cNvPicPr>
          <p:nvPr/>
        </p:nvPicPr>
        <p:blipFill rotWithShape="1">
          <a:blip r:embed="rId4">
            <a:extLst>
              <a:ext uri="{28A0092B-C50C-407E-A947-70E740481C1C}">
                <a14:useLocalDpi xmlns:a14="http://schemas.microsoft.com/office/drawing/2010/main" val="0"/>
              </a:ext>
            </a:extLst>
          </a:blip>
          <a:srcRect r="17912"/>
          <a:stretch/>
        </p:blipFill>
        <p:spPr bwMode="auto">
          <a:xfrm>
            <a:off x="5150826" y="4343400"/>
            <a:ext cx="3546993" cy="241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DSC03752">
            <a:extLst>
              <a:ext uri="{FF2B5EF4-FFF2-40B4-BE49-F238E27FC236}">
                <a16:creationId xmlns:a16="http://schemas.microsoft.com/office/drawing/2014/main" id="{4EC60EDD-9DAB-4C4C-838D-2E9EEA487B3C}"/>
              </a:ext>
            </a:extLst>
          </p:cNvPr>
          <p:cNvPicPr>
            <a:picLocks noChangeAspect="1" noChangeArrowheads="1"/>
          </p:cNvPicPr>
          <p:nvPr/>
        </p:nvPicPr>
        <p:blipFill rotWithShape="1">
          <a:blip r:embed="rId5">
            <a:lum bright="6000" contrast="18000"/>
            <a:extLst>
              <a:ext uri="{28A0092B-C50C-407E-A947-70E740481C1C}">
                <a14:useLocalDpi xmlns:a14="http://schemas.microsoft.com/office/drawing/2010/main" val="0"/>
              </a:ext>
            </a:extLst>
          </a:blip>
          <a:srcRect l="27649" t="21189" b="10316"/>
          <a:stretch/>
        </p:blipFill>
        <p:spPr bwMode="auto">
          <a:xfrm>
            <a:off x="-24467" y="2286000"/>
            <a:ext cx="5128954"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190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E1069928-C2EC-4DD7-A9C4-A0E705536B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a:extLst>
              <a:ext uri="{FF2B5EF4-FFF2-40B4-BE49-F238E27FC236}">
                <a16:creationId xmlns:a16="http://schemas.microsoft.com/office/drawing/2014/main" id="{1CF88668-0933-4CCD-B9C8-D46C396490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B284A1E5-C6BE-448C-A4C4-74DC8111B9CD}"/>
              </a:ext>
            </a:extLst>
          </p:cNvPr>
          <p:cNvPicPr>
            <a:picLocks noChangeAspect="1"/>
          </p:cNvPicPr>
          <p:nvPr/>
        </p:nvPicPr>
        <p:blipFill>
          <a:blip r:embed="rId2">
            <a:extLst>
              <a:ext uri="{28A0092B-C50C-407E-A947-70E740481C1C}">
                <a14:useLocalDpi xmlns:a14="http://schemas.microsoft.com/office/drawing/2010/main" val="0"/>
              </a:ext>
            </a:extLst>
          </a:blip>
          <a:srcRect t="5286" b="20293"/>
          <a:stretch>
            <a:fillRect/>
          </a:stretch>
        </p:blipFill>
        <p:spPr bwMode="auto">
          <a:xfrm>
            <a:off x="6350" y="857250"/>
            <a:ext cx="9137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DEEF180A-14B8-414E-B201-34AEDAE9FB7D}"/>
              </a:ext>
            </a:extLst>
          </p:cNvPr>
          <p:cNvPicPr>
            <a:picLocks noChangeAspect="1"/>
          </p:cNvPicPr>
          <p:nvPr/>
        </p:nvPicPr>
        <p:blipFill>
          <a:blip r:embed="rId2">
            <a:extLst>
              <a:ext uri="{28A0092B-C50C-407E-A947-70E740481C1C}">
                <a14:useLocalDpi xmlns:a14="http://schemas.microsoft.com/office/drawing/2010/main" val="0"/>
              </a:ext>
            </a:extLst>
          </a:blip>
          <a:srcRect t="11429" b="13301"/>
          <a:stretch>
            <a:fillRect/>
          </a:stretch>
        </p:blipFill>
        <p:spPr bwMode="auto">
          <a:xfrm>
            <a:off x="0" y="838200"/>
            <a:ext cx="91440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5667137B-A2E2-4050-8ED4-A0322F1CD4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D7261CB0-87F8-4BF8-B609-40FA8CB63CE4}"/>
              </a:ext>
            </a:extLst>
          </p:cNvPr>
          <p:cNvPicPr>
            <a:picLocks noChangeAspect="1"/>
          </p:cNvPicPr>
          <p:nvPr/>
        </p:nvPicPr>
        <p:blipFill>
          <a:blip r:embed="rId2">
            <a:extLst>
              <a:ext uri="{28A0092B-C50C-407E-A947-70E740481C1C}">
                <a14:useLocalDpi xmlns:a14="http://schemas.microsoft.com/office/drawing/2010/main" val="0"/>
              </a:ext>
            </a:extLst>
          </a:blip>
          <a:srcRect b="25044"/>
          <a:stretch>
            <a:fillRect/>
          </a:stretch>
        </p:blipFill>
        <p:spPr bwMode="auto">
          <a:xfrm>
            <a:off x="0" y="8636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5ECB-372F-4D1F-96EF-8CD0894FE0AF}"/>
              </a:ext>
            </a:extLst>
          </p:cNvPr>
          <p:cNvSpPr>
            <a:spLocks noGrp="1"/>
          </p:cNvSpPr>
          <p:nvPr>
            <p:ph type="title"/>
          </p:nvPr>
        </p:nvSpPr>
        <p:spPr>
          <a:xfrm>
            <a:off x="822325" y="152400"/>
            <a:ext cx="7543800" cy="730250"/>
          </a:xfrm>
        </p:spPr>
        <p:txBody>
          <a:bodyPr/>
          <a:lstStyle/>
          <a:p>
            <a:pPr eaLnBrk="1" hangingPunct="1">
              <a:defRPr/>
            </a:pPr>
            <a:r>
              <a:rPr lang="en-US" b="1" dirty="0">
                <a:solidFill>
                  <a:srgbClr val="FFFF00"/>
                </a:solidFill>
                <a:effectLst>
                  <a:outerShdw blurRad="38100" dist="38100" dir="2700000" algn="tl">
                    <a:srgbClr val="000000">
                      <a:alpha val="43137"/>
                    </a:srgbClr>
                  </a:outerShdw>
                </a:effectLst>
                <a:latin typeface="Bookman Old Style" panose="02050604050505020204" pitchFamily="18" charset="0"/>
              </a:rPr>
              <a:t>Plant community</a:t>
            </a:r>
            <a:endParaRPr lang="en-US" sz="27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
        <p:nvSpPr>
          <p:cNvPr id="3" name="Content Placeholder 2">
            <a:extLst>
              <a:ext uri="{FF2B5EF4-FFF2-40B4-BE49-F238E27FC236}">
                <a16:creationId xmlns:a16="http://schemas.microsoft.com/office/drawing/2014/main" id="{866A2156-99E8-4D98-B8E6-14456F963B69}"/>
              </a:ext>
            </a:extLst>
          </p:cNvPr>
          <p:cNvSpPr>
            <a:spLocks noGrp="1"/>
          </p:cNvSpPr>
          <p:nvPr>
            <p:ph idx="1"/>
          </p:nvPr>
        </p:nvSpPr>
        <p:spPr>
          <a:xfrm>
            <a:off x="381000" y="1295400"/>
            <a:ext cx="4141788" cy="4648200"/>
          </a:xfrm>
        </p:spPr>
        <p:txBody>
          <a:bodyPr>
            <a:normAutofit/>
          </a:bodyPr>
          <a:lstStyle/>
          <a:p>
            <a:pPr eaLnBrk="1" hangingPunct="1">
              <a:buFont typeface="Arial" panose="020B0604020202020204" pitchFamily="34" charset="0"/>
              <a:buChar char="•"/>
              <a:defRPr/>
            </a:pPr>
            <a:r>
              <a:rPr lang="en-US" sz="1800" b="1" dirty="0">
                <a:solidFill>
                  <a:schemeClr val="bg1"/>
                </a:solidFill>
                <a:effectLst>
                  <a:outerShdw blurRad="38100" dist="38100" dir="2700000" algn="tl">
                    <a:srgbClr val="000000">
                      <a:alpha val="43137"/>
                    </a:srgbClr>
                  </a:outerShdw>
                </a:effectLst>
                <a:latin typeface="Bookman Old Style" panose="02050604050505020204" pitchFamily="18" charset="0"/>
              </a:rPr>
              <a:t/>
            </a:r>
            <a:r>
              <a:rPr lang="en-US" sz="2400" b="1" dirty="0">
                <a:solidFill>
                  <a:schemeClr val="bg1"/>
                </a:solidFill>
                <a:effectLst>
                  <a:outerShdw blurRad="38100" dist="38100" dir="2700000" algn="tl">
                    <a:srgbClr val="000000">
                      <a:alpha val="43137"/>
                    </a:srgbClr>
                  </a:outerShdw>
                </a:effectLst>
                <a:latin typeface="Bookman Old Style" panose="02050604050505020204" pitchFamily="18" charset="0"/>
              </a:rPr>
              <a:t>Plant species richness</a:t>
            </a:r>
          </a:p>
          <a:p>
            <a:pPr lvl="1" eaLnBrk="1" hangingPunct="1">
              <a:buFont typeface="Courier New" panose="02070309020205020404" pitchFamily="49" charset="0"/>
              <a:buChar char="o"/>
              <a:defRPr/>
            </a:pPr>
            <a:r>
              <a:rPr lang="en-US" sz="1500" b="1" dirty="0">
                <a:solidFill>
                  <a:schemeClr val="bg1"/>
                </a:solidFill>
                <a:effectLst>
                  <a:outerShdw blurRad="38100" dist="38100" dir="2700000" algn="tl">
                    <a:srgbClr val="000000">
                      <a:alpha val="43137"/>
                    </a:srgbClr>
                  </a:outerShdw>
                </a:effectLst>
                <a:latin typeface="Bookman Old Style" panose="02050604050505020204" pitchFamily="18" charset="0"/>
              </a:rPr>
              <a:t> Before burning: 2.52 species/.25m</a:t>
            </a:r>
            <a:r>
              <a:rPr lang="en-US" sz="1500" b="1" baseline="30000" dirty="0">
                <a:solidFill>
                  <a:schemeClr val="bg1"/>
                </a:solidFill>
                <a:effectLst>
                  <a:outerShdw blurRad="38100" dist="38100" dir="2700000" algn="tl">
                    <a:srgbClr val="000000">
                      <a:alpha val="43137"/>
                    </a:srgbClr>
                  </a:outerShdw>
                </a:effectLst>
                <a:latin typeface="Bookman Old Style" panose="02050604050505020204" pitchFamily="18" charset="0"/>
              </a:rPr>
              <a:t>2 </a:t>
            </a:r>
            <a:endParaRPr lang="en-US" sz="15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lvl="1" eaLnBrk="1" hangingPunct="1">
              <a:buFont typeface="Courier New" panose="02070309020205020404" pitchFamily="49" charset="0"/>
              <a:buChar char="o"/>
              <a:defRPr/>
            </a:pPr>
            <a:r>
              <a:rPr lang="en-US" sz="1500" b="1" dirty="0">
                <a:solidFill>
                  <a:schemeClr val="bg1"/>
                </a:solidFill>
                <a:effectLst>
                  <a:outerShdw blurRad="38100" dist="38100" dir="2700000" algn="tl">
                    <a:srgbClr val="000000">
                      <a:alpha val="43137"/>
                    </a:srgbClr>
                  </a:outerShdw>
                </a:effectLst>
                <a:latin typeface="Bookman Old Style" panose="02050604050505020204" pitchFamily="18" charset="0"/>
              </a:rPr>
              <a:t> After burning: 8.33 species/.25m</a:t>
            </a:r>
            <a:r>
              <a:rPr lang="en-US" sz="1500" b="1" baseline="30000" dirty="0">
                <a:solidFill>
                  <a:schemeClr val="bg1"/>
                </a:solidFill>
                <a:effectLst>
                  <a:outerShdw blurRad="38100" dist="38100" dir="2700000" algn="tl">
                    <a:srgbClr val="000000">
                      <a:alpha val="43137"/>
                    </a:srgbClr>
                  </a:outerShdw>
                </a:effectLst>
                <a:latin typeface="Bookman Old Style" panose="02050604050505020204" pitchFamily="18" charset="0"/>
              </a:rPr>
              <a:t>2</a:t>
            </a:r>
          </a:p>
          <a:p>
            <a:pPr lvl="1" eaLnBrk="1" hangingPunct="1">
              <a:buFont typeface="Courier New" panose="02070309020205020404" pitchFamily="49" charset="0"/>
              <a:buChar char="o"/>
              <a:defRPr/>
            </a:pPr>
            <a:r>
              <a:rPr lang="en-US" sz="1500" b="1" dirty="0">
                <a:solidFill>
                  <a:schemeClr val="bg1"/>
                </a:solidFill>
                <a:effectLst>
                  <a:outerShdw blurRad="38100" dist="38100" dir="2700000" algn="tl">
                    <a:srgbClr val="000000">
                      <a:alpha val="43137"/>
                    </a:srgbClr>
                  </a:outerShdw>
                </a:effectLst>
                <a:latin typeface="Bookman Old Style" panose="02050604050505020204" pitchFamily="18" charset="0"/>
              </a:rPr>
              <a:t> Without burning: 4.83 species/.25m</a:t>
            </a:r>
            <a:r>
              <a:rPr lang="en-US" sz="1500" b="1" baseline="30000" dirty="0">
                <a:solidFill>
                  <a:schemeClr val="bg1"/>
                </a:solidFill>
                <a:effectLst>
                  <a:outerShdw blurRad="38100" dist="38100" dir="2700000" algn="tl">
                    <a:srgbClr val="000000">
                      <a:alpha val="43137"/>
                    </a:srgbClr>
                  </a:outerShdw>
                </a:effectLst>
                <a:latin typeface="Bookman Old Style" panose="02050604050505020204" pitchFamily="18" charset="0"/>
              </a:rPr>
              <a:t>2</a:t>
            </a:r>
            <a:endParaRPr lang="en-US" sz="15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eaLnBrk="1" hangingPunct="1">
              <a:buFont typeface="Arial" panose="020B0604020202020204" pitchFamily="34" charset="0"/>
              <a:buChar char="•"/>
              <a:defRPr/>
            </a:pPr>
            <a:endParaRPr lang="en-US" sz="18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eaLnBrk="1" hangingPunct="1">
              <a:buFont typeface="Arial" panose="020B0604020202020204" pitchFamily="34" charset="0"/>
              <a:buChar char="•"/>
              <a:defRPr/>
            </a:pPr>
            <a:r>
              <a:rPr lang="en-US" sz="1800" b="1" dirty="0">
                <a:solidFill>
                  <a:schemeClr val="bg1"/>
                </a:solidFill>
                <a:effectLst>
                  <a:outerShdw blurRad="38100" dist="38100" dir="2700000" algn="tl">
                    <a:srgbClr val="000000">
                      <a:alpha val="43137"/>
                    </a:srgbClr>
                  </a:outerShdw>
                </a:effectLst>
                <a:latin typeface="Bookman Old Style" panose="02050604050505020204" pitchFamily="18" charset="0"/>
              </a:rPr>
              <a:t>330% increase in species richness</a:t>
            </a:r>
          </a:p>
          <a:p>
            <a:pPr eaLnBrk="1" hangingPunct="1">
              <a:buFont typeface="Arial" panose="020B0604020202020204" pitchFamily="34" charset="0"/>
              <a:buChar char="•"/>
              <a:defRPr/>
            </a:pPr>
            <a:endParaRPr lang="en-US" sz="18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eaLnBrk="1" hangingPunct="1">
              <a:buFont typeface="Arial" panose="020B0604020202020204" pitchFamily="34" charset="0"/>
              <a:buChar char="•"/>
              <a:defRPr/>
            </a:pPr>
            <a:r>
              <a:rPr lang="en-US" sz="1800" b="1" dirty="0">
                <a:solidFill>
                  <a:schemeClr val="bg1"/>
                </a:solidFill>
                <a:effectLst>
                  <a:outerShdw blurRad="38100" dist="38100" dir="2700000" algn="tl">
                    <a:srgbClr val="000000">
                      <a:alpha val="43137"/>
                    </a:srgbClr>
                  </a:outerShdw>
                </a:effectLst>
                <a:latin typeface="Bookman Old Style" panose="02050604050505020204" pitchFamily="18" charset="0"/>
              </a:rPr>
              <a:t>Burned plots had 172% increase in species richness compared to control</a:t>
            </a:r>
            <a:endParaRPr lang="en-US" sz="12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marL="96012" lvl="1" indent="0" eaLnBrk="1" hangingPunct="1">
              <a:buFontTx/>
              <a:buNone/>
              <a:defRPr/>
            </a:pPr>
            <a:endParaRPr lang="en-US" sz="12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marL="96012" lvl="1" indent="0" eaLnBrk="1" hangingPunct="1">
              <a:buFontTx/>
              <a:buNone/>
              <a:defRPr/>
            </a:pPr>
            <a:endParaRPr lang="en-US" sz="15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pic>
        <p:nvPicPr>
          <p:cNvPr id="53252" name="Picture 4">
            <a:extLst>
              <a:ext uri="{FF2B5EF4-FFF2-40B4-BE49-F238E27FC236}">
                <a16:creationId xmlns:a16="http://schemas.microsoft.com/office/drawing/2014/main" id="{65CF0F95-0093-4781-A214-6C1B5B328A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2788" y="2133600"/>
            <a:ext cx="4600575"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4FBE7-1B81-431B-889D-F96FDF58FB16}"/>
              </a:ext>
            </a:extLst>
          </p:cNvPr>
          <p:cNvSpPr>
            <a:spLocks noGrp="1"/>
          </p:cNvSpPr>
          <p:nvPr>
            <p:ph type="title"/>
          </p:nvPr>
        </p:nvSpPr>
        <p:spPr>
          <a:xfrm>
            <a:off x="990600" y="212725"/>
            <a:ext cx="7543800" cy="730250"/>
          </a:xfrm>
        </p:spPr>
        <p:txBody>
          <a:bodyPr/>
          <a:lstStyle/>
          <a:p>
            <a:pPr eaLnBrk="1" hangingPunct="1">
              <a:defRPr/>
            </a:pPr>
            <a:r>
              <a:rPr lang="en-US" b="1" dirty="0">
                <a:solidFill>
                  <a:srgbClr val="FFFF00"/>
                </a:solidFill>
                <a:effectLst>
                  <a:outerShdw blurRad="38100" dist="38100" dir="2700000" algn="tl">
                    <a:srgbClr val="000000">
                      <a:alpha val="43137"/>
                    </a:srgbClr>
                  </a:outerShdw>
                </a:effectLst>
                <a:latin typeface="Bookman Old Style" panose="02050604050505020204" pitchFamily="18" charset="0"/>
              </a:rPr>
              <a:t>Forage Utilization</a:t>
            </a:r>
            <a:endParaRPr lang="en-US" sz="27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
        <p:nvSpPr>
          <p:cNvPr id="3" name="Content Placeholder 2">
            <a:extLst>
              <a:ext uri="{FF2B5EF4-FFF2-40B4-BE49-F238E27FC236}">
                <a16:creationId xmlns:a16="http://schemas.microsoft.com/office/drawing/2014/main" id="{618A130D-4544-4396-BE98-17551EEEAB23}"/>
              </a:ext>
            </a:extLst>
          </p:cNvPr>
          <p:cNvSpPr>
            <a:spLocks noGrp="1"/>
          </p:cNvSpPr>
          <p:nvPr>
            <p:ph idx="1"/>
          </p:nvPr>
        </p:nvSpPr>
        <p:spPr>
          <a:xfrm>
            <a:off x="255588" y="1243013"/>
            <a:ext cx="3452812" cy="3533775"/>
          </a:xfrm>
        </p:spPr>
        <p:txBody>
          <a:bodyPr>
            <a:normAutofit/>
          </a:bodyPr>
          <a:lstStyle/>
          <a:p>
            <a:pPr eaLnBrk="1" hangingPunct="1">
              <a:buFont typeface="Arial" panose="020B0604020202020204" pitchFamily="34" charset="0"/>
              <a:buChar char="•"/>
              <a:defRPr/>
            </a:pPr>
            <a:r>
              <a:rPr lang="en-US" sz="1800" b="1" dirty="0">
                <a:solidFill>
                  <a:schemeClr val="bg1"/>
                </a:solidFill>
                <a:effectLst>
                  <a:outerShdw blurRad="38100" dist="38100" dir="2700000" algn="tl">
                    <a:srgbClr val="000000">
                      <a:alpha val="43137"/>
                    </a:srgbClr>
                  </a:outerShdw>
                </a:effectLst>
                <a:latin typeface="Bookman Old Style" panose="02050604050505020204" pitchFamily="18" charset="0"/>
              </a:rPr>
              <a:t> Percent Utilization </a:t>
            </a:r>
            <a:endParaRPr lang="en-US" sz="12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lvl="1" eaLnBrk="1" hangingPunct="1">
              <a:buFont typeface="Courier New" panose="02070309020205020404" pitchFamily="49" charset="0"/>
              <a:buChar char="o"/>
              <a:defRPr/>
            </a:pPr>
            <a:r>
              <a:rPr lang="en-US" sz="1500" b="1" dirty="0">
                <a:solidFill>
                  <a:schemeClr val="bg1"/>
                </a:solidFill>
                <a:effectLst>
                  <a:outerShdw blurRad="38100" dist="38100" dir="2700000" algn="tl">
                    <a:srgbClr val="000000">
                      <a:alpha val="43137"/>
                    </a:srgbClr>
                  </a:outerShdw>
                </a:effectLst>
                <a:latin typeface="Bookman Old Style" panose="02050604050505020204" pitchFamily="18" charset="0"/>
              </a:rPr>
              <a:t>Burned plots: 51.7% utilized</a:t>
            </a:r>
          </a:p>
          <a:p>
            <a:pPr lvl="1" eaLnBrk="1" hangingPunct="1">
              <a:buFont typeface="Courier New" panose="02070309020205020404" pitchFamily="49" charset="0"/>
              <a:buChar char="o"/>
              <a:defRPr/>
            </a:pPr>
            <a:r>
              <a:rPr lang="en-US" sz="1500" b="1" dirty="0">
                <a:solidFill>
                  <a:schemeClr val="bg1"/>
                </a:solidFill>
                <a:effectLst>
                  <a:outerShdw blurRad="38100" dist="38100" dir="2700000" algn="tl">
                    <a:srgbClr val="000000">
                      <a:alpha val="43137"/>
                    </a:srgbClr>
                  </a:outerShdw>
                </a:effectLst>
                <a:latin typeface="Bookman Old Style" panose="02050604050505020204" pitchFamily="18" charset="0"/>
              </a:rPr>
              <a:t> Unburned plots: 5.85% utilized</a:t>
            </a:r>
            <a:endParaRPr lang="en-US" sz="12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eaLnBrk="1" hangingPunct="1">
              <a:buFont typeface="Arial" panose="020B0604020202020204" pitchFamily="34" charset="0"/>
              <a:buChar char="•"/>
              <a:defRPr/>
            </a:pPr>
            <a:r>
              <a:rPr lang="en-US" sz="1800" b="1" dirty="0">
                <a:solidFill>
                  <a:schemeClr val="bg1"/>
                </a:solidFill>
                <a:effectLst>
                  <a:outerShdw blurRad="38100" dist="38100" dir="2700000" algn="tl">
                    <a:srgbClr val="000000">
                      <a:alpha val="43137"/>
                    </a:srgbClr>
                  </a:outerShdw>
                </a:effectLst>
                <a:latin typeface="Bookman Old Style" panose="02050604050505020204" pitchFamily="18" charset="0"/>
              </a:rPr>
              <a:t>Cattle are using 8 times more of the available forage in the burned areas compared to the control areas </a:t>
            </a:r>
            <a:endParaRPr lang="en-US" sz="12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a:p>
            <a:pPr marL="0" indent="0" eaLnBrk="1" hangingPunct="1">
              <a:buFontTx/>
              <a:buNone/>
              <a:defRPr/>
            </a:pPr>
            <a:endParaRPr lang="en-US" sz="1800" b="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pic>
        <p:nvPicPr>
          <p:cNvPr id="54276" name="Picture 6">
            <a:extLst>
              <a:ext uri="{FF2B5EF4-FFF2-40B4-BE49-F238E27FC236}">
                <a16:creationId xmlns:a16="http://schemas.microsoft.com/office/drawing/2014/main" id="{9802EBF4-8DA8-41E1-8740-29F64D7564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57663"/>
            <a:ext cx="3275013"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a:extLst>
              <a:ext uri="{FF2B5EF4-FFF2-40B4-BE49-F238E27FC236}">
                <a16:creationId xmlns:a16="http://schemas.microsoft.com/office/drawing/2014/main" id="{96865C89-4D40-4C28-AA05-812F62F73A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2188" y="1524000"/>
            <a:ext cx="5519737"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
            <a:extLst>
              <a:ext uri="{FF2B5EF4-FFF2-40B4-BE49-F238E27FC236}">
                <a16:creationId xmlns:a16="http://schemas.microsoft.com/office/drawing/2014/main" id="{F3C2D2B9-A2DD-48B8-9C65-BBF2C68DB390}"/>
              </a:ext>
            </a:extLst>
          </p:cNvPr>
          <p:cNvPicPr>
            <a:picLocks noChangeAspect="1"/>
          </p:cNvPicPr>
          <p:nvPr/>
        </p:nvPicPr>
        <p:blipFill>
          <a:blip r:embed="rId2">
            <a:extLst>
              <a:ext uri="{28A0092B-C50C-407E-A947-70E740481C1C}">
                <a14:useLocalDpi xmlns:a14="http://schemas.microsoft.com/office/drawing/2010/main" val="0"/>
              </a:ext>
            </a:extLst>
          </a:blip>
          <a:srcRect b="24979"/>
          <a:stretch>
            <a:fillRect/>
          </a:stretch>
        </p:blipFill>
        <p:spPr bwMode="auto">
          <a:xfrm>
            <a:off x="152400" y="2133600"/>
            <a:ext cx="42767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2">
            <a:extLst>
              <a:ext uri="{FF2B5EF4-FFF2-40B4-BE49-F238E27FC236}">
                <a16:creationId xmlns:a16="http://schemas.microsoft.com/office/drawing/2014/main" id="{13EDAB20-5DF9-4B8D-9829-32B953E6FC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133600"/>
            <a:ext cx="42386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a:extLst>
              <a:ext uri="{FF2B5EF4-FFF2-40B4-BE49-F238E27FC236}">
                <a16:creationId xmlns:a16="http://schemas.microsoft.com/office/drawing/2014/main" id="{659B33CA-EA10-4FDD-977B-59EB081386B3}"/>
              </a:ext>
            </a:extLst>
          </p:cNvPr>
          <p:cNvPicPr>
            <a:picLocks noChangeAspect="1"/>
          </p:cNvPicPr>
          <p:nvPr/>
        </p:nvPicPr>
        <p:blipFill>
          <a:blip r:embed="rId2">
            <a:extLst>
              <a:ext uri="{28A0092B-C50C-407E-A947-70E740481C1C}">
                <a14:useLocalDpi xmlns:a14="http://schemas.microsoft.com/office/drawing/2010/main" val="0"/>
              </a:ext>
            </a:extLst>
          </a:blip>
          <a:srcRect l="15108" t="39925" r="65517" b="31105"/>
          <a:stretch>
            <a:fillRect/>
          </a:stretch>
        </p:blipFill>
        <p:spPr bwMode="auto">
          <a:xfrm>
            <a:off x="4619625" y="4349750"/>
            <a:ext cx="146685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a:extLst>
              <a:ext uri="{FF2B5EF4-FFF2-40B4-BE49-F238E27FC236}">
                <a16:creationId xmlns:a16="http://schemas.microsoft.com/office/drawing/2014/main" id="{55AC8452-B568-40C2-A2FF-7A74C4C94DAD}"/>
              </a:ext>
            </a:extLst>
          </p:cNvPr>
          <p:cNvPicPr>
            <a:picLocks noChangeAspect="1"/>
          </p:cNvPicPr>
          <p:nvPr/>
        </p:nvPicPr>
        <p:blipFill>
          <a:blip r:embed="rId3">
            <a:extLst>
              <a:ext uri="{28A0092B-C50C-407E-A947-70E740481C1C}">
                <a14:useLocalDpi xmlns:a14="http://schemas.microsoft.com/office/drawing/2010/main" val="0"/>
              </a:ext>
            </a:extLst>
          </a:blip>
          <a:srcRect l="10567" t="37042" r="67613" b="32176"/>
          <a:stretch>
            <a:fillRect/>
          </a:stretch>
        </p:blipFill>
        <p:spPr bwMode="auto">
          <a:xfrm>
            <a:off x="2765425" y="4349750"/>
            <a:ext cx="150812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a:extLst>
              <a:ext uri="{FF2B5EF4-FFF2-40B4-BE49-F238E27FC236}">
                <a16:creationId xmlns:a16="http://schemas.microsoft.com/office/drawing/2014/main" id="{A091E71F-9A1E-4854-9833-2F7E1D87EBE5}"/>
              </a:ext>
            </a:extLst>
          </p:cNvPr>
          <p:cNvPicPr>
            <a:picLocks noChangeAspect="1"/>
          </p:cNvPicPr>
          <p:nvPr/>
        </p:nvPicPr>
        <p:blipFill>
          <a:blip r:embed="rId4">
            <a:extLst>
              <a:ext uri="{28A0092B-C50C-407E-A947-70E740481C1C}">
                <a14:useLocalDpi xmlns:a14="http://schemas.microsoft.com/office/drawing/2010/main" val="0"/>
              </a:ext>
            </a:extLst>
          </a:blip>
          <a:srcRect b="5042"/>
          <a:stretch>
            <a:fillRect/>
          </a:stretch>
        </p:blipFill>
        <p:spPr bwMode="auto">
          <a:xfrm>
            <a:off x="68263" y="4295775"/>
            <a:ext cx="23510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16FE7B-C642-4E03-BD29-C9F42E13B8E6}"/>
              </a:ext>
            </a:extLst>
          </p:cNvPr>
          <p:cNvSpPr>
            <a:spLocks noGrp="1"/>
          </p:cNvSpPr>
          <p:nvPr>
            <p:ph type="title"/>
          </p:nvPr>
        </p:nvSpPr>
        <p:spPr>
          <a:xfrm>
            <a:off x="787400" y="152400"/>
            <a:ext cx="7543800" cy="730250"/>
          </a:xfrm>
        </p:spPr>
        <p:txBody>
          <a:bodyPr/>
          <a:lstStyle/>
          <a:p>
            <a:pPr eaLnBrk="1" hangingPunct="1">
              <a:defRPr/>
            </a:pPr>
            <a:r>
              <a:rPr lang="en-US" sz="2700" b="1" dirty="0">
                <a:solidFill>
                  <a:schemeClr val="bg1"/>
                </a:solidFill>
                <a:effectLst>
                  <a:outerShdw blurRad="38100" dist="38100" dir="2700000" algn="tl">
                    <a:srgbClr val="000000">
                      <a:alpha val="43137"/>
                    </a:srgbClr>
                  </a:outerShdw>
                </a:effectLst>
                <a:latin typeface="Bookman Old Style" panose="02050604050505020204" pitchFamily="18" charset="0"/>
              </a:rPr>
              <a:t>USE OF BURNED AREAS BY CATTLE</a:t>
            </a:r>
          </a:p>
        </p:txBody>
      </p:sp>
      <p:sp>
        <p:nvSpPr>
          <p:cNvPr id="3" name="Content Placeholder 2">
            <a:extLst>
              <a:ext uri="{FF2B5EF4-FFF2-40B4-BE49-F238E27FC236}">
                <a16:creationId xmlns:a16="http://schemas.microsoft.com/office/drawing/2014/main" id="{06810D66-3BB3-48FD-A564-C138E21505CB}"/>
              </a:ext>
            </a:extLst>
          </p:cNvPr>
          <p:cNvSpPr>
            <a:spLocks noGrp="1"/>
          </p:cNvSpPr>
          <p:nvPr>
            <p:ph idx="1"/>
          </p:nvPr>
        </p:nvSpPr>
        <p:spPr>
          <a:xfrm>
            <a:off x="847725" y="1066800"/>
            <a:ext cx="7543800" cy="3533775"/>
          </a:xfrm>
        </p:spPr>
        <p:txBody>
          <a:bodyPr/>
          <a:lstStyle/>
          <a:p>
            <a:pPr eaLnBrk="1" hangingPunct="1">
              <a:buFont typeface="Arial" panose="020B0604020202020204" pitchFamily="34" charset="0"/>
              <a:buChar char="•"/>
              <a:defRPr/>
            </a:pPr>
            <a:r>
              <a:rPr lang="en-US" sz="2400" b="1" dirty="0">
                <a:effectLst>
                  <a:outerShdw blurRad="38100" dist="38100" dir="2700000" algn="tl">
                    <a:srgbClr val="000000">
                      <a:alpha val="43137"/>
                    </a:srgbClr>
                  </a:outerShdw>
                </a:effectLst>
                <a:latin typeface="Bookman Old Style" panose="02050604050505020204" pitchFamily="18" charset="0"/>
              </a:rPr>
              <a:t/>
            </a:r>
            <a:r>
              <a:rPr lang="en-US" sz="2400" b="1" dirty="0">
                <a:solidFill>
                  <a:srgbClr val="FFFF00"/>
                </a:solidFill>
                <a:effectLst>
                  <a:outerShdw blurRad="38100" dist="38100" dir="2700000" algn="tl">
                    <a:srgbClr val="000000">
                      <a:alpha val="43137"/>
                    </a:srgbClr>
                  </a:outerShdw>
                </a:effectLst>
                <a:latin typeface="Bookman Old Style" panose="02050604050505020204" pitchFamily="18" charset="0"/>
              </a:rPr>
              <a:t>Mean percentage of forage-time GPS points</a:t>
            </a:r>
          </a:p>
          <a:p>
            <a:pPr lvl="1" eaLnBrk="1" hangingPunct="1">
              <a:buFont typeface="Courier New" panose="02070309020205020404" pitchFamily="49" charset="0"/>
              <a:buChar char="o"/>
              <a:defRPr/>
            </a:pPr>
            <a:r>
              <a:rPr lang="en-US" sz="2000" b="1" dirty="0">
                <a:solidFill>
                  <a:srgbClr val="FFFF00"/>
                </a:solidFill>
                <a:effectLst>
                  <a:outerShdw blurRad="38100" dist="38100" dir="2700000" algn="tl">
                    <a:srgbClr val="000000">
                      <a:alpha val="43137"/>
                    </a:srgbClr>
                  </a:outerShdw>
                </a:effectLst>
                <a:latin typeface="Bookman Old Style" panose="02050604050505020204" pitchFamily="18" charset="0"/>
              </a:rPr>
              <a:t>Prior to burning: 1.84% in treatment areas</a:t>
            </a:r>
          </a:p>
          <a:p>
            <a:pPr lvl="1" eaLnBrk="1" hangingPunct="1">
              <a:buFont typeface="Courier New" panose="02070309020205020404" pitchFamily="49" charset="0"/>
              <a:buChar char="o"/>
              <a:defRPr/>
            </a:pPr>
            <a:r>
              <a:rPr lang="en-US" sz="2000" b="1" dirty="0">
                <a:solidFill>
                  <a:srgbClr val="FFFF00"/>
                </a:solidFill>
                <a:effectLst>
                  <a:outerShdw blurRad="38100" dist="38100" dir="2700000" algn="tl">
                    <a:srgbClr val="000000">
                      <a:alpha val="43137"/>
                    </a:srgbClr>
                  </a:outerShdw>
                </a:effectLst>
                <a:latin typeface="Bookman Old Style" panose="02050604050505020204" pitchFamily="18" charset="0"/>
              </a:rPr>
              <a:t> 6 months after burning: 8.38% in treatment areas</a:t>
            </a:r>
          </a:p>
          <a:p>
            <a:pPr eaLnBrk="1" hangingPunct="1">
              <a:buFont typeface="Arial" panose="020B0604020202020204" pitchFamily="34" charset="0"/>
              <a:buChar char="•"/>
              <a:defRPr/>
            </a:pPr>
            <a:r>
              <a:rPr lang="en-US" sz="2400" b="1" dirty="0">
                <a:solidFill>
                  <a:srgbClr val="FFFF00"/>
                </a:solidFill>
                <a:effectLst>
                  <a:outerShdw blurRad="38100" dist="38100" dir="2700000" algn="tl">
                    <a:srgbClr val="000000">
                      <a:alpha val="43137"/>
                    </a:srgbClr>
                  </a:outerShdw>
                </a:effectLst>
                <a:latin typeface="Bookman Old Style" panose="02050604050505020204" pitchFamily="18" charset="0"/>
              </a:rPr>
              <a:t> 4.5 times more likely to use </a:t>
            </a:r>
            <a:r>
              <a:rPr lang="en-US" sz="2400" b="1" dirty="0" err="1">
                <a:solidFill>
                  <a:srgbClr val="FFFF00"/>
                </a:solidFill>
                <a:effectLst>
                  <a:outerShdw blurRad="38100" dist="38100" dir="2700000" algn="tl">
                    <a:srgbClr val="000000">
                      <a:alpha val="43137"/>
                    </a:srgbClr>
                  </a:outerShdw>
                </a:effectLst>
                <a:latin typeface="Bookman Old Style" panose="02050604050505020204" pitchFamily="18" charset="0"/>
              </a:rPr>
              <a:t>Tanglehead</a:t>
            </a:r>
            <a:r>
              <a:rPr lang="en-US" sz="2400" b="1" dirty="0">
                <a:solidFill>
                  <a:srgbClr val="FFFF00"/>
                </a:solidFill>
                <a:effectLst>
                  <a:outerShdw blurRad="38100" dist="38100" dir="2700000" algn="tl">
                    <a:srgbClr val="000000">
                      <a:alpha val="43137"/>
                    </a:srgbClr>
                  </a:outerShdw>
                </a:effectLst>
                <a:latin typeface="Bookman Old Style" panose="02050604050505020204" pitchFamily="18" charset="0"/>
              </a:rPr>
              <a:t> after burning</a:t>
            </a:r>
          </a:p>
        </p:txBody>
      </p:sp>
      <p:pic>
        <p:nvPicPr>
          <p:cNvPr id="56327" name="Picture 6">
            <a:extLst>
              <a:ext uri="{FF2B5EF4-FFF2-40B4-BE49-F238E27FC236}">
                <a16:creationId xmlns:a16="http://schemas.microsoft.com/office/drawing/2014/main" id="{C4955F10-C7F4-4364-BA61-55C7EFDEC672}"/>
              </a:ext>
            </a:extLst>
          </p:cNvPr>
          <p:cNvPicPr>
            <a:picLocks noChangeAspect="1"/>
          </p:cNvPicPr>
          <p:nvPr/>
        </p:nvPicPr>
        <p:blipFill>
          <a:blip r:embed="rId5">
            <a:extLst>
              <a:ext uri="{28A0092B-C50C-407E-A947-70E740481C1C}">
                <a14:useLocalDpi xmlns:a14="http://schemas.microsoft.com/office/drawing/2010/main" val="0"/>
              </a:ext>
            </a:extLst>
          </a:blip>
          <a:srcRect l="15401" t="4738" r="11107" b="8577"/>
          <a:stretch>
            <a:fillRect/>
          </a:stretch>
        </p:blipFill>
        <p:spPr bwMode="auto">
          <a:xfrm>
            <a:off x="6419850" y="4381500"/>
            <a:ext cx="186531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DSC00103">
            <a:extLst>
              <a:ext uri="{FF2B5EF4-FFF2-40B4-BE49-F238E27FC236}">
                <a16:creationId xmlns:a16="http://schemas.microsoft.com/office/drawing/2014/main" id="{1A631DD8-C62B-45A2-ADDC-0E2C20DC963F}"/>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6115" name="Text Box 3">
            <a:extLst>
              <a:ext uri="{FF2B5EF4-FFF2-40B4-BE49-F238E27FC236}">
                <a16:creationId xmlns:a16="http://schemas.microsoft.com/office/drawing/2014/main" id="{452B43E4-C780-4AB0-BFF4-848DE06ABDBA}"/>
              </a:ext>
            </a:extLst>
          </p:cNvPr>
          <p:cNvSpPr txBox="1">
            <a:spLocks noChangeArrowheads="1"/>
          </p:cNvSpPr>
          <p:nvPr/>
        </p:nvSpPr>
        <p:spPr bwMode="auto">
          <a:xfrm>
            <a:off x="1752600" y="609600"/>
            <a:ext cx="5943600" cy="8239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altLang="en-US" sz="4800" b="1">
                <a:solidFill>
                  <a:schemeClr val="bg1"/>
                </a:solidFill>
              </a:rPr>
              <a:t>CATTLE GRAZING</a:t>
            </a:r>
            <a:endParaRPr lang="en-US" altLang="en-US" sz="4000" b="1">
              <a:solidFill>
                <a:schemeClr val="bg1"/>
              </a:solidFill>
            </a:endParaRPr>
          </a:p>
        </p:txBody>
      </p:sp>
      <p:sp>
        <p:nvSpPr>
          <p:cNvPr id="346116" name="Text Box 4">
            <a:extLst>
              <a:ext uri="{FF2B5EF4-FFF2-40B4-BE49-F238E27FC236}">
                <a16:creationId xmlns:a16="http://schemas.microsoft.com/office/drawing/2014/main" id="{A184066C-583B-4A9A-88D0-3DCFFBB419EE}"/>
              </a:ext>
            </a:extLst>
          </p:cNvPr>
          <p:cNvSpPr txBox="1">
            <a:spLocks noChangeArrowheads="1"/>
          </p:cNvSpPr>
          <p:nvPr/>
        </p:nvSpPr>
        <p:spPr bwMode="auto">
          <a:xfrm>
            <a:off x="2895600" y="4419600"/>
            <a:ext cx="3810000" cy="21669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buFontTx/>
              <a:buChar char="•"/>
            </a:pPr>
            <a:r>
              <a:rPr lang="en-US" altLang="en-US" sz="3600" b="1">
                <a:solidFill>
                  <a:schemeClr val="bg1"/>
                </a:solidFill>
              </a:rPr>
              <a:t> Beneficial</a:t>
            </a:r>
          </a:p>
          <a:p>
            <a:pPr eaLnBrk="0" hangingPunct="0">
              <a:buFontTx/>
              <a:buChar char="•"/>
            </a:pPr>
            <a:r>
              <a:rPr lang="en-US" altLang="en-US" sz="3600" b="1">
                <a:solidFill>
                  <a:schemeClr val="bg1"/>
                </a:solidFill>
              </a:rPr>
              <a:t> Neutral </a:t>
            </a:r>
          </a:p>
          <a:p>
            <a:pPr eaLnBrk="0" hangingPunct="0">
              <a:buFontTx/>
              <a:buChar char="•"/>
            </a:pPr>
            <a:r>
              <a:rPr lang="en-US" altLang="en-US" sz="3600" b="1">
                <a:solidFill>
                  <a:schemeClr val="bg1"/>
                </a:solidFill>
              </a:rPr>
              <a:t> Detrimental</a:t>
            </a:r>
            <a:r>
              <a:rPr lang="en-US" altLang="en-US" sz="2800" b="1">
                <a:solidFill>
                  <a:schemeClr val="bg1"/>
                </a:solidFill>
              </a:rPr>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a:extLst>
              <a:ext uri="{FF2B5EF4-FFF2-40B4-BE49-F238E27FC236}">
                <a16:creationId xmlns:a16="http://schemas.microsoft.com/office/drawing/2014/main" id="{36904DF6-C3DE-4E3F-8D31-4CD5C8DE1F64}"/>
              </a:ext>
            </a:extLst>
          </p:cNvPr>
          <p:cNvPicPr>
            <a:picLocks noChangeAspect="1"/>
          </p:cNvPicPr>
          <p:nvPr/>
        </p:nvPicPr>
        <p:blipFill>
          <a:blip r:embed="rId2">
            <a:extLst>
              <a:ext uri="{28A0092B-C50C-407E-A947-70E740481C1C}">
                <a14:useLocalDpi xmlns:a14="http://schemas.microsoft.com/office/drawing/2010/main" val="0"/>
              </a:ext>
            </a:extLst>
          </a:blip>
          <a:srcRect t="17294" b="5962"/>
          <a:stretch>
            <a:fillRect/>
          </a:stretch>
        </p:blipFill>
        <p:spPr bwMode="auto">
          <a:xfrm>
            <a:off x="0" y="969963"/>
            <a:ext cx="9123363"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2">
            <a:extLst>
              <a:ext uri="{FF2B5EF4-FFF2-40B4-BE49-F238E27FC236}">
                <a16:creationId xmlns:a16="http://schemas.microsoft.com/office/drawing/2014/main" id="{C1FCF671-0DC3-4576-8919-35D45D4C2B6A}"/>
              </a:ext>
            </a:extLst>
          </p:cNvPr>
          <p:cNvSpPr>
            <a:spLocks noGrp="1"/>
          </p:cNvSpPr>
          <p:nvPr>
            <p:ph type="title"/>
          </p:nvPr>
        </p:nvSpPr>
        <p:spPr>
          <a:xfrm>
            <a:off x="933450" y="969963"/>
            <a:ext cx="7289800" cy="1125537"/>
          </a:xfrm>
        </p:spPr>
        <p:txBody>
          <a:bodyPr/>
          <a:lstStyle/>
          <a:p>
            <a:pPr eaLnBrk="1" hangingPunct="1"/>
            <a:r>
              <a:rPr lang="en-US" altLang="en-US" b="1">
                <a:latin typeface="Bookman Old Style" panose="02050604050505020204" pitchFamily="18" charset="0"/>
              </a:rPr>
              <a:t>Weaning rate: 90%</a:t>
            </a:r>
            <a:br>
              <a:rPr lang="en-US" altLang="en-US" b="1">
                <a:latin typeface="Bookman Old Style" panose="02050604050505020204" pitchFamily="18" charset="0"/>
              </a:rPr>
            </a:br>
            <a:r>
              <a:rPr lang="en-US" altLang="en-US" b="1">
                <a:latin typeface="Bookman Old Style" panose="02050604050505020204" pitchFamily="18" charset="0"/>
              </a:rPr>
              <a:t>Weaning weight: 550 lb</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478AB6B8-F25F-4772-B533-74ED04D436B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0400" y="2052638"/>
            <a:ext cx="467836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a:extLst>
              <a:ext uri="{FF2B5EF4-FFF2-40B4-BE49-F238E27FC236}">
                <a16:creationId xmlns:a16="http://schemas.microsoft.com/office/drawing/2014/main" id="{2A024383-73FF-41B5-892A-FC0616BDB295}"/>
              </a:ext>
            </a:extLst>
          </p:cNvPr>
          <p:cNvPicPr>
            <a:picLocks noChangeAspect="1"/>
          </p:cNvPicPr>
          <p:nvPr/>
        </p:nvPicPr>
        <p:blipFill>
          <a:blip r:embed="rId3">
            <a:extLst>
              <a:ext uri="{28A0092B-C50C-407E-A947-70E740481C1C}">
                <a14:useLocalDpi xmlns:a14="http://schemas.microsoft.com/office/drawing/2010/main" val="0"/>
              </a:ext>
            </a:extLst>
          </a:blip>
          <a:srcRect t="2007" b="11952"/>
          <a:stretch>
            <a:fillRect/>
          </a:stretch>
        </p:blipFill>
        <p:spPr bwMode="auto">
          <a:xfrm>
            <a:off x="0" y="2052638"/>
            <a:ext cx="466248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ouple of sheep in a field&#10;&#10;Description automatically generated with low confidence">
            <a:extLst>
              <a:ext uri="{FF2B5EF4-FFF2-40B4-BE49-F238E27FC236}">
                <a16:creationId xmlns:a16="http://schemas.microsoft.com/office/drawing/2014/main" id="{62097313-BD73-5A03-0564-9FBB4FBE5BA9}"/>
              </a:ext>
            </a:extLst>
          </p:cNvPr>
          <p:cNvPicPr>
            <a:picLocks noChangeAspect="1"/>
          </p:cNvPicPr>
          <p:nvPr/>
        </p:nvPicPr>
        <p:blipFill rotWithShape="1">
          <a:blip r:embed="rId2">
            <a:alphaModFix/>
          </a:blip>
          <a:srcRect t="22485" b="2515"/>
          <a:stretch/>
        </p:blipFill>
        <p:spPr>
          <a:xfrm>
            <a:off x="0" y="857250"/>
            <a:ext cx="9143985" cy="5143493"/>
          </a:xfrm>
          <a:prstGeom prst="rect">
            <a:avLst/>
          </a:prstGeom>
        </p:spPr>
      </p:pic>
      <p:sp>
        <p:nvSpPr>
          <p:cNvPr id="14" name="Title 1">
            <a:extLst>
              <a:ext uri="{FF2B5EF4-FFF2-40B4-BE49-F238E27FC236}">
                <a16:creationId xmlns:a16="http://schemas.microsoft.com/office/drawing/2014/main" id="{C9E2F7C5-387C-5F36-0537-BE7280D49DCE}"/>
              </a:ext>
            </a:extLst>
          </p:cNvPr>
          <p:cNvSpPr txBox="1">
            <a:spLocks/>
          </p:cNvSpPr>
          <p:nvPr/>
        </p:nvSpPr>
        <p:spPr>
          <a:xfrm>
            <a:off x="1378391" y="992166"/>
            <a:ext cx="6387208" cy="1007924"/>
          </a:xfrm>
          <a:prstGeom prst="rect">
            <a:avLst/>
          </a:prstGeom>
        </p:spPr>
        <p:txBody>
          <a:bodyPr vert="horz" lIns="68580" tIns="34290" rIns="68580" bIns="34290" rtlCol="0" anchor="b">
            <a:normAutofit fontScale="97500"/>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en-US" sz="3300" b="1" cap="none" dirty="0">
                <a:ln w="1270">
                  <a:noFill/>
                </a:ln>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Northern Bobwhite Response To Cattle Grazing In South Texas</a:t>
            </a:r>
          </a:p>
        </p:txBody>
      </p:sp>
      <p:sp>
        <p:nvSpPr>
          <p:cNvPr id="15" name="TextBox 14">
            <a:extLst>
              <a:ext uri="{FF2B5EF4-FFF2-40B4-BE49-F238E27FC236}">
                <a16:creationId xmlns:a16="http://schemas.microsoft.com/office/drawing/2014/main" id="{ED62BFB5-9C8B-218B-C286-BE3A16CB596D}"/>
              </a:ext>
            </a:extLst>
          </p:cNvPr>
          <p:cNvSpPr txBox="1"/>
          <p:nvPr/>
        </p:nvSpPr>
        <p:spPr>
          <a:xfrm>
            <a:off x="3717120" y="2000090"/>
            <a:ext cx="1709745" cy="738664"/>
          </a:xfrm>
          <a:prstGeom prst="rect">
            <a:avLst/>
          </a:prstGeom>
          <a:noFill/>
        </p:spPr>
        <p:txBody>
          <a:bodyPr wrap="square" rtlCol="0">
            <a:spAutoFit/>
          </a:bodyPr>
          <a:lstStyle/>
          <a:p>
            <a:pPr algn="ctr"/>
            <a:endParaRPr lang="en-US" sz="2100" dirty="0">
              <a:ln w="1270">
                <a:noFill/>
              </a:ln>
              <a:latin typeface="Times New Roman" panose="02020603050405020304" pitchFamily="18" charset="0"/>
              <a:cs typeface="Times New Roman" panose="02020603050405020304" pitchFamily="18" charset="0"/>
            </a:endParaRPr>
          </a:p>
          <a:p>
            <a:pPr algn="ctr"/>
            <a:endParaRPr lang="en-US" sz="2100" dirty="0">
              <a:ln w="1270">
                <a:noFill/>
              </a:ln>
              <a:latin typeface="Times New Roman" panose="02020603050405020304" pitchFamily="18" charset="0"/>
              <a:cs typeface="Times New Roman" panose="02020603050405020304" pitchFamily="18" charset="0"/>
            </a:endParaRPr>
          </a:p>
        </p:txBody>
      </p:sp>
      <p:pic>
        <p:nvPicPr>
          <p:cNvPr id="16" name="Picture 2">
            <a:extLst>
              <a:ext uri="{FF2B5EF4-FFF2-40B4-BE49-F238E27FC236}">
                <a16:creationId xmlns:a16="http://schemas.microsoft.com/office/drawing/2014/main" id="{3685B1C8-9EB8-DD2F-3179-25089AE5B755}"/>
              </a:ext>
            </a:extLst>
          </p:cNvPr>
          <p:cNvPicPr>
            <a:picLocks noChangeAspect="1" noChangeArrowheads="1"/>
          </p:cNvPicPr>
          <p:nvPr/>
        </p:nvPicPr>
        <p:blipFill>
          <a:blip r:embed="rId3">
            <a:biLevel thresh="25000"/>
            <a:extLst>
              <a:ext uri="{BEBA8EAE-BF5A-486C-A8C5-ECC9F3942E4B}">
                <a14:imgProps xmlns:a14="http://schemas.microsoft.com/office/drawing/2010/main">
                  <a14:imgLayer r:embed="rId4">
                    <a14:imgEffect>
                      <a14:sharpenSoften amount="3000"/>
                    </a14:imgEffect>
                  </a14:imgLayer>
                </a14:imgProps>
              </a:ext>
            </a:extLst>
          </a:blip>
          <a:srcRect/>
          <a:stretch/>
        </p:blipFill>
        <p:spPr bwMode="auto">
          <a:xfrm>
            <a:off x="3323218" y="4380209"/>
            <a:ext cx="2497565" cy="1315143"/>
          </a:xfrm>
          <a:prstGeom prst="rect">
            <a:avLst/>
          </a:prstGeom>
          <a:noFill/>
        </p:spPr>
      </p:pic>
    </p:spTree>
    <p:extLst>
      <p:ext uri="{BB962C8B-B14F-4D97-AF65-F5344CB8AC3E}">
        <p14:creationId xmlns:p14="http://schemas.microsoft.com/office/powerpoint/2010/main" val="19130630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C9B65E-5C7C-4128-8EF0-3E8631338F78}"/>
              </a:ext>
            </a:extLst>
          </p:cNvPr>
          <p:cNvPicPr>
            <a:picLocks noChangeAspect="1"/>
          </p:cNvPicPr>
          <p:nvPr/>
        </p:nvPicPr>
        <p:blipFill>
          <a:blip r:embed="rId2"/>
          <a:stretch>
            <a:fillRect/>
          </a:stretch>
        </p:blipFill>
        <p:spPr>
          <a:xfrm>
            <a:off x="552913" y="1752600"/>
            <a:ext cx="8038173" cy="5358782"/>
          </a:xfrm>
          <a:prstGeom prst="rect">
            <a:avLst/>
          </a:prstGeom>
        </p:spPr>
      </p:pic>
      <p:sp>
        <p:nvSpPr>
          <p:cNvPr id="5" name="Rectangle 4">
            <a:extLst>
              <a:ext uri="{FF2B5EF4-FFF2-40B4-BE49-F238E27FC236}">
                <a16:creationId xmlns:a16="http://schemas.microsoft.com/office/drawing/2014/main" id="{B01A6BE1-B793-4938-A731-3ED86CED715B}"/>
              </a:ext>
            </a:extLst>
          </p:cNvPr>
          <p:cNvSpPr/>
          <p:nvPr/>
        </p:nvSpPr>
        <p:spPr>
          <a:xfrm>
            <a:off x="228600" y="154027"/>
            <a:ext cx="8763000" cy="1323439"/>
          </a:xfrm>
          <a:prstGeom prst="rect">
            <a:avLst/>
          </a:prstGeom>
        </p:spPr>
        <p:txBody>
          <a:bodyPr wrap="square">
            <a:spAutoFit/>
          </a:bodyPr>
          <a:lstStyle/>
          <a:p>
            <a:pPr algn="ctr"/>
            <a:r>
              <a:rPr lang="en-US" sz="4000" b="1" dirty="0">
                <a:solidFill>
                  <a:schemeClr val="bg1"/>
                </a:solidFill>
                <a:cs typeface="Times New Roman" panose="02020603050405020304" pitchFamily="18" charset="0"/>
              </a:rPr>
              <a:t>Practices for bobwhite</a:t>
            </a:r>
          </a:p>
          <a:p>
            <a:pPr algn="ctr"/>
            <a:r>
              <a:rPr lang="en-US" sz="4000" b="1" dirty="0">
                <a:solidFill>
                  <a:schemeClr val="bg1"/>
                </a:solidFill>
                <a:cs typeface="Times New Roman" panose="02020603050405020304" pitchFamily="18" charset="0"/>
              </a:rPr>
              <a:t> habitat improvement</a:t>
            </a:r>
            <a:endParaRPr lang="en-US" sz="4000" dirty="0"/>
          </a:p>
        </p:txBody>
      </p:sp>
    </p:spTree>
    <p:extLst>
      <p:ext uri="{BB962C8B-B14F-4D97-AF65-F5344CB8AC3E}">
        <p14:creationId xmlns:p14="http://schemas.microsoft.com/office/powerpoint/2010/main" val="187758327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CE90-B3FD-3E9D-E617-C311AF02C95E}"/>
              </a:ext>
            </a:extLst>
          </p:cNvPr>
          <p:cNvSpPr>
            <a:spLocks noGrp="1"/>
          </p:cNvSpPr>
          <p:nvPr>
            <p:ph type="title" idx="4294967295"/>
          </p:nvPr>
        </p:nvSpPr>
        <p:spPr>
          <a:xfrm>
            <a:off x="1143000" y="519297"/>
            <a:ext cx="7200900" cy="633413"/>
          </a:xfrm>
        </p:spPr>
        <p:txBody>
          <a:bodyPr/>
          <a:lstStyle/>
          <a:p>
            <a:r>
              <a:rPr lang="en-US" b="1" dirty="0">
                <a:solidFill>
                  <a:schemeClr val="bg1"/>
                </a:solidFill>
                <a:latin typeface="Bookman Old Style" panose="02050604050505020204" pitchFamily="18" charset="0"/>
                <a:cs typeface="Times New Roman" panose="02020603050405020304" pitchFamily="18" charset="0"/>
              </a:rPr>
              <a:t>Practices for bobwhite habitat improvement</a:t>
            </a:r>
          </a:p>
        </p:txBody>
      </p:sp>
      <p:pic>
        <p:nvPicPr>
          <p:cNvPr id="7" name="Picture 6" descr="A grassy field with trees in the background&#10;&#10;Description automatically generated with medium confidence">
            <a:extLst>
              <a:ext uri="{FF2B5EF4-FFF2-40B4-BE49-F238E27FC236}">
                <a16:creationId xmlns:a16="http://schemas.microsoft.com/office/drawing/2014/main" id="{383EC504-4FE1-A928-5D66-0F73CA463DD1}"/>
              </a:ext>
            </a:extLst>
          </p:cNvPr>
          <p:cNvPicPr>
            <a:picLocks noChangeAspect="1"/>
          </p:cNvPicPr>
          <p:nvPr/>
        </p:nvPicPr>
        <p:blipFill>
          <a:blip r:embed="rId2"/>
          <a:stretch>
            <a:fillRect/>
          </a:stretch>
        </p:blipFill>
        <p:spPr>
          <a:xfrm>
            <a:off x="1219200" y="1828800"/>
            <a:ext cx="7030704" cy="4683338"/>
          </a:xfrm>
          <a:prstGeom prst="rect">
            <a:avLst/>
          </a:prstGeom>
        </p:spPr>
      </p:pic>
    </p:spTree>
    <p:extLst>
      <p:ext uri="{BB962C8B-B14F-4D97-AF65-F5344CB8AC3E}">
        <p14:creationId xmlns:p14="http://schemas.microsoft.com/office/powerpoint/2010/main" val="412473276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C5D0F7-5AAB-47B6-815C-BAF8B30D5F6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8742"/>
            <a:ext cx="9144000" cy="5867399"/>
          </a:xfrm>
          <a:prstGeom prst="rect">
            <a:avLst/>
          </a:prstGeom>
          <a:noFill/>
          <a:ln>
            <a:noFill/>
          </a:ln>
        </p:spPr>
      </p:pic>
      <p:sp>
        <p:nvSpPr>
          <p:cNvPr id="5" name="Rectangle 4">
            <a:extLst>
              <a:ext uri="{FF2B5EF4-FFF2-40B4-BE49-F238E27FC236}">
                <a16:creationId xmlns:a16="http://schemas.microsoft.com/office/drawing/2014/main" id="{13EA4B62-93F9-4904-8B16-AF2CB637D5A6}"/>
              </a:ext>
            </a:extLst>
          </p:cNvPr>
          <p:cNvSpPr/>
          <p:nvPr/>
        </p:nvSpPr>
        <p:spPr>
          <a:xfrm>
            <a:off x="2133600" y="219301"/>
            <a:ext cx="4953000" cy="830997"/>
          </a:xfrm>
          <a:prstGeom prst="rect">
            <a:avLst/>
          </a:prstGeom>
        </p:spPr>
        <p:txBody>
          <a:bodyPr wrap="square">
            <a:spAutoFit/>
          </a:bodyPr>
          <a:lstStyle/>
          <a:p>
            <a:pPr algn="ctr"/>
            <a:r>
              <a:rPr lang="en-US" sz="4800" b="1" dirty="0">
                <a:solidFill>
                  <a:schemeClr val="bg1"/>
                </a:solidFill>
                <a:cs typeface="Times New Roman" panose="02020603050405020304" pitchFamily="18" charset="0"/>
              </a:rPr>
              <a:t>Cattle Grazing</a:t>
            </a:r>
            <a:endParaRPr lang="en-US" sz="4800" dirty="0"/>
          </a:p>
        </p:txBody>
      </p:sp>
    </p:spTree>
    <p:extLst>
      <p:ext uri="{BB962C8B-B14F-4D97-AF65-F5344CB8AC3E}">
        <p14:creationId xmlns:p14="http://schemas.microsoft.com/office/powerpoint/2010/main" val="308771778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094603-BCDF-F27D-C294-E86616C6FDB9}"/>
              </a:ext>
            </a:extLst>
          </p:cNvPr>
          <p:cNvSpPr>
            <a:spLocks noGrp="1"/>
          </p:cNvSpPr>
          <p:nvPr>
            <p:ph idx="1"/>
          </p:nvPr>
        </p:nvSpPr>
        <p:spPr>
          <a:xfrm>
            <a:off x="1553475" y="1903355"/>
            <a:ext cx="2253650" cy="685800"/>
          </a:xfrm>
        </p:spPr>
        <p:txBody>
          <a:bodyPr>
            <a:normAutofit/>
          </a:bodyPr>
          <a:lstStyle/>
          <a:p>
            <a:pPr marL="0" indent="0" algn="ctr">
              <a:buNone/>
            </a:pPr>
            <a:r>
              <a:rPr lang="en-US" sz="2100" b="1" dirty="0">
                <a:solidFill>
                  <a:schemeClr val="bg1"/>
                </a:solidFill>
                <a:latin typeface="Bookman Old Style" panose="02050604050505020204" pitchFamily="18" charset="0"/>
                <a:cs typeface="Times New Roman" panose="02020603050405020304" pitchFamily="18" charset="0"/>
              </a:rPr>
              <a:t>Grazing </a:t>
            </a:r>
          </a:p>
        </p:txBody>
      </p:sp>
      <p:sp>
        <p:nvSpPr>
          <p:cNvPr id="4" name="TextBox 3">
            <a:extLst>
              <a:ext uri="{FF2B5EF4-FFF2-40B4-BE49-F238E27FC236}">
                <a16:creationId xmlns:a16="http://schemas.microsoft.com/office/drawing/2014/main" id="{496451C2-4595-0D8A-F99E-C9B122157AD1}"/>
              </a:ext>
            </a:extLst>
          </p:cNvPr>
          <p:cNvSpPr txBox="1"/>
          <p:nvPr/>
        </p:nvSpPr>
        <p:spPr>
          <a:xfrm>
            <a:off x="5861958" y="1910443"/>
            <a:ext cx="2057399"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No grazing</a:t>
            </a:r>
          </a:p>
        </p:txBody>
      </p:sp>
      <p:pic>
        <p:nvPicPr>
          <p:cNvPr id="6" name="Picture 5" descr="A picture containing grass, outdoor, sky, field&#10;&#10;Description automatically generated">
            <a:extLst>
              <a:ext uri="{FF2B5EF4-FFF2-40B4-BE49-F238E27FC236}">
                <a16:creationId xmlns:a16="http://schemas.microsoft.com/office/drawing/2014/main" id="{FDE8A700-6DE9-702D-0185-B780AC177A63}"/>
              </a:ext>
            </a:extLst>
          </p:cNvPr>
          <p:cNvPicPr>
            <a:picLocks noChangeAspect="1"/>
          </p:cNvPicPr>
          <p:nvPr/>
        </p:nvPicPr>
        <p:blipFill>
          <a:blip r:embed="rId2"/>
          <a:stretch>
            <a:fillRect/>
          </a:stretch>
        </p:blipFill>
        <p:spPr>
          <a:xfrm>
            <a:off x="621231" y="2596243"/>
            <a:ext cx="4118138" cy="2743200"/>
          </a:xfrm>
          <a:prstGeom prst="rect">
            <a:avLst/>
          </a:prstGeom>
        </p:spPr>
      </p:pic>
      <p:pic>
        <p:nvPicPr>
          <p:cNvPr id="10" name="Picture 9" descr="A car parked in a field&#10;&#10;Description automatically generated with low confidence">
            <a:extLst>
              <a:ext uri="{FF2B5EF4-FFF2-40B4-BE49-F238E27FC236}">
                <a16:creationId xmlns:a16="http://schemas.microsoft.com/office/drawing/2014/main" id="{2E97BD19-7569-1184-2A83-5E65C575F8F4}"/>
              </a:ext>
            </a:extLst>
          </p:cNvPr>
          <p:cNvPicPr>
            <a:picLocks noChangeAspect="1"/>
          </p:cNvPicPr>
          <p:nvPr/>
        </p:nvPicPr>
        <p:blipFill>
          <a:blip r:embed="rId3"/>
          <a:stretch>
            <a:fillRect/>
          </a:stretch>
        </p:blipFill>
        <p:spPr>
          <a:xfrm>
            <a:off x="4830400" y="2596243"/>
            <a:ext cx="4120516" cy="2743200"/>
          </a:xfrm>
          <a:prstGeom prst="rect">
            <a:avLst/>
          </a:prstGeom>
        </p:spPr>
      </p:pic>
      <p:sp>
        <p:nvSpPr>
          <p:cNvPr id="7" name="Title 6">
            <a:extLst>
              <a:ext uri="{FF2B5EF4-FFF2-40B4-BE49-F238E27FC236}">
                <a16:creationId xmlns:a16="http://schemas.microsoft.com/office/drawing/2014/main" id="{5FCBFCB6-2E38-4176-BE84-A45EAF3221A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4807846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3D548-CB29-4C44-A1A4-2C7FB763E4A5}"/>
              </a:ext>
            </a:extLst>
          </p:cNvPr>
          <p:cNvPicPr>
            <a:picLocks noChangeAspect="1"/>
          </p:cNvPicPr>
          <p:nvPr/>
        </p:nvPicPr>
        <p:blipFill>
          <a:blip r:embed="rId2"/>
          <a:stretch>
            <a:fillRect/>
          </a:stretch>
        </p:blipFill>
        <p:spPr>
          <a:xfrm>
            <a:off x="17721" y="1066800"/>
            <a:ext cx="9144000" cy="5143499"/>
          </a:xfrm>
          <a:prstGeom prst="rect">
            <a:avLst/>
          </a:prstGeom>
        </p:spPr>
      </p:pic>
      <p:sp>
        <p:nvSpPr>
          <p:cNvPr id="2" name="Rectangle 1">
            <a:extLst>
              <a:ext uri="{FF2B5EF4-FFF2-40B4-BE49-F238E27FC236}">
                <a16:creationId xmlns:a16="http://schemas.microsoft.com/office/drawing/2014/main" id="{5F9AF4F3-5D57-4835-BD5E-EAE8CADF54D1}"/>
              </a:ext>
            </a:extLst>
          </p:cNvPr>
          <p:cNvSpPr/>
          <p:nvPr/>
        </p:nvSpPr>
        <p:spPr>
          <a:xfrm>
            <a:off x="457200" y="232202"/>
            <a:ext cx="3733800" cy="523220"/>
          </a:xfrm>
          <a:prstGeom prst="rect">
            <a:avLst/>
          </a:prstGeom>
        </p:spPr>
        <p:txBody>
          <a:bodyPr wrap="square">
            <a:spAutoFit/>
          </a:bodyPr>
          <a:lstStyle/>
          <a:p>
            <a:r>
              <a:rPr lang="en-US" sz="2800" b="1" dirty="0">
                <a:solidFill>
                  <a:schemeClr val="bg1"/>
                </a:solidFill>
                <a:cs typeface="Times New Roman" panose="02020603050405020304" pitchFamily="18" charset="0"/>
              </a:rPr>
              <a:t>Grazing Treatment</a:t>
            </a:r>
            <a:endParaRPr lang="en-US" sz="2800" dirty="0"/>
          </a:p>
        </p:txBody>
      </p:sp>
      <p:sp>
        <p:nvSpPr>
          <p:cNvPr id="5" name="Rectangle 4">
            <a:extLst>
              <a:ext uri="{FF2B5EF4-FFF2-40B4-BE49-F238E27FC236}">
                <a16:creationId xmlns:a16="http://schemas.microsoft.com/office/drawing/2014/main" id="{2D938885-EC07-4022-AD65-27AF1D8042F3}"/>
              </a:ext>
            </a:extLst>
          </p:cNvPr>
          <p:cNvSpPr/>
          <p:nvPr/>
        </p:nvSpPr>
        <p:spPr>
          <a:xfrm>
            <a:off x="5105400" y="252646"/>
            <a:ext cx="3733800" cy="523220"/>
          </a:xfrm>
          <a:prstGeom prst="rect">
            <a:avLst/>
          </a:prstGeom>
        </p:spPr>
        <p:txBody>
          <a:bodyPr wrap="square">
            <a:spAutoFit/>
          </a:bodyPr>
          <a:lstStyle/>
          <a:p>
            <a:pPr algn="ctr"/>
            <a:r>
              <a:rPr lang="en-US" sz="2800" b="1" dirty="0">
                <a:solidFill>
                  <a:schemeClr val="bg1"/>
                </a:solidFill>
                <a:cs typeface="Times New Roman" panose="02020603050405020304" pitchFamily="18" charset="0"/>
              </a:rPr>
              <a:t>Control</a:t>
            </a:r>
            <a:endParaRPr lang="en-US" sz="2800" dirty="0"/>
          </a:p>
        </p:txBody>
      </p:sp>
    </p:spTree>
    <p:extLst>
      <p:ext uri="{BB962C8B-B14F-4D97-AF65-F5344CB8AC3E}">
        <p14:creationId xmlns:p14="http://schemas.microsoft.com/office/powerpoint/2010/main" val="247480352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201883-FA26-3298-C399-D18D4B6B6429}"/>
              </a:ext>
            </a:extLst>
          </p:cNvPr>
          <p:cNvSpPr>
            <a:spLocks noGrp="1"/>
          </p:cNvSpPr>
          <p:nvPr>
            <p:ph idx="4294967295"/>
          </p:nvPr>
        </p:nvSpPr>
        <p:spPr>
          <a:xfrm>
            <a:off x="152401" y="316500"/>
            <a:ext cx="8763000" cy="2947988"/>
          </a:xfrm>
        </p:spPr>
        <p:txBody>
          <a:bodyPr>
            <a:normAutofit fontScale="70000" lnSpcReduction="20000"/>
          </a:bodyPr>
          <a:lstStyle/>
          <a:p>
            <a:pPr>
              <a:lnSpc>
                <a:spcPct val="150000"/>
              </a:lnSpc>
            </a:pPr>
            <a:r>
              <a:rPr lang="en-US" b="1" dirty="0">
                <a:solidFill>
                  <a:schemeClr val="bg1"/>
                </a:solidFill>
                <a:latin typeface="Bookman Old Style" panose="02050604050505020204" pitchFamily="18" charset="0"/>
                <a:cs typeface="Times New Roman" panose="02020603050405020304" pitchFamily="18" charset="0"/>
              </a:rPr>
              <a:t>Cattle grazing may be used to improve bobwhite habitat</a:t>
            </a:r>
          </a:p>
          <a:p>
            <a:pPr>
              <a:lnSpc>
                <a:spcPct val="150000"/>
              </a:lnSpc>
            </a:pPr>
            <a:r>
              <a:rPr lang="en-US" b="1" dirty="0">
                <a:solidFill>
                  <a:schemeClr val="bg1"/>
                </a:solidFill>
                <a:latin typeface="Bookman Old Style" panose="02050604050505020204" pitchFamily="18" charset="0"/>
                <a:cs typeface="Times New Roman" panose="02020603050405020304" pitchFamily="18" charset="0"/>
              </a:rPr>
              <a:t>Keeping a stubble height about 1 ft with the cattle grazing increased litter, and </a:t>
            </a:r>
            <a:r>
              <a:rPr lang="en-US" b="1" dirty="0" err="1">
                <a:solidFill>
                  <a:schemeClr val="bg1"/>
                </a:solidFill>
                <a:latin typeface="Bookman Old Style" panose="02050604050505020204" pitchFamily="18" charset="0"/>
                <a:cs typeface="Times New Roman" panose="02020603050405020304" pitchFamily="18" charset="0"/>
              </a:rPr>
              <a:t>bareground</a:t>
            </a:r>
            <a:r>
              <a:rPr lang="en-US" b="1" dirty="0">
                <a:solidFill>
                  <a:schemeClr val="bg1"/>
                </a:solidFill>
                <a:latin typeface="Bookman Old Style" panose="02050604050505020204" pitchFamily="18" charset="0"/>
                <a:cs typeface="Times New Roman" panose="02020603050405020304" pitchFamily="18" charset="0"/>
              </a:rPr>
              <a:t>, while maintaining proper nesting cover with the right cover to facilitate the movements of bobwhites.</a:t>
            </a:r>
          </a:p>
        </p:txBody>
      </p:sp>
      <p:pic>
        <p:nvPicPr>
          <p:cNvPr id="4" name="Picture 3" descr="A picture containing grass, outdoor, sky, field&#10;&#10;Description automatically generated">
            <a:extLst>
              <a:ext uri="{FF2B5EF4-FFF2-40B4-BE49-F238E27FC236}">
                <a16:creationId xmlns:a16="http://schemas.microsoft.com/office/drawing/2014/main" id="{C504BFE8-FDAE-03F3-DD8B-DB32ED1CE041}"/>
              </a:ext>
            </a:extLst>
          </p:cNvPr>
          <p:cNvPicPr>
            <a:picLocks noChangeAspect="1"/>
          </p:cNvPicPr>
          <p:nvPr/>
        </p:nvPicPr>
        <p:blipFill rotWithShape="1">
          <a:blip r:embed="rId2"/>
          <a:srcRect t="7575" r="2" b="2"/>
          <a:stretch/>
        </p:blipFill>
        <p:spPr>
          <a:xfrm>
            <a:off x="1828800" y="3278665"/>
            <a:ext cx="6023324" cy="3441112"/>
          </a:xfrm>
          <a:prstGeom prst="rect">
            <a:avLst/>
          </a:prstGeom>
        </p:spPr>
      </p:pic>
    </p:spTree>
    <p:extLst>
      <p:ext uri="{BB962C8B-B14F-4D97-AF65-F5344CB8AC3E}">
        <p14:creationId xmlns:p14="http://schemas.microsoft.com/office/powerpoint/2010/main" val="204096720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DCE9F-4BF0-C65A-1026-1D9D4CA6CD47}"/>
              </a:ext>
            </a:extLst>
          </p:cNvPr>
          <p:cNvSpPr>
            <a:spLocks noGrp="1"/>
          </p:cNvSpPr>
          <p:nvPr>
            <p:ph idx="4294967295"/>
          </p:nvPr>
        </p:nvSpPr>
        <p:spPr>
          <a:xfrm>
            <a:off x="514350" y="304800"/>
            <a:ext cx="8115300" cy="2057400"/>
          </a:xfrm>
        </p:spPr>
        <p:txBody>
          <a:bodyPr>
            <a:noAutofit/>
          </a:bodyPr>
          <a:lstStyle/>
          <a:p>
            <a:r>
              <a:rPr lang="en-US" sz="2400" b="1" dirty="0">
                <a:solidFill>
                  <a:schemeClr val="bg1"/>
                </a:solidFill>
                <a:latin typeface="Bookman Old Style" panose="02050604050505020204" pitchFamily="18" charset="0"/>
                <a:cs typeface="Times New Roman" panose="02020603050405020304" pitchFamily="18" charset="0"/>
              </a:rPr>
              <a:t>Bobwhite density in 2020 was 0.563 bobwhites/ha in the area with no grazing and 0.911 bobwhite/ha in the grazing treatment.</a:t>
            </a:r>
          </a:p>
          <a:p>
            <a:endParaRPr lang="en-US" sz="2400" b="1" dirty="0">
              <a:solidFill>
                <a:schemeClr val="bg1"/>
              </a:solidFill>
              <a:latin typeface="Bookman Old Style" panose="02050604050505020204" pitchFamily="18" charset="0"/>
              <a:cs typeface="Times New Roman" panose="02020603050405020304" pitchFamily="18" charset="0"/>
            </a:endParaRPr>
          </a:p>
          <a:p>
            <a:r>
              <a:rPr lang="en-US" sz="2400" b="1" dirty="0">
                <a:solidFill>
                  <a:schemeClr val="bg1"/>
                </a:solidFill>
                <a:latin typeface="Bookman Old Style" panose="02050604050505020204" pitchFamily="18" charset="0"/>
                <a:cs typeface="Times New Roman" panose="02020603050405020304" pitchFamily="18" charset="0"/>
              </a:rPr>
              <a:t>In 2021 quail density increased in the area with no cattle grazing and in the grazed area with 1.630 y 2.040 bobwhites/ha, respectively.</a:t>
            </a:r>
          </a:p>
        </p:txBody>
      </p:sp>
      <p:pic>
        <p:nvPicPr>
          <p:cNvPr id="5" name="Picture 4" descr="A picture containing bird, grass, outdoor, standing&#10;&#10;Description automatically generated">
            <a:extLst>
              <a:ext uri="{FF2B5EF4-FFF2-40B4-BE49-F238E27FC236}">
                <a16:creationId xmlns:a16="http://schemas.microsoft.com/office/drawing/2014/main" id="{82C9DE70-4423-C710-57FC-7A3E4B55E181}"/>
              </a:ext>
            </a:extLst>
          </p:cNvPr>
          <p:cNvPicPr>
            <a:picLocks noChangeAspect="1"/>
          </p:cNvPicPr>
          <p:nvPr/>
        </p:nvPicPr>
        <p:blipFill>
          <a:blip r:embed="rId2"/>
          <a:stretch>
            <a:fillRect/>
          </a:stretch>
        </p:blipFill>
        <p:spPr>
          <a:xfrm>
            <a:off x="1959790" y="3192965"/>
            <a:ext cx="5224419" cy="3358376"/>
          </a:xfrm>
          <a:prstGeom prst="rect">
            <a:avLst/>
          </a:prstGeom>
        </p:spPr>
      </p:pic>
    </p:spTree>
    <p:extLst>
      <p:ext uri="{BB962C8B-B14F-4D97-AF65-F5344CB8AC3E}">
        <p14:creationId xmlns:p14="http://schemas.microsoft.com/office/powerpoint/2010/main" val="14573543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Text Box 2">
            <a:extLst>
              <a:ext uri="{FF2B5EF4-FFF2-40B4-BE49-F238E27FC236}">
                <a16:creationId xmlns:a16="http://schemas.microsoft.com/office/drawing/2014/main" id="{77200B34-440D-4E95-A6E1-CCC8DB9842AD}"/>
              </a:ext>
            </a:extLst>
          </p:cNvPr>
          <p:cNvSpPr txBox="1">
            <a:spLocks noChangeArrowheads="1"/>
          </p:cNvSpPr>
          <p:nvPr/>
        </p:nvSpPr>
        <p:spPr bwMode="auto">
          <a:xfrm>
            <a:off x="1828800" y="304800"/>
            <a:ext cx="5332413"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altLang="en-US" sz="3200" b="1">
                <a:solidFill>
                  <a:schemeClr val="bg1"/>
                </a:solidFill>
              </a:rPr>
              <a:t>IS IT BETTER TO HAVE </a:t>
            </a:r>
          </a:p>
          <a:p>
            <a:pPr algn="ctr"/>
            <a:r>
              <a:rPr lang="en-US" altLang="en-US" sz="3200" b="1">
                <a:solidFill>
                  <a:schemeClr val="bg1"/>
                </a:solidFill>
              </a:rPr>
              <a:t>ONLY WILDLIFE?</a:t>
            </a:r>
          </a:p>
        </p:txBody>
      </p:sp>
      <p:grpSp>
        <p:nvGrpSpPr>
          <p:cNvPr id="422915" name="Group 3">
            <a:extLst>
              <a:ext uri="{FF2B5EF4-FFF2-40B4-BE49-F238E27FC236}">
                <a16:creationId xmlns:a16="http://schemas.microsoft.com/office/drawing/2014/main" id="{ED4E55FD-2F0F-4203-8E70-6D6483258A39}"/>
              </a:ext>
            </a:extLst>
          </p:cNvPr>
          <p:cNvGrpSpPr>
            <a:grpSpLocks/>
          </p:cNvGrpSpPr>
          <p:nvPr/>
        </p:nvGrpSpPr>
        <p:grpSpPr bwMode="auto">
          <a:xfrm>
            <a:off x="1187450" y="1530350"/>
            <a:ext cx="6419850" cy="4714875"/>
            <a:chOff x="748" y="964"/>
            <a:chExt cx="4044" cy="2970"/>
          </a:xfrm>
        </p:grpSpPr>
        <p:sp>
          <p:nvSpPr>
            <p:cNvPr id="422916" name="Freeform 4">
              <a:extLst>
                <a:ext uri="{FF2B5EF4-FFF2-40B4-BE49-F238E27FC236}">
                  <a16:creationId xmlns:a16="http://schemas.microsoft.com/office/drawing/2014/main" id="{DAC855D4-6770-4FE5-ACD3-EEE7E40BDD58}"/>
                </a:ext>
              </a:extLst>
            </p:cNvPr>
            <p:cNvSpPr>
              <a:spLocks/>
            </p:cNvSpPr>
            <p:nvPr/>
          </p:nvSpPr>
          <p:spPr bwMode="auto">
            <a:xfrm>
              <a:off x="1211" y="3587"/>
              <a:ext cx="3581" cy="126"/>
            </a:xfrm>
            <a:custGeom>
              <a:avLst/>
              <a:gdLst>
                <a:gd name="T0" fmla="*/ 0 w 3581"/>
                <a:gd name="T1" fmla="*/ 126 h 126"/>
                <a:gd name="T2" fmla="*/ 167 w 3581"/>
                <a:gd name="T3" fmla="*/ 0 h 126"/>
                <a:gd name="T4" fmla="*/ 3581 w 3581"/>
                <a:gd name="T5" fmla="*/ 0 h 126"/>
                <a:gd name="T6" fmla="*/ 3414 w 3581"/>
                <a:gd name="T7" fmla="*/ 126 h 126"/>
                <a:gd name="T8" fmla="*/ 0 w 3581"/>
                <a:gd name="T9" fmla="*/ 126 h 126"/>
              </a:gdLst>
              <a:ahLst/>
              <a:cxnLst>
                <a:cxn ang="0">
                  <a:pos x="T0" y="T1"/>
                </a:cxn>
                <a:cxn ang="0">
                  <a:pos x="T2" y="T3"/>
                </a:cxn>
                <a:cxn ang="0">
                  <a:pos x="T4" y="T5"/>
                </a:cxn>
                <a:cxn ang="0">
                  <a:pos x="T6" y="T7"/>
                </a:cxn>
                <a:cxn ang="0">
                  <a:pos x="T8" y="T9"/>
                </a:cxn>
              </a:cxnLst>
              <a:rect l="0" t="0" r="r" b="b"/>
              <a:pathLst>
                <a:path w="3581" h="126">
                  <a:moveTo>
                    <a:pt x="0" y="126"/>
                  </a:moveTo>
                  <a:lnTo>
                    <a:pt x="167" y="0"/>
                  </a:lnTo>
                  <a:lnTo>
                    <a:pt x="3581" y="0"/>
                  </a:lnTo>
                  <a:lnTo>
                    <a:pt x="3414" y="126"/>
                  </a:lnTo>
                  <a:lnTo>
                    <a:pt x="0" y="12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2917" name="Freeform 5">
              <a:extLst>
                <a:ext uri="{FF2B5EF4-FFF2-40B4-BE49-F238E27FC236}">
                  <a16:creationId xmlns:a16="http://schemas.microsoft.com/office/drawing/2014/main" id="{F1B44C7B-41DD-4064-9F4B-5DC96ADAEE73}"/>
                </a:ext>
              </a:extLst>
            </p:cNvPr>
            <p:cNvSpPr>
              <a:spLocks/>
            </p:cNvSpPr>
            <p:nvPr/>
          </p:nvSpPr>
          <p:spPr bwMode="auto">
            <a:xfrm>
              <a:off x="1211" y="1511"/>
              <a:ext cx="167" cy="2202"/>
            </a:xfrm>
            <a:custGeom>
              <a:avLst/>
              <a:gdLst>
                <a:gd name="T0" fmla="*/ 0 w 167"/>
                <a:gd name="T1" fmla="*/ 2202 h 2202"/>
                <a:gd name="T2" fmla="*/ 0 w 167"/>
                <a:gd name="T3" fmla="*/ 127 h 2202"/>
                <a:gd name="T4" fmla="*/ 167 w 167"/>
                <a:gd name="T5" fmla="*/ 0 h 2202"/>
                <a:gd name="T6" fmla="*/ 167 w 167"/>
                <a:gd name="T7" fmla="*/ 2076 h 2202"/>
                <a:gd name="T8" fmla="*/ 0 w 167"/>
                <a:gd name="T9" fmla="*/ 2202 h 2202"/>
              </a:gdLst>
              <a:ahLst/>
              <a:cxnLst>
                <a:cxn ang="0">
                  <a:pos x="T0" y="T1"/>
                </a:cxn>
                <a:cxn ang="0">
                  <a:pos x="T2" y="T3"/>
                </a:cxn>
                <a:cxn ang="0">
                  <a:pos x="T4" y="T5"/>
                </a:cxn>
                <a:cxn ang="0">
                  <a:pos x="T6" y="T7"/>
                </a:cxn>
                <a:cxn ang="0">
                  <a:pos x="T8" y="T9"/>
                </a:cxn>
              </a:cxnLst>
              <a:rect l="0" t="0" r="r" b="b"/>
              <a:pathLst>
                <a:path w="167" h="2202">
                  <a:moveTo>
                    <a:pt x="0" y="2202"/>
                  </a:moveTo>
                  <a:lnTo>
                    <a:pt x="0" y="127"/>
                  </a:lnTo>
                  <a:lnTo>
                    <a:pt x="167" y="0"/>
                  </a:lnTo>
                  <a:lnTo>
                    <a:pt x="167" y="2076"/>
                  </a:lnTo>
                  <a:lnTo>
                    <a:pt x="0" y="220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2918" name="Rectangle 6">
              <a:extLst>
                <a:ext uri="{FF2B5EF4-FFF2-40B4-BE49-F238E27FC236}">
                  <a16:creationId xmlns:a16="http://schemas.microsoft.com/office/drawing/2014/main" id="{EDA7F9C1-05EB-48F7-9138-597450EC0D35}"/>
                </a:ext>
              </a:extLst>
            </p:cNvPr>
            <p:cNvSpPr>
              <a:spLocks noChangeArrowheads="1"/>
            </p:cNvSpPr>
            <p:nvPr/>
          </p:nvSpPr>
          <p:spPr bwMode="auto">
            <a:xfrm>
              <a:off x="1378" y="1511"/>
              <a:ext cx="3414" cy="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2919" name="Freeform 7">
              <a:extLst>
                <a:ext uri="{FF2B5EF4-FFF2-40B4-BE49-F238E27FC236}">
                  <a16:creationId xmlns:a16="http://schemas.microsoft.com/office/drawing/2014/main" id="{BF1FD25F-5A45-465C-89E6-F1A6D4639506}"/>
                </a:ext>
              </a:extLst>
            </p:cNvPr>
            <p:cNvSpPr>
              <a:spLocks/>
            </p:cNvSpPr>
            <p:nvPr/>
          </p:nvSpPr>
          <p:spPr bwMode="auto">
            <a:xfrm>
              <a:off x="1211" y="3587"/>
              <a:ext cx="3581" cy="126"/>
            </a:xfrm>
            <a:custGeom>
              <a:avLst/>
              <a:gdLst>
                <a:gd name="T0" fmla="*/ 3581 w 3581"/>
                <a:gd name="T1" fmla="*/ 0 h 126"/>
                <a:gd name="T2" fmla="*/ 3414 w 3581"/>
                <a:gd name="T3" fmla="*/ 126 h 126"/>
                <a:gd name="T4" fmla="*/ 0 w 3581"/>
                <a:gd name="T5" fmla="*/ 126 h 126"/>
                <a:gd name="T6" fmla="*/ 167 w 3581"/>
                <a:gd name="T7" fmla="*/ 0 h 126"/>
                <a:gd name="T8" fmla="*/ 3581 w 3581"/>
                <a:gd name="T9" fmla="*/ 0 h 126"/>
              </a:gdLst>
              <a:ahLst/>
              <a:cxnLst>
                <a:cxn ang="0">
                  <a:pos x="T0" y="T1"/>
                </a:cxn>
                <a:cxn ang="0">
                  <a:pos x="T2" y="T3"/>
                </a:cxn>
                <a:cxn ang="0">
                  <a:pos x="T4" y="T5"/>
                </a:cxn>
                <a:cxn ang="0">
                  <a:pos x="T6" y="T7"/>
                </a:cxn>
                <a:cxn ang="0">
                  <a:pos x="T8" y="T9"/>
                </a:cxn>
              </a:cxnLst>
              <a:rect l="0" t="0" r="r" b="b"/>
              <a:pathLst>
                <a:path w="3581" h="126">
                  <a:moveTo>
                    <a:pt x="3581" y="0"/>
                  </a:moveTo>
                  <a:lnTo>
                    <a:pt x="3414" y="126"/>
                  </a:lnTo>
                  <a:lnTo>
                    <a:pt x="0" y="126"/>
                  </a:lnTo>
                  <a:lnTo>
                    <a:pt x="167" y="0"/>
                  </a:lnTo>
                  <a:lnTo>
                    <a:pt x="3581" y="0"/>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0" name="Freeform 8">
              <a:extLst>
                <a:ext uri="{FF2B5EF4-FFF2-40B4-BE49-F238E27FC236}">
                  <a16:creationId xmlns:a16="http://schemas.microsoft.com/office/drawing/2014/main" id="{97775EEB-D6D9-408E-B336-C5691D5AD9A4}"/>
                </a:ext>
              </a:extLst>
            </p:cNvPr>
            <p:cNvSpPr>
              <a:spLocks/>
            </p:cNvSpPr>
            <p:nvPr/>
          </p:nvSpPr>
          <p:spPr bwMode="auto">
            <a:xfrm>
              <a:off x="1211" y="1511"/>
              <a:ext cx="167" cy="2202"/>
            </a:xfrm>
            <a:custGeom>
              <a:avLst/>
              <a:gdLst>
                <a:gd name="T0" fmla="*/ 0 w 167"/>
                <a:gd name="T1" fmla="*/ 2202 h 2202"/>
                <a:gd name="T2" fmla="*/ 0 w 167"/>
                <a:gd name="T3" fmla="*/ 127 h 2202"/>
                <a:gd name="T4" fmla="*/ 167 w 167"/>
                <a:gd name="T5" fmla="*/ 0 h 2202"/>
                <a:gd name="T6" fmla="*/ 167 w 167"/>
                <a:gd name="T7" fmla="*/ 2076 h 2202"/>
                <a:gd name="T8" fmla="*/ 0 w 167"/>
                <a:gd name="T9" fmla="*/ 2202 h 2202"/>
              </a:gdLst>
              <a:ahLst/>
              <a:cxnLst>
                <a:cxn ang="0">
                  <a:pos x="T0" y="T1"/>
                </a:cxn>
                <a:cxn ang="0">
                  <a:pos x="T2" y="T3"/>
                </a:cxn>
                <a:cxn ang="0">
                  <a:pos x="T4" y="T5"/>
                </a:cxn>
                <a:cxn ang="0">
                  <a:pos x="T6" y="T7"/>
                </a:cxn>
                <a:cxn ang="0">
                  <a:pos x="T8" y="T9"/>
                </a:cxn>
              </a:cxnLst>
              <a:rect l="0" t="0" r="r" b="b"/>
              <a:pathLst>
                <a:path w="167" h="2202">
                  <a:moveTo>
                    <a:pt x="0" y="2202"/>
                  </a:moveTo>
                  <a:lnTo>
                    <a:pt x="0" y="127"/>
                  </a:lnTo>
                  <a:lnTo>
                    <a:pt x="167" y="0"/>
                  </a:lnTo>
                  <a:lnTo>
                    <a:pt x="167" y="2076"/>
                  </a:lnTo>
                  <a:lnTo>
                    <a:pt x="0" y="2202"/>
                  </a:lnTo>
                  <a:close/>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1" name="Rectangle 9">
              <a:extLst>
                <a:ext uri="{FF2B5EF4-FFF2-40B4-BE49-F238E27FC236}">
                  <a16:creationId xmlns:a16="http://schemas.microsoft.com/office/drawing/2014/main" id="{1F7A6FC8-961E-4F36-9A55-4AE99F55C020}"/>
                </a:ext>
              </a:extLst>
            </p:cNvPr>
            <p:cNvSpPr>
              <a:spLocks noChangeArrowheads="1"/>
            </p:cNvSpPr>
            <p:nvPr/>
          </p:nvSpPr>
          <p:spPr bwMode="auto">
            <a:xfrm>
              <a:off x="1378" y="1511"/>
              <a:ext cx="3414" cy="2076"/>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22" name="Freeform 10">
              <a:extLst>
                <a:ext uri="{FF2B5EF4-FFF2-40B4-BE49-F238E27FC236}">
                  <a16:creationId xmlns:a16="http://schemas.microsoft.com/office/drawing/2014/main" id="{8E86D02A-A564-4218-A19B-6B32F55643D7}"/>
                </a:ext>
              </a:extLst>
            </p:cNvPr>
            <p:cNvSpPr>
              <a:spLocks/>
            </p:cNvSpPr>
            <p:nvPr/>
          </p:nvSpPr>
          <p:spPr bwMode="auto">
            <a:xfrm>
              <a:off x="2066" y="1845"/>
              <a:ext cx="167" cy="1868"/>
            </a:xfrm>
            <a:custGeom>
              <a:avLst/>
              <a:gdLst>
                <a:gd name="T0" fmla="*/ 0 w 167"/>
                <a:gd name="T1" fmla="*/ 1868 h 1868"/>
                <a:gd name="T2" fmla="*/ 0 w 167"/>
                <a:gd name="T3" fmla="*/ 127 h 1868"/>
                <a:gd name="T4" fmla="*/ 167 w 167"/>
                <a:gd name="T5" fmla="*/ 0 h 1868"/>
                <a:gd name="T6" fmla="*/ 167 w 167"/>
                <a:gd name="T7" fmla="*/ 1742 h 1868"/>
                <a:gd name="T8" fmla="*/ 0 w 167"/>
                <a:gd name="T9" fmla="*/ 1868 h 1868"/>
              </a:gdLst>
              <a:ahLst/>
              <a:cxnLst>
                <a:cxn ang="0">
                  <a:pos x="T0" y="T1"/>
                </a:cxn>
                <a:cxn ang="0">
                  <a:pos x="T2" y="T3"/>
                </a:cxn>
                <a:cxn ang="0">
                  <a:pos x="T4" y="T5"/>
                </a:cxn>
                <a:cxn ang="0">
                  <a:pos x="T6" y="T7"/>
                </a:cxn>
                <a:cxn ang="0">
                  <a:pos x="T8" y="T9"/>
                </a:cxn>
              </a:cxnLst>
              <a:rect l="0" t="0" r="r" b="b"/>
              <a:pathLst>
                <a:path w="167" h="1868">
                  <a:moveTo>
                    <a:pt x="0" y="1868"/>
                  </a:moveTo>
                  <a:lnTo>
                    <a:pt x="0" y="127"/>
                  </a:lnTo>
                  <a:lnTo>
                    <a:pt x="167" y="0"/>
                  </a:lnTo>
                  <a:lnTo>
                    <a:pt x="167" y="1742"/>
                  </a:lnTo>
                  <a:lnTo>
                    <a:pt x="0" y="1868"/>
                  </a:lnTo>
                  <a:close/>
                </a:path>
              </a:pathLst>
            </a:custGeom>
            <a:solidFill>
              <a:srgbClr val="00664D"/>
            </a:solidFill>
            <a:ln w="11113">
              <a:solidFill>
                <a:srgbClr val="000000"/>
              </a:solidFill>
              <a:prstDash val="solid"/>
              <a:round/>
              <a:headEnd/>
              <a:tailEnd/>
            </a:ln>
          </p:spPr>
          <p:txBody>
            <a:bodyPr/>
            <a:lstStyle/>
            <a:p>
              <a:endParaRPr lang="en-US"/>
            </a:p>
          </p:txBody>
        </p:sp>
        <p:sp>
          <p:nvSpPr>
            <p:cNvPr id="422923" name="Rectangle 11">
              <a:extLst>
                <a:ext uri="{FF2B5EF4-FFF2-40B4-BE49-F238E27FC236}">
                  <a16:creationId xmlns:a16="http://schemas.microsoft.com/office/drawing/2014/main" id="{093289A9-1657-4C9E-A9E0-E7E7D86E828D}"/>
                </a:ext>
              </a:extLst>
            </p:cNvPr>
            <p:cNvSpPr>
              <a:spLocks noChangeArrowheads="1"/>
            </p:cNvSpPr>
            <p:nvPr/>
          </p:nvSpPr>
          <p:spPr bwMode="auto">
            <a:xfrm>
              <a:off x="1578" y="1972"/>
              <a:ext cx="488" cy="1741"/>
            </a:xfrm>
            <a:prstGeom prst="rect">
              <a:avLst/>
            </a:prstGeom>
            <a:solidFill>
              <a:srgbClr val="00CC99"/>
            </a:solidFill>
            <a:ln w="11113">
              <a:solidFill>
                <a:srgbClr val="000000"/>
              </a:solidFill>
              <a:miter lim="800000"/>
              <a:headEnd/>
              <a:tailEnd/>
            </a:ln>
          </p:spPr>
          <p:txBody>
            <a:bodyPr/>
            <a:lstStyle/>
            <a:p>
              <a:endParaRPr lang="en-US"/>
            </a:p>
          </p:txBody>
        </p:sp>
        <p:sp>
          <p:nvSpPr>
            <p:cNvPr id="422924" name="Freeform 12">
              <a:extLst>
                <a:ext uri="{FF2B5EF4-FFF2-40B4-BE49-F238E27FC236}">
                  <a16:creationId xmlns:a16="http://schemas.microsoft.com/office/drawing/2014/main" id="{BDFCB6CE-8282-4974-A6AF-772270F6C703}"/>
                </a:ext>
              </a:extLst>
            </p:cNvPr>
            <p:cNvSpPr>
              <a:spLocks/>
            </p:cNvSpPr>
            <p:nvPr/>
          </p:nvSpPr>
          <p:spPr bwMode="auto">
            <a:xfrm>
              <a:off x="1578" y="1845"/>
              <a:ext cx="655" cy="127"/>
            </a:xfrm>
            <a:custGeom>
              <a:avLst/>
              <a:gdLst>
                <a:gd name="T0" fmla="*/ 488 w 655"/>
                <a:gd name="T1" fmla="*/ 127 h 127"/>
                <a:gd name="T2" fmla="*/ 655 w 655"/>
                <a:gd name="T3" fmla="*/ 0 h 127"/>
                <a:gd name="T4" fmla="*/ 167 w 655"/>
                <a:gd name="T5" fmla="*/ 0 h 127"/>
                <a:gd name="T6" fmla="*/ 0 w 655"/>
                <a:gd name="T7" fmla="*/ 127 h 127"/>
                <a:gd name="T8" fmla="*/ 488 w 655"/>
                <a:gd name="T9" fmla="*/ 127 h 127"/>
              </a:gdLst>
              <a:ahLst/>
              <a:cxnLst>
                <a:cxn ang="0">
                  <a:pos x="T0" y="T1"/>
                </a:cxn>
                <a:cxn ang="0">
                  <a:pos x="T2" y="T3"/>
                </a:cxn>
                <a:cxn ang="0">
                  <a:pos x="T4" y="T5"/>
                </a:cxn>
                <a:cxn ang="0">
                  <a:pos x="T6" y="T7"/>
                </a:cxn>
                <a:cxn ang="0">
                  <a:pos x="T8" y="T9"/>
                </a:cxn>
              </a:cxnLst>
              <a:rect l="0" t="0" r="r" b="b"/>
              <a:pathLst>
                <a:path w="655" h="127">
                  <a:moveTo>
                    <a:pt x="488" y="127"/>
                  </a:moveTo>
                  <a:lnTo>
                    <a:pt x="655" y="0"/>
                  </a:lnTo>
                  <a:lnTo>
                    <a:pt x="167" y="0"/>
                  </a:lnTo>
                  <a:lnTo>
                    <a:pt x="0" y="127"/>
                  </a:lnTo>
                  <a:lnTo>
                    <a:pt x="488" y="127"/>
                  </a:lnTo>
                  <a:close/>
                </a:path>
              </a:pathLst>
            </a:custGeom>
            <a:solidFill>
              <a:srgbClr val="009973"/>
            </a:solidFill>
            <a:ln w="11113">
              <a:solidFill>
                <a:srgbClr val="000000"/>
              </a:solidFill>
              <a:prstDash val="solid"/>
              <a:round/>
              <a:headEnd/>
              <a:tailEnd/>
            </a:ln>
          </p:spPr>
          <p:txBody>
            <a:bodyPr/>
            <a:lstStyle/>
            <a:p>
              <a:endParaRPr lang="en-US"/>
            </a:p>
          </p:txBody>
        </p:sp>
        <p:sp>
          <p:nvSpPr>
            <p:cNvPr id="422925" name="Freeform 13">
              <a:extLst>
                <a:ext uri="{FF2B5EF4-FFF2-40B4-BE49-F238E27FC236}">
                  <a16:creationId xmlns:a16="http://schemas.microsoft.com/office/drawing/2014/main" id="{56D1F6C7-592B-414F-9006-933797BD6391}"/>
                </a:ext>
              </a:extLst>
            </p:cNvPr>
            <p:cNvSpPr>
              <a:spLocks/>
            </p:cNvSpPr>
            <p:nvPr/>
          </p:nvSpPr>
          <p:spPr bwMode="auto">
            <a:xfrm>
              <a:off x="2554" y="2052"/>
              <a:ext cx="167" cy="1661"/>
            </a:xfrm>
            <a:custGeom>
              <a:avLst/>
              <a:gdLst>
                <a:gd name="T0" fmla="*/ 0 w 167"/>
                <a:gd name="T1" fmla="*/ 1661 h 1661"/>
                <a:gd name="T2" fmla="*/ 0 w 167"/>
                <a:gd name="T3" fmla="*/ 127 h 1661"/>
                <a:gd name="T4" fmla="*/ 167 w 167"/>
                <a:gd name="T5" fmla="*/ 0 h 1661"/>
                <a:gd name="T6" fmla="*/ 167 w 167"/>
                <a:gd name="T7" fmla="*/ 1535 h 1661"/>
                <a:gd name="T8" fmla="*/ 0 w 167"/>
                <a:gd name="T9" fmla="*/ 1661 h 1661"/>
              </a:gdLst>
              <a:ahLst/>
              <a:cxnLst>
                <a:cxn ang="0">
                  <a:pos x="T0" y="T1"/>
                </a:cxn>
                <a:cxn ang="0">
                  <a:pos x="T2" y="T3"/>
                </a:cxn>
                <a:cxn ang="0">
                  <a:pos x="T4" y="T5"/>
                </a:cxn>
                <a:cxn ang="0">
                  <a:pos x="T6" y="T7"/>
                </a:cxn>
                <a:cxn ang="0">
                  <a:pos x="T8" y="T9"/>
                </a:cxn>
              </a:cxnLst>
              <a:rect l="0" t="0" r="r" b="b"/>
              <a:pathLst>
                <a:path w="167" h="1661">
                  <a:moveTo>
                    <a:pt x="0" y="1661"/>
                  </a:moveTo>
                  <a:lnTo>
                    <a:pt x="0" y="127"/>
                  </a:lnTo>
                  <a:lnTo>
                    <a:pt x="167" y="0"/>
                  </a:lnTo>
                  <a:lnTo>
                    <a:pt x="167" y="1535"/>
                  </a:lnTo>
                  <a:lnTo>
                    <a:pt x="0" y="1661"/>
                  </a:lnTo>
                  <a:close/>
                </a:path>
              </a:pathLst>
            </a:custGeom>
            <a:solidFill>
              <a:srgbClr val="4D1A33"/>
            </a:solidFill>
            <a:ln w="11113">
              <a:solidFill>
                <a:srgbClr val="000000"/>
              </a:solidFill>
              <a:prstDash val="solid"/>
              <a:round/>
              <a:headEnd/>
              <a:tailEnd/>
            </a:ln>
          </p:spPr>
          <p:txBody>
            <a:bodyPr/>
            <a:lstStyle/>
            <a:p>
              <a:endParaRPr lang="en-US"/>
            </a:p>
          </p:txBody>
        </p:sp>
        <p:sp>
          <p:nvSpPr>
            <p:cNvPr id="422926" name="Rectangle 14">
              <a:extLst>
                <a:ext uri="{FF2B5EF4-FFF2-40B4-BE49-F238E27FC236}">
                  <a16:creationId xmlns:a16="http://schemas.microsoft.com/office/drawing/2014/main" id="{2FD54FE0-790F-4E11-8333-5831984CD85F}"/>
                </a:ext>
              </a:extLst>
            </p:cNvPr>
            <p:cNvSpPr>
              <a:spLocks noChangeArrowheads="1"/>
            </p:cNvSpPr>
            <p:nvPr/>
          </p:nvSpPr>
          <p:spPr bwMode="auto">
            <a:xfrm>
              <a:off x="2066" y="2179"/>
              <a:ext cx="488" cy="1534"/>
            </a:xfrm>
            <a:prstGeom prst="rect">
              <a:avLst/>
            </a:prstGeom>
            <a:solidFill>
              <a:srgbClr val="993366"/>
            </a:solidFill>
            <a:ln w="11113">
              <a:solidFill>
                <a:srgbClr val="000000"/>
              </a:solidFill>
              <a:miter lim="800000"/>
              <a:headEnd/>
              <a:tailEnd/>
            </a:ln>
          </p:spPr>
          <p:txBody>
            <a:bodyPr/>
            <a:lstStyle/>
            <a:p>
              <a:endParaRPr lang="en-US"/>
            </a:p>
          </p:txBody>
        </p:sp>
        <p:sp>
          <p:nvSpPr>
            <p:cNvPr id="422927" name="Freeform 15">
              <a:extLst>
                <a:ext uri="{FF2B5EF4-FFF2-40B4-BE49-F238E27FC236}">
                  <a16:creationId xmlns:a16="http://schemas.microsoft.com/office/drawing/2014/main" id="{E52C12F1-74AA-46FF-B47B-F3B5F343785F}"/>
                </a:ext>
              </a:extLst>
            </p:cNvPr>
            <p:cNvSpPr>
              <a:spLocks/>
            </p:cNvSpPr>
            <p:nvPr/>
          </p:nvSpPr>
          <p:spPr bwMode="auto">
            <a:xfrm>
              <a:off x="2066" y="2052"/>
              <a:ext cx="655" cy="127"/>
            </a:xfrm>
            <a:custGeom>
              <a:avLst/>
              <a:gdLst>
                <a:gd name="T0" fmla="*/ 488 w 655"/>
                <a:gd name="T1" fmla="*/ 127 h 127"/>
                <a:gd name="T2" fmla="*/ 655 w 655"/>
                <a:gd name="T3" fmla="*/ 0 h 127"/>
                <a:gd name="T4" fmla="*/ 167 w 655"/>
                <a:gd name="T5" fmla="*/ 0 h 127"/>
                <a:gd name="T6" fmla="*/ 0 w 655"/>
                <a:gd name="T7" fmla="*/ 127 h 127"/>
                <a:gd name="T8" fmla="*/ 488 w 655"/>
                <a:gd name="T9" fmla="*/ 127 h 127"/>
              </a:gdLst>
              <a:ahLst/>
              <a:cxnLst>
                <a:cxn ang="0">
                  <a:pos x="T0" y="T1"/>
                </a:cxn>
                <a:cxn ang="0">
                  <a:pos x="T2" y="T3"/>
                </a:cxn>
                <a:cxn ang="0">
                  <a:pos x="T4" y="T5"/>
                </a:cxn>
                <a:cxn ang="0">
                  <a:pos x="T6" y="T7"/>
                </a:cxn>
                <a:cxn ang="0">
                  <a:pos x="T8" y="T9"/>
                </a:cxn>
              </a:cxnLst>
              <a:rect l="0" t="0" r="r" b="b"/>
              <a:pathLst>
                <a:path w="655" h="127">
                  <a:moveTo>
                    <a:pt x="488" y="127"/>
                  </a:moveTo>
                  <a:lnTo>
                    <a:pt x="655" y="0"/>
                  </a:lnTo>
                  <a:lnTo>
                    <a:pt x="167" y="0"/>
                  </a:lnTo>
                  <a:lnTo>
                    <a:pt x="0" y="127"/>
                  </a:lnTo>
                  <a:lnTo>
                    <a:pt x="488" y="127"/>
                  </a:lnTo>
                  <a:close/>
                </a:path>
              </a:pathLst>
            </a:custGeom>
            <a:solidFill>
              <a:srgbClr val="73264D"/>
            </a:solidFill>
            <a:ln w="11113">
              <a:solidFill>
                <a:srgbClr val="000000"/>
              </a:solidFill>
              <a:prstDash val="solid"/>
              <a:round/>
              <a:headEnd/>
              <a:tailEnd/>
            </a:ln>
          </p:spPr>
          <p:txBody>
            <a:bodyPr/>
            <a:lstStyle/>
            <a:p>
              <a:endParaRPr lang="en-US"/>
            </a:p>
          </p:txBody>
        </p:sp>
        <p:sp>
          <p:nvSpPr>
            <p:cNvPr id="422928" name="Rectangle 16">
              <a:extLst>
                <a:ext uri="{FF2B5EF4-FFF2-40B4-BE49-F238E27FC236}">
                  <a16:creationId xmlns:a16="http://schemas.microsoft.com/office/drawing/2014/main" id="{FD0EB46D-E2BB-4661-BF87-1169308A77A1}"/>
                </a:ext>
              </a:extLst>
            </p:cNvPr>
            <p:cNvSpPr>
              <a:spLocks noChangeArrowheads="1"/>
            </p:cNvSpPr>
            <p:nvPr/>
          </p:nvSpPr>
          <p:spPr bwMode="auto">
            <a:xfrm>
              <a:off x="1812" y="1718"/>
              <a:ext cx="22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chemeClr val="bg1"/>
                  </a:solidFill>
                </a:rPr>
                <a:t>168</a:t>
              </a:r>
              <a:endParaRPr lang="en-US" altLang="en-US">
                <a:solidFill>
                  <a:schemeClr val="bg1"/>
                </a:solidFill>
              </a:endParaRPr>
            </a:p>
          </p:txBody>
        </p:sp>
        <p:sp>
          <p:nvSpPr>
            <p:cNvPr id="422929" name="Rectangle 17">
              <a:extLst>
                <a:ext uri="{FF2B5EF4-FFF2-40B4-BE49-F238E27FC236}">
                  <a16:creationId xmlns:a16="http://schemas.microsoft.com/office/drawing/2014/main" id="{ABC50A68-92EC-4560-AFEC-425C6A9416B8}"/>
                </a:ext>
              </a:extLst>
            </p:cNvPr>
            <p:cNvSpPr>
              <a:spLocks noChangeArrowheads="1"/>
            </p:cNvSpPr>
            <p:nvPr/>
          </p:nvSpPr>
          <p:spPr bwMode="auto">
            <a:xfrm>
              <a:off x="2320" y="1905"/>
              <a:ext cx="22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chemeClr val="bg1"/>
                  </a:solidFill>
                </a:rPr>
                <a:t>148</a:t>
              </a:r>
              <a:endParaRPr lang="en-US" altLang="en-US">
                <a:solidFill>
                  <a:schemeClr val="bg1"/>
                </a:solidFill>
              </a:endParaRPr>
            </a:p>
          </p:txBody>
        </p:sp>
        <p:sp>
          <p:nvSpPr>
            <p:cNvPr id="422930" name="Freeform 18">
              <a:extLst>
                <a:ext uri="{FF2B5EF4-FFF2-40B4-BE49-F238E27FC236}">
                  <a16:creationId xmlns:a16="http://schemas.microsoft.com/office/drawing/2014/main" id="{7FF7B3E8-F934-4BE8-A1EB-EAE1D53D5673}"/>
                </a:ext>
              </a:extLst>
            </p:cNvPr>
            <p:cNvSpPr>
              <a:spLocks/>
            </p:cNvSpPr>
            <p:nvPr/>
          </p:nvSpPr>
          <p:spPr bwMode="auto">
            <a:xfrm>
              <a:off x="3769" y="2052"/>
              <a:ext cx="167" cy="1661"/>
            </a:xfrm>
            <a:custGeom>
              <a:avLst/>
              <a:gdLst>
                <a:gd name="T0" fmla="*/ 0 w 167"/>
                <a:gd name="T1" fmla="*/ 1661 h 1661"/>
                <a:gd name="T2" fmla="*/ 0 w 167"/>
                <a:gd name="T3" fmla="*/ 127 h 1661"/>
                <a:gd name="T4" fmla="*/ 167 w 167"/>
                <a:gd name="T5" fmla="*/ 0 h 1661"/>
                <a:gd name="T6" fmla="*/ 167 w 167"/>
                <a:gd name="T7" fmla="*/ 1535 h 1661"/>
                <a:gd name="T8" fmla="*/ 0 w 167"/>
                <a:gd name="T9" fmla="*/ 1661 h 1661"/>
              </a:gdLst>
              <a:ahLst/>
              <a:cxnLst>
                <a:cxn ang="0">
                  <a:pos x="T0" y="T1"/>
                </a:cxn>
                <a:cxn ang="0">
                  <a:pos x="T2" y="T3"/>
                </a:cxn>
                <a:cxn ang="0">
                  <a:pos x="T4" y="T5"/>
                </a:cxn>
                <a:cxn ang="0">
                  <a:pos x="T6" y="T7"/>
                </a:cxn>
                <a:cxn ang="0">
                  <a:pos x="T8" y="T9"/>
                </a:cxn>
              </a:cxnLst>
              <a:rect l="0" t="0" r="r" b="b"/>
              <a:pathLst>
                <a:path w="167" h="1661">
                  <a:moveTo>
                    <a:pt x="0" y="1661"/>
                  </a:moveTo>
                  <a:lnTo>
                    <a:pt x="0" y="127"/>
                  </a:lnTo>
                  <a:lnTo>
                    <a:pt x="167" y="0"/>
                  </a:lnTo>
                  <a:lnTo>
                    <a:pt x="167" y="1535"/>
                  </a:lnTo>
                  <a:lnTo>
                    <a:pt x="0" y="1661"/>
                  </a:lnTo>
                  <a:close/>
                </a:path>
              </a:pathLst>
            </a:custGeom>
            <a:solidFill>
              <a:srgbClr val="00664D"/>
            </a:solidFill>
            <a:ln w="11113">
              <a:solidFill>
                <a:srgbClr val="000000"/>
              </a:solidFill>
              <a:prstDash val="solid"/>
              <a:round/>
              <a:headEnd/>
              <a:tailEnd/>
            </a:ln>
          </p:spPr>
          <p:txBody>
            <a:bodyPr/>
            <a:lstStyle/>
            <a:p>
              <a:endParaRPr lang="en-US"/>
            </a:p>
          </p:txBody>
        </p:sp>
        <p:sp>
          <p:nvSpPr>
            <p:cNvPr id="422931" name="Rectangle 19">
              <a:extLst>
                <a:ext uri="{FF2B5EF4-FFF2-40B4-BE49-F238E27FC236}">
                  <a16:creationId xmlns:a16="http://schemas.microsoft.com/office/drawing/2014/main" id="{1BA0C943-C9A4-4FC9-AFEE-84CBD92A2D19}"/>
                </a:ext>
              </a:extLst>
            </p:cNvPr>
            <p:cNvSpPr>
              <a:spLocks noChangeArrowheads="1"/>
            </p:cNvSpPr>
            <p:nvPr/>
          </p:nvSpPr>
          <p:spPr bwMode="auto">
            <a:xfrm>
              <a:off x="3282" y="2179"/>
              <a:ext cx="487" cy="1534"/>
            </a:xfrm>
            <a:prstGeom prst="rect">
              <a:avLst/>
            </a:prstGeom>
            <a:solidFill>
              <a:srgbClr val="00CC99"/>
            </a:solidFill>
            <a:ln w="11113">
              <a:solidFill>
                <a:srgbClr val="000000"/>
              </a:solidFill>
              <a:miter lim="800000"/>
              <a:headEnd/>
              <a:tailEnd/>
            </a:ln>
          </p:spPr>
          <p:txBody>
            <a:bodyPr/>
            <a:lstStyle/>
            <a:p>
              <a:endParaRPr lang="en-US"/>
            </a:p>
          </p:txBody>
        </p:sp>
        <p:sp>
          <p:nvSpPr>
            <p:cNvPr id="422932" name="Freeform 20">
              <a:extLst>
                <a:ext uri="{FF2B5EF4-FFF2-40B4-BE49-F238E27FC236}">
                  <a16:creationId xmlns:a16="http://schemas.microsoft.com/office/drawing/2014/main" id="{FF0F0E6E-D397-4DC0-B0DF-9427B046A209}"/>
                </a:ext>
              </a:extLst>
            </p:cNvPr>
            <p:cNvSpPr>
              <a:spLocks/>
            </p:cNvSpPr>
            <p:nvPr/>
          </p:nvSpPr>
          <p:spPr bwMode="auto">
            <a:xfrm>
              <a:off x="3282" y="2052"/>
              <a:ext cx="654" cy="127"/>
            </a:xfrm>
            <a:custGeom>
              <a:avLst/>
              <a:gdLst>
                <a:gd name="T0" fmla="*/ 487 w 654"/>
                <a:gd name="T1" fmla="*/ 127 h 127"/>
                <a:gd name="T2" fmla="*/ 654 w 654"/>
                <a:gd name="T3" fmla="*/ 0 h 127"/>
                <a:gd name="T4" fmla="*/ 167 w 654"/>
                <a:gd name="T5" fmla="*/ 0 h 127"/>
                <a:gd name="T6" fmla="*/ 0 w 654"/>
                <a:gd name="T7" fmla="*/ 127 h 127"/>
                <a:gd name="T8" fmla="*/ 487 w 654"/>
                <a:gd name="T9" fmla="*/ 127 h 127"/>
              </a:gdLst>
              <a:ahLst/>
              <a:cxnLst>
                <a:cxn ang="0">
                  <a:pos x="T0" y="T1"/>
                </a:cxn>
                <a:cxn ang="0">
                  <a:pos x="T2" y="T3"/>
                </a:cxn>
                <a:cxn ang="0">
                  <a:pos x="T4" y="T5"/>
                </a:cxn>
                <a:cxn ang="0">
                  <a:pos x="T6" y="T7"/>
                </a:cxn>
                <a:cxn ang="0">
                  <a:pos x="T8" y="T9"/>
                </a:cxn>
              </a:cxnLst>
              <a:rect l="0" t="0" r="r" b="b"/>
              <a:pathLst>
                <a:path w="654" h="127">
                  <a:moveTo>
                    <a:pt x="487" y="127"/>
                  </a:moveTo>
                  <a:lnTo>
                    <a:pt x="654" y="0"/>
                  </a:lnTo>
                  <a:lnTo>
                    <a:pt x="167" y="0"/>
                  </a:lnTo>
                  <a:lnTo>
                    <a:pt x="0" y="127"/>
                  </a:lnTo>
                  <a:lnTo>
                    <a:pt x="487" y="127"/>
                  </a:lnTo>
                  <a:close/>
                </a:path>
              </a:pathLst>
            </a:custGeom>
            <a:solidFill>
              <a:srgbClr val="009973"/>
            </a:solidFill>
            <a:ln w="11113">
              <a:solidFill>
                <a:srgbClr val="000000"/>
              </a:solidFill>
              <a:prstDash val="solid"/>
              <a:round/>
              <a:headEnd/>
              <a:tailEnd/>
            </a:ln>
          </p:spPr>
          <p:txBody>
            <a:bodyPr/>
            <a:lstStyle/>
            <a:p>
              <a:endParaRPr lang="en-US"/>
            </a:p>
          </p:txBody>
        </p:sp>
        <p:sp>
          <p:nvSpPr>
            <p:cNvPr id="422933" name="Freeform 21">
              <a:extLst>
                <a:ext uri="{FF2B5EF4-FFF2-40B4-BE49-F238E27FC236}">
                  <a16:creationId xmlns:a16="http://schemas.microsoft.com/office/drawing/2014/main" id="{649018F8-E41D-48E8-9F12-A5ADE22547AF}"/>
                </a:ext>
              </a:extLst>
            </p:cNvPr>
            <p:cNvSpPr>
              <a:spLocks/>
            </p:cNvSpPr>
            <p:nvPr/>
          </p:nvSpPr>
          <p:spPr bwMode="auto">
            <a:xfrm>
              <a:off x="4257" y="2018"/>
              <a:ext cx="167" cy="1695"/>
            </a:xfrm>
            <a:custGeom>
              <a:avLst/>
              <a:gdLst>
                <a:gd name="T0" fmla="*/ 0 w 167"/>
                <a:gd name="T1" fmla="*/ 1695 h 1695"/>
                <a:gd name="T2" fmla="*/ 0 w 167"/>
                <a:gd name="T3" fmla="*/ 127 h 1695"/>
                <a:gd name="T4" fmla="*/ 167 w 167"/>
                <a:gd name="T5" fmla="*/ 0 h 1695"/>
                <a:gd name="T6" fmla="*/ 167 w 167"/>
                <a:gd name="T7" fmla="*/ 1569 h 1695"/>
                <a:gd name="T8" fmla="*/ 0 w 167"/>
                <a:gd name="T9" fmla="*/ 1695 h 1695"/>
              </a:gdLst>
              <a:ahLst/>
              <a:cxnLst>
                <a:cxn ang="0">
                  <a:pos x="T0" y="T1"/>
                </a:cxn>
                <a:cxn ang="0">
                  <a:pos x="T2" y="T3"/>
                </a:cxn>
                <a:cxn ang="0">
                  <a:pos x="T4" y="T5"/>
                </a:cxn>
                <a:cxn ang="0">
                  <a:pos x="T6" y="T7"/>
                </a:cxn>
                <a:cxn ang="0">
                  <a:pos x="T8" y="T9"/>
                </a:cxn>
              </a:cxnLst>
              <a:rect l="0" t="0" r="r" b="b"/>
              <a:pathLst>
                <a:path w="167" h="1695">
                  <a:moveTo>
                    <a:pt x="0" y="1695"/>
                  </a:moveTo>
                  <a:lnTo>
                    <a:pt x="0" y="127"/>
                  </a:lnTo>
                  <a:lnTo>
                    <a:pt x="167" y="0"/>
                  </a:lnTo>
                  <a:lnTo>
                    <a:pt x="167" y="1569"/>
                  </a:lnTo>
                  <a:lnTo>
                    <a:pt x="0" y="1695"/>
                  </a:lnTo>
                  <a:close/>
                </a:path>
              </a:pathLst>
            </a:custGeom>
            <a:solidFill>
              <a:srgbClr val="4D1A33"/>
            </a:solidFill>
            <a:ln w="11113">
              <a:solidFill>
                <a:srgbClr val="000000"/>
              </a:solidFill>
              <a:prstDash val="solid"/>
              <a:round/>
              <a:headEnd/>
              <a:tailEnd/>
            </a:ln>
          </p:spPr>
          <p:txBody>
            <a:bodyPr/>
            <a:lstStyle/>
            <a:p>
              <a:endParaRPr lang="en-US"/>
            </a:p>
          </p:txBody>
        </p:sp>
        <p:sp>
          <p:nvSpPr>
            <p:cNvPr id="422934" name="Rectangle 22">
              <a:extLst>
                <a:ext uri="{FF2B5EF4-FFF2-40B4-BE49-F238E27FC236}">
                  <a16:creationId xmlns:a16="http://schemas.microsoft.com/office/drawing/2014/main" id="{A61CDB4E-C11A-44FA-BCFE-343B1C04BEAA}"/>
                </a:ext>
              </a:extLst>
            </p:cNvPr>
            <p:cNvSpPr>
              <a:spLocks noChangeArrowheads="1"/>
            </p:cNvSpPr>
            <p:nvPr/>
          </p:nvSpPr>
          <p:spPr bwMode="auto">
            <a:xfrm>
              <a:off x="3769" y="2145"/>
              <a:ext cx="488" cy="1568"/>
            </a:xfrm>
            <a:prstGeom prst="rect">
              <a:avLst/>
            </a:prstGeom>
            <a:solidFill>
              <a:srgbClr val="993366"/>
            </a:solidFill>
            <a:ln w="11113">
              <a:solidFill>
                <a:srgbClr val="000000"/>
              </a:solidFill>
              <a:miter lim="800000"/>
              <a:headEnd/>
              <a:tailEnd/>
            </a:ln>
          </p:spPr>
          <p:txBody>
            <a:bodyPr/>
            <a:lstStyle/>
            <a:p>
              <a:endParaRPr lang="en-US"/>
            </a:p>
          </p:txBody>
        </p:sp>
        <p:sp>
          <p:nvSpPr>
            <p:cNvPr id="422935" name="Freeform 23">
              <a:extLst>
                <a:ext uri="{FF2B5EF4-FFF2-40B4-BE49-F238E27FC236}">
                  <a16:creationId xmlns:a16="http://schemas.microsoft.com/office/drawing/2014/main" id="{A5DA14BF-9C29-4059-B15B-692F525DF5A6}"/>
                </a:ext>
              </a:extLst>
            </p:cNvPr>
            <p:cNvSpPr>
              <a:spLocks/>
            </p:cNvSpPr>
            <p:nvPr/>
          </p:nvSpPr>
          <p:spPr bwMode="auto">
            <a:xfrm>
              <a:off x="3769" y="2018"/>
              <a:ext cx="655" cy="127"/>
            </a:xfrm>
            <a:custGeom>
              <a:avLst/>
              <a:gdLst>
                <a:gd name="T0" fmla="*/ 488 w 655"/>
                <a:gd name="T1" fmla="*/ 127 h 127"/>
                <a:gd name="T2" fmla="*/ 655 w 655"/>
                <a:gd name="T3" fmla="*/ 0 h 127"/>
                <a:gd name="T4" fmla="*/ 167 w 655"/>
                <a:gd name="T5" fmla="*/ 0 h 127"/>
                <a:gd name="T6" fmla="*/ 0 w 655"/>
                <a:gd name="T7" fmla="*/ 127 h 127"/>
                <a:gd name="T8" fmla="*/ 488 w 655"/>
                <a:gd name="T9" fmla="*/ 127 h 127"/>
              </a:gdLst>
              <a:ahLst/>
              <a:cxnLst>
                <a:cxn ang="0">
                  <a:pos x="T0" y="T1"/>
                </a:cxn>
                <a:cxn ang="0">
                  <a:pos x="T2" y="T3"/>
                </a:cxn>
                <a:cxn ang="0">
                  <a:pos x="T4" y="T5"/>
                </a:cxn>
                <a:cxn ang="0">
                  <a:pos x="T6" y="T7"/>
                </a:cxn>
                <a:cxn ang="0">
                  <a:pos x="T8" y="T9"/>
                </a:cxn>
              </a:cxnLst>
              <a:rect l="0" t="0" r="r" b="b"/>
              <a:pathLst>
                <a:path w="655" h="127">
                  <a:moveTo>
                    <a:pt x="488" y="127"/>
                  </a:moveTo>
                  <a:lnTo>
                    <a:pt x="655" y="0"/>
                  </a:lnTo>
                  <a:lnTo>
                    <a:pt x="167" y="0"/>
                  </a:lnTo>
                  <a:lnTo>
                    <a:pt x="0" y="127"/>
                  </a:lnTo>
                  <a:lnTo>
                    <a:pt x="488" y="127"/>
                  </a:lnTo>
                  <a:close/>
                </a:path>
              </a:pathLst>
            </a:custGeom>
            <a:solidFill>
              <a:srgbClr val="73264D"/>
            </a:solidFill>
            <a:ln w="11113">
              <a:solidFill>
                <a:srgbClr val="000000"/>
              </a:solidFill>
              <a:prstDash val="solid"/>
              <a:round/>
              <a:headEnd/>
              <a:tailEnd/>
            </a:ln>
          </p:spPr>
          <p:txBody>
            <a:bodyPr/>
            <a:lstStyle/>
            <a:p>
              <a:endParaRPr lang="en-US"/>
            </a:p>
          </p:txBody>
        </p:sp>
        <p:sp>
          <p:nvSpPr>
            <p:cNvPr id="422936" name="Rectangle 24">
              <a:extLst>
                <a:ext uri="{FF2B5EF4-FFF2-40B4-BE49-F238E27FC236}">
                  <a16:creationId xmlns:a16="http://schemas.microsoft.com/office/drawing/2014/main" id="{F8F806DC-4346-4E16-B820-7DB2AE438956}"/>
                </a:ext>
              </a:extLst>
            </p:cNvPr>
            <p:cNvSpPr>
              <a:spLocks noChangeArrowheads="1"/>
            </p:cNvSpPr>
            <p:nvPr/>
          </p:nvSpPr>
          <p:spPr bwMode="auto">
            <a:xfrm>
              <a:off x="3522" y="1925"/>
              <a:ext cx="22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chemeClr val="bg1"/>
                  </a:solidFill>
                </a:rPr>
                <a:t>148</a:t>
              </a:r>
              <a:endParaRPr lang="en-US" altLang="en-US">
                <a:solidFill>
                  <a:schemeClr val="bg1"/>
                </a:solidFill>
              </a:endParaRPr>
            </a:p>
          </p:txBody>
        </p:sp>
        <p:sp>
          <p:nvSpPr>
            <p:cNvPr id="422937" name="Rectangle 25">
              <a:extLst>
                <a:ext uri="{FF2B5EF4-FFF2-40B4-BE49-F238E27FC236}">
                  <a16:creationId xmlns:a16="http://schemas.microsoft.com/office/drawing/2014/main" id="{D5798A3C-963E-4224-BA20-680B0524D714}"/>
                </a:ext>
              </a:extLst>
            </p:cNvPr>
            <p:cNvSpPr>
              <a:spLocks noChangeArrowheads="1"/>
            </p:cNvSpPr>
            <p:nvPr/>
          </p:nvSpPr>
          <p:spPr bwMode="auto">
            <a:xfrm>
              <a:off x="4017" y="1872"/>
              <a:ext cx="22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a:solidFill>
                    <a:schemeClr val="bg1"/>
                  </a:solidFill>
                </a:rPr>
                <a:t>151</a:t>
              </a:r>
              <a:endParaRPr lang="en-US" altLang="en-US">
                <a:solidFill>
                  <a:schemeClr val="bg1"/>
                </a:solidFill>
              </a:endParaRPr>
            </a:p>
          </p:txBody>
        </p:sp>
        <p:sp>
          <p:nvSpPr>
            <p:cNvPr id="422938" name="Line 26">
              <a:extLst>
                <a:ext uri="{FF2B5EF4-FFF2-40B4-BE49-F238E27FC236}">
                  <a16:creationId xmlns:a16="http://schemas.microsoft.com/office/drawing/2014/main" id="{B7AD490C-4546-40E4-9913-B1174C8DB12B}"/>
                </a:ext>
              </a:extLst>
            </p:cNvPr>
            <p:cNvSpPr>
              <a:spLocks noChangeShapeType="1"/>
            </p:cNvSpPr>
            <p:nvPr/>
          </p:nvSpPr>
          <p:spPr bwMode="auto">
            <a:xfrm flipV="1">
              <a:off x="1211" y="1638"/>
              <a:ext cx="1" cy="2075"/>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39" name="Line 27">
              <a:extLst>
                <a:ext uri="{FF2B5EF4-FFF2-40B4-BE49-F238E27FC236}">
                  <a16:creationId xmlns:a16="http://schemas.microsoft.com/office/drawing/2014/main" id="{9F7333B6-F974-4E5C-B83B-EA223D46CBA4}"/>
                </a:ext>
              </a:extLst>
            </p:cNvPr>
            <p:cNvSpPr>
              <a:spLocks noChangeShapeType="1"/>
            </p:cNvSpPr>
            <p:nvPr/>
          </p:nvSpPr>
          <p:spPr bwMode="auto">
            <a:xfrm flipH="1">
              <a:off x="1177" y="3713"/>
              <a:ext cx="3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40" name="Line 28">
              <a:extLst>
                <a:ext uri="{FF2B5EF4-FFF2-40B4-BE49-F238E27FC236}">
                  <a16:creationId xmlns:a16="http://schemas.microsoft.com/office/drawing/2014/main" id="{06A6B664-5B74-4A53-A0EF-F2A23F90C5D6}"/>
                </a:ext>
              </a:extLst>
            </p:cNvPr>
            <p:cNvSpPr>
              <a:spLocks noChangeShapeType="1"/>
            </p:cNvSpPr>
            <p:nvPr/>
          </p:nvSpPr>
          <p:spPr bwMode="auto">
            <a:xfrm flipH="1">
              <a:off x="1177" y="3193"/>
              <a:ext cx="3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41" name="Line 29">
              <a:extLst>
                <a:ext uri="{FF2B5EF4-FFF2-40B4-BE49-F238E27FC236}">
                  <a16:creationId xmlns:a16="http://schemas.microsoft.com/office/drawing/2014/main" id="{BD911BA8-3438-4671-82B4-E0C3D68C8F24}"/>
                </a:ext>
              </a:extLst>
            </p:cNvPr>
            <p:cNvSpPr>
              <a:spLocks noChangeShapeType="1"/>
            </p:cNvSpPr>
            <p:nvPr/>
          </p:nvSpPr>
          <p:spPr bwMode="auto">
            <a:xfrm flipH="1">
              <a:off x="1177" y="2672"/>
              <a:ext cx="3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42" name="Line 30">
              <a:extLst>
                <a:ext uri="{FF2B5EF4-FFF2-40B4-BE49-F238E27FC236}">
                  <a16:creationId xmlns:a16="http://schemas.microsoft.com/office/drawing/2014/main" id="{1BD37F3B-F3CD-48BF-83EC-0D72CD4E83D5}"/>
                </a:ext>
              </a:extLst>
            </p:cNvPr>
            <p:cNvSpPr>
              <a:spLocks noChangeShapeType="1"/>
            </p:cNvSpPr>
            <p:nvPr/>
          </p:nvSpPr>
          <p:spPr bwMode="auto">
            <a:xfrm flipH="1">
              <a:off x="1177" y="2159"/>
              <a:ext cx="3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43" name="Line 31">
              <a:extLst>
                <a:ext uri="{FF2B5EF4-FFF2-40B4-BE49-F238E27FC236}">
                  <a16:creationId xmlns:a16="http://schemas.microsoft.com/office/drawing/2014/main" id="{7F687195-BC5E-49E4-93D9-9E69103167C9}"/>
                </a:ext>
              </a:extLst>
            </p:cNvPr>
            <p:cNvSpPr>
              <a:spLocks noChangeShapeType="1"/>
            </p:cNvSpPr>
            <p:nvPr/>
          </p:nvSpPr>
          <p:spPr bwMode="auto">
            <a:xfrm flipH="1">
              <a:off x="1177" y="1638"/>
              <a:ext cx="3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44" name="Rectangle 32">
              <a:extLst>
                <a:ext uri="{FF2B5EF4-FFF2-40B4-BE49-F238E27FC236}">
                  <a16:creationId xmlns:a16="http://schemas.microsoft.com/office/drawing/2014/main" id="{3A7AF45B-1BB0-4955-B0A9-3AC7EBC38067}"/>
                </a:ext>
              </a:extLst>
            </p:cNvPr>
            <p:cNvSpPr>
              <a:spLocks noChangeArrowheads="1"/>
            </p:cNvSpPr>
            <p:nvPr/>
          </p:nvSpPr>
          <p:spPr bwMode="auto">
            <a:xfrm>
              <a:off x="1097" y="3653"/>
              <a:ext cx="6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300" b="1">
                  <a:solidFill>
                    <a:schemeClr val="bg1"/>
                  </a:solidFill>
                </a:rPr>
                <a:t>0</a:t>
              </a:r>
              <a:endParaRPr lang="en-US" altLang="en-US" b="1">
                <a:solidFill>
                  <a:schemeClr val="bg1"/>
                </a:solidFill>
              </a:endParaRPr>
            </a:p>
          </p:txBody>
        </p:sp>
        <p:sp>
          <p:nvSpPr>
            <p:cNvPr id="422945" name="Rectangle 33">
              <a:extLst>
                <a:ext uri="{FF2B5EF4-FFF2-40B4-BE49-F238E27FC236}">
                  <a16:creationId xmlns:a16="http://schemas.microsoft.com/office/drawing/2014/main" id="{92A53117-378B-4A9B-8B0C-C96162CA32EF}"/>
                </a:ext>
              </a:extLst>
            </p:cNvPr>
            <p:cNvSpPr>
              <a:spLocks noChangeArrowheads="1"/>
            </p:cNvSpPr>
            <p:nvPr/>
          </p:nvSpPr>
          <p:spPr bwMode="auto">
            <a:xfrm>
              <a:off x="1037" y="3133"/>
              <a:ext cx="13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300" b="1">
                  <a:solidFill>
                    <a:schemeClr val="bg1"/>
                  </a:solidFill>
                </a:rPr>
                <a:t>50</a:t>
              </a:r>
              <a:endParaRPr lang="en-US" altLang="en-US" b="1">
                <a:solidFill>
                  <a:schemeClr val="bg1"/>
                </a:solidFill>
              </a:endParaRPr>
            </a:p>
          </p:txBody>
        </p:sp>
        <p:sp>
          <p:nvSpPr>
            <p:cNvPr id="422946" name="Rectangle 34">
              <a:extLst>
                <a:ext uri="{FF2B5EF4-FFF2-40B4-BE49-F238E27FC236}">
                  <a16:creationId xmlns:a16="http://schemas.microsoft.com/office/drawing/2014/main" id="{FD6B2203-F89A-40AF-9AC5-7CC6645DF39B}"/>
                </a:ext>
              </a:extLst>
            </p:cNvPr>
            <p:cNvSpPr>
              <a:spLocks noChangeArrowheads="1"/>
            </p:cNvSpPr>
            <p:nvPr/>
          </p:nvSpPr>
          <p:spPr bwMode="auto">
            <a:xfrm>
              <a:off x="977" y="2612"/>
              <a:ext cx="20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300" b="1">
                  <a:solidFill>
                    <a:schemeClr val="bg1"/>
                  </a:solidFill>
                </a:rPr>
                <a:t>100</a:t>
              </a:r>
              <a:endParaRPr lang="en-US" altLang="en-US" b="1">
                <a:solidFill>
                  <a:schemeClr val="bg1"/>
                </a:solidFill>
              </a:endParaRPr>
            </a:p>
          </p:txBody>
        </p:sp>
        <p:sp>
          <p:nvSpPr>
            <p:cNvPr id="422947" name="Rectangle 35">
              <a:extLst>
                <a:ext uri="{FF2B5EF4-FFF2-40B4-BE49-F238E27FC236}">
                  <a16:creationId xmlns:a16="http://schemas.microsoft.com/office/drawing/2014/main" id="{E47B5F19-E7D8-4435-9A2A-C004AE5D3B5D}"/>
                </a:ext>
              </a:extLst>
            </p:cNvPr>
            <p:cNvSpPr>
              <a:spLocks noChangeArrowheads="1"/>
            </p:cNvSpPr>
            <p:nvPr/>
          </p:nvSpPr>
          <p:spPr bwMode="auto">
            <a:xfrm>
              <a:off x="977" y="2098"/>
              <a:ext cx="20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300" b="1">
                  <a:solidFill>
                    <a:schemeClr val="bg1"/>
                  </a:solidFill>
                </a:rPr>
                <a:t>150</a:t>
              </a:r>
              <a:endParaRPr lang="en-US" altLang="en-US" b="1">
                <a:solidFill>
                  <a:schemeClr val="bg1"/>
                </a:solidFill>
              </a:endParaRPr>
            </a:p>
          </p:txBody>
        </p:sp>
        <p:sp>
          <p:nvSpPr>
            <p:cNvPr id="422948" name="Rectangle 36">
              <a:extLst>
                <a:ext uri="{FF2B5EF4-FFF2-40B4-BE49-F238E27FC236}">
                  <a16:creationId xmlns:a16="http://schemas.microsoft.com/office/drawing/2014/main" id="{655B7725-9DF3-4105-A225-21D7F0D7CCF8}"/>
                </a:ext>
              </a:extLst>
            </p:cNvPr>
            <p:cNvSpPr>
              <a:spLocks noChangeArrowheads="1"/>
            </p:cNvSpPr>
            <p:nvPr/>
          </p:nvSpPr>
          <p:spPr bwMode="auto">
            <a:xfrm>
              <a:off x="977" y="1578"/>
              <a:ext cx="20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300" b="1">
                  <a:solidFill>
                    <a:schemeClr val="bg1"/>
                  </a:solidFill>
                </a:rPr>
                <a:t>200</a:t>
              </a:r>
              <a:endParaRPr lang="en-US" altLang="en-US" b="1">
                <a:solidFill>
                  <a:schemeClr val="bg1"/>
                </a:solidFill>
              </a:endParaRPr>
            </a:p>
          </p:txBody>
        </p:sp>
        <p:sp>
          <p:nvSpPr>
            <p:cNvPr id="422949" name="Rectangle 37">
              <a:extLst>
                <a:ext uri="{FF2B5EF4-FFF2-40B4-BE49-F238E27FC236}">
                  <a16:creationId xmlns:a16="http://schemas.microsoft.com/office/drawing/2014/main" id="{25A9D8B5-ACE2-43B2-B942-1EDB4F9C8402}"/>
                </a:ext>
              </a:extLst>
            </p:cNvPr>
            <p:cNvSpPr>
              <a:spLocks noChangeArrowheads="1"/>
            </p:cNvSpPr>
            <p:nvPr/>
          </p:nvSpPr>
          <p:spPr bwMode="auto">
            <a:xfrm rot="16200000">
              <a:off x="731" y="2592"/>
              <a:ext cx="18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600" b="1">
                  <a:solidFill>
                    <a:schemeClr val="bg1"/>
                  </a:solidFill>
                </a:rPr>
                <a:t>lbs</a:t>
              </a:r>
              <a:endParaRPr lang="en-US" altLang="en-US">
                <a:solidFill>
                  <a:schemeClr val="bg1"/>
                </a:solidFill>
              </a:endParaRPr>
            </a:p>
          </p:txBody>
        </p:sp>
        <p:sp>
          <p:nvSpPr>
            <p:cNvPr id="422950" name="Line 38">
              <a:extLst>
                <a:ext uri="{FF2B5EF4-FFF2-40B4-BE49-F238E27FC236}">
                  <a16:creationId xmlns:a16="http://schemas.microsoft.com/office/drawing/2014/main" id="{0049AC8F-706F-45B6-9179-04825454A081}"/>
                </a:ext>
              </a:extLst>
            </p:cNvPr>
            <p:cNvSpPr>
              <a:spLocks noChangeShapeType="1"/>
            </p:cNvSpPr>
            <p:nvPr/>
          </p:nvSpPr>
          <p:spPr bwMode="auto">
            <a:xfrm>
              <a:off x="1211" y="3713"/>
              <a:ext cx="341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51" name="Line 39">
              <a:extLst>
                <a:ext uri="{FF2B5EF4-FFF2-40B4-BE49-F238E27FC236}">
                  <a16:creationId xmlns:a16="http://schemas.microsoft.com/office/drawing/2014/main" id="{50B1D5B4-F2A5-4273-B1C9-E9D56E2AC258}"/>
                </a:ext>
              </a:extLst>
            </p:cNvPr>
            <p:cNvSpPr>
              <a:spLocks noChangeShapeType="1"/>
            </p:cNvSpPr>
            <p:nvPr/>
          </p:nvSpPr>
          <p:spPr bwMode="auto">
            <a:xfrm>
              <a:off x="1211" y="3713"/>
              <a:ext cx="1" cy="3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52" name="Line 40">
              <a:extLst>
                <a:ext uri="{FF2B5EF4-FFF2-40B4-BE49-F238E27FC236}">
                  <a16:creationId xmlns:a16="http://schemas.microsoft.com/office/drawing/2014/main" id="{CA380469-8482-4911-8785-951567D93755}"/>
                </a:ext>
              </a:extLst>
            </p:cNvPr>
            <p:cNvSpPr>
              <a:spLocks noChangeShapeType="1"/>
            </p:cNvSpPr>
            <p:nvPr/>
          </p:nvSpPr>
          <p:spPr bwMode="auto">
            <a:xfrm>
              <a:off x="2921" y="3713"/>
              <a:ext cx="1" cy="3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53" name="Line 41">
              <a:extLst>
                <a:ext uri="{FF2B5EF4-FFF2-40B4-BE49-F238E27FC236}">
                  <a16:creationId xmlns:a16="http://schemas.microsoft.com/office/drawing/2014/main" id="{A306F394-16BA-40DA-8B37-0FD8FEEB9088}"/>
                </a:ext>
              </a:extLst>
            </p:cNvPr>
            <p:cNvSpPr>
              <a:spLocks noChangeShapeType="1"/>
            </p:cNvSpPr>
            <p:nvPr/>
          </p:nvSpPr>
          <p:spPr bwMode="auto">
            <a:xfrm>
              <a:off x="4625" y="3713"/>
              <a:ext cx="1" cy="34"/>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954" name="Rectangle 42">
              <a:extLst>
                <a:ext uri="{FF2B5EF4-FFF2-40B4-BE49-F238E27FC236}">
                  <a16:creationId xmlns:a16="http://schemas.microsoft.com/office/drawing/2014/main" id="{58D2DF9E-9B38-4A38-83CA-AF37169EBC3E}"/>
                </a:ext>
              </a:extLst>
            </p:cNvPr>
            <p:cNvSpPr>
              <a:spLocks noChangeArrowheads="1"/>
            </p:cNvSpPr>
            <p:nvPr/>
          </p:nvSpPr>
          <p:spPr bwMode="auto">
            <a:xfrm>
              <a:off x="1531" y="3780"/>
              <a:ext cx="11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600" b="1">
                  <a:solidFill>
                    <a:schemeClr val="bg1"/>
                  </a:solidFill>
                </a:rPr>
                <a:t>Western S. Texas</a:t>
              </a:r>
              <a:endParaRPr lang="en-US" altLang="en-US">
                <a:solidFill>
                  <a:schemeClr val="bg1"/>
                </a:solidFill>
              </a:endParaRPr>
            </a:p>
          </p:txBody>
        </p:sp>
        <p:sp>
          <p:nvSpPr>
            <p:cNvPr id="422955" name="Rectangle 43">
              <a:extLst>
                <a:ext uri="{FF2B5EF4-FFF2-40B4-BE49-F238E27FC236}">
                  <a16:creationId xmlns:a16="http://schemas.microsoft.com/office/drawing/2014/main" id="{2C73A5F6-1E33-470E-B8B1-38F33DF66114}"/>
                </a:ext>
              </a:extLst>
            </p:cNvPr>
            <p:cNvSpPr>
              <a:spLocks noChangeArrowheads="1"/>
            </p:cNvSpPr>
            <p:nvPr/>
          </p:nvSpPr>
          <p:spPr bwMode="auto">
            <a:xfrm>
              <a:off x="3248" y="3780"/>
              <a:ext cx="111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600" b="1">
                  <a:solidFill>
                    <a:schemeClr val="bg1"/>
                  </a:solidFill>
                </a:rPr>
                <a:t>Eastern S. Texas</a:t>
              </a:r>
              <a:endParaRPr lang="en-US" altLang="en-US">
                <a:solidFill>
                  <a:schemeClr val="bg1"/>
                </a:solidFill>
              </a:endParaRPr>
            </a:p>
          </p:txBody>
        </p:sp>
        <p:sp>
          <p:nvSpPr>
            <p:cNvPr id="422956" name="Rectangle 44">
              <a:extLst>
                <a:ext uri="{FF2B5EF4-FFF2-40B4-BE49-F238E27FC236}">
                  <a16:creationId xmlns:a16="http://schemas.microsoft.com/office/drawing/2014/main" id="{C001E880-A4FE-4070-A238-F695FBF0D848}"/>
                </a:ext>
              </a:extLst>
            </p:cNvPr>
            <p:cNvSpPr>
              <a:spLocks noChangeArrowheads="1"/>
            </p:cNvSpPr>
            <p:nvPr/>
          </p:nvSpPr>
          <p:spPr bwMode="auto">
            <a:xfrm>
              <a:off x="1779" y="964"/>
              <a:ext cx="256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a:solidFill>
                    <a:schemeClr val="bg1"/>
                  </a:solidFill>
                </a:rPr>
                <a:t>Heaviest Buck Harvested </a:t>
              </a:r>
              <a:endParaRPr lang="en-US" altLang="en-US">
                <a:solidFill>
                  <a:schemeClr val="bg1"/>
                </a:solidFill>
              </a:endParaRPr>
            </a:p>
          </p:txBody>
        </p:sp>
        <p:sp>
          <p:nvSpPr>
            <p:cNvPr id="422957" name="Rectangle 45">
              <a:extLst>
                <a:ext uri="{FF2B5EF4-FFF2-40B4-BE49-F238E27FC236}">
                  <a16:creationId xmlns:a16="http://schemas.microsoft.com/office/drawing/2014/main" id="{38FC8AD5-3FC4-4972-B448-A6DBB73503F2}"/>
                </a:ext>
              </a:extLst>
            </p:cNvPr>
            <p:cNvSpPr>
              <a:spLocks noChangeArrowheads="1"/>
            </p:cNvSpPr>
            <p:nvPr/>
          </p:nvSpPr>
          <p:spPr bwMode="auto">
            <a:xfrm>
              <a:off x="2420" y="1211"/>
              <a:ext cx="1253"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a:solidFill>
                    <a:schemeClr val="bg1"/>
                  </a:solidFill>
                </a:rPr>
                <a:t>(1996/1997)</a:t>
              </a:r>
              <a:endParaRPr lang="en-US" altLang="en-US">
                <a:solidFill>
                  <a:schemeClr val="bg1"/>
                </a:solidFill>
              </a:endParaRPr>
            </a:p>
          </p:txBody>
        </p:sp>
        <p:sp>
          <p:nvSpPr>
            <p:cNvPr id="422958" name="Rectangle 46">
              <a:extLst>
                <a:ext uri="{FF2B5EF4-FFF2-40B4-BE49-F238E27FC236}">
                  <a16:creationId xmlns:a16="http://schemas.microsoft.com/office/drawing/2014/main" id="{AFDA9763-7494-4DFE-AED3-14E51A5C755E}"/>
                </a:ext>
              </a:extLst>
            </p:cNvPr>
            <p:cNvSpPr>
              <a:spLocks noChangeArrowheads="1"/>
            </p:cNvSpPr>
            <p:nvPr/>
          </p:nvSpPr>
          <p:spPr bwMode="auto">
            <a:xfrm>
              <a:off x="2453" y="1545"/>
              <a:ext cx="1096" cy="320"/>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2959" name="Rectangle 47">
              <a:extLst>
                <a:ext uri="{FF2B5EF4-FFF2-40B4-BE49-F238E27FC236}">
                  <a16:creationId xmlns:a16="http://schemas.microsoft.com/office/drawing/2014/main" id="{1FA7ACA0-ACDD-4992-89AB-BD9802A9F172}"/>
                </a:ext>
              </a:extLst>
            </p:cNvPr>
            <p:cNvSpPr>
              <a:spLocks noChangeArrowheads="1"/>
            </p:cNvSpPr>
            <p:nvPr/>
          </p:nvSpPr>
          <p:spPr bwMode="auto">
            <a:xfrm>
              <a:off x="2554" y="1598"/>
              <a:ext cx="73" cy="73"/>
            </a:xfrm>
            <a:prstGeom prst="rect">
              <a:avLst/>
            </a:prstGeom>
            <a:solidFill>
              <a:srgbClr val="00CC99"/>
            </a:solidFill>
            <a:ln w="11113">
              <a:solidFill>
                <a:srgbClr val="000000"/>
              </a:solidFill>
              <a:miter lim="800000"/>
              <a:headEnd/>
              <a:tailEnd/>
            </a:ln>
          </p:spPr>
          <p:txBody>
            <a:bodyPr/>
            <a:lstStyle/>
            <a:p>
              <a:endParaRPr lang="en-US"/>
            </a:p>
          </p:txBody>
        </p:sp>
        <p:sp>
          <p:nvSpPr>
            <p:cNvPr id="422960" name="Rectangle 48">
              <a:extLst>
                <a:ext uri="{FF2B5EF4-FFF2-40B4-BE49-F238E27FC236}">
                  <a16:creationId xmlns:a16="http://schemas.microsoft.com/office/drawing/2014/main" id="{9B18BF82-DDEE-4215-8734-F89846CBF33A}"/>
                </a:ext>
              </a:extLst>
            </p:cNvPr>
            <p:cNvSpPr>
              <a:spLocks noChangeArrowheads="1"/>
            </p:cNvSpPr>
            <p:nvPr/>
          </p:nvSpPr>
          <p:spPr bwMode="auto">
            <a:xfrm>
              <a:off x="2667" y="1558"/>
              <a:ext cx="6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600" b="1">
                  <a:solidFill>
                    <a:schemeClr val="bg1"/>
                  </a:solidFill>
                </a:rPr>
                <a:t>Livestock</a:t>
              </a:r>
              <a:endParaRPr lang="en-US" altLang="en-US">
                <a:solidFill>
                  <a:schemeClr val="bg1"/>
                </a:solidFill>
              </a:endParaRPr>
            </a:p>
          </p:txBody>
        </p:sp>
        <p:sp>
          <p:nvSpPr>
            <p:cNvPr id="422961" name="Rectangle 49">
              <a:extLst>
                <a:ext uri="{FF2B5EF4-FFF2-40B4-BE49-F238E27FC236}">
                  <a16:creationId xmlns:a16="http://schemas.microsoft.com/office/drawing/2014/main" id="{2E15EDFD-773C-4772-8DC5-F3C764921B1A}"/>
                </a:ext>
              </a:extLst>
            </p:cNvPr>
            <p:cNvSpPr>
              <a:spLocks noChangeArrowheads="1"/>
            </p:cNvSpPr>
            <p:nvPr/>
          </p:nvSpPr>
          <p:spPr bwMode="auto">
            <a:xfrm>
              <a:off x="2554" y="1745"/>
              <a:ext cx="73" cy="73"/>
            </a:xfrm>
            <a:prstGeom prst="rect">
              <a:avLst/>
            </a:prstGeom>
            <a:solidFill>
              <a:srgbClr val="993366"/>
            </a:solidFill>
            <a:ln w="11113">
              <a:solidFill>
                <a:srgbClr val="000000"/>
              </a:solidFill>
              <a:miter lim="800000"/>
              <a:headEnd/>
              <a:tailEnd/>
            </a:ln>
          </p:spPr>
          <p:txBody>
            <a:bodyPr/>
            <a:lstStyle/>
            <a:p>
              <a:endParaRPr lang="en-US"/>
            </a:p>
          </p:txBody>
        </p:sp>
        <p:sp>
          <p:nvSpPr>
            <p:cNvPr id="422962" name="Rectangle 50">
              <a:extLst>
                <a:ext uri="{FF2B5EF4-FFF2-40B4-BE49-F238E27FC236}">
                  <a16:creationId xmlns:a16="http://schemas.microsoft.com/office/drawing/2014/main" id="{FD52C746-5324-48D5-B49B-F20C4968E3C6}"/>
                </a:ext>
              </a:extLst>
            </p:cNvPr>
            <p:cNvSpPr>
              <a:spLocks noChangeArrowheads="1"/>
            </p:cNvSpPr>
            <p:nvPr/>
          </p:nvSpPr>
          <p:spPr bwMode="auto">
            <a:xfrm>
              <a:off x="2667" y="1705"/>
              <a:ext cx="86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600" b="1">
                  <a:solidFill>
                    <a:schemeClr val="bg1"/>
                  </a:solidFill>
                </a:rPr>
                <a:t>No Livestock</a:t>
              </a:r>
              <a:endParaRPr lang="en-US" altLang="en-US">
                <a:solidFill>
                  <a:schemeClr val="bg1"/>
                </a:solidFill>
              </a:endParaRPr>
            </a:p>
          </p:txBody>
        </p:sp>
      </p:grpSp>
      <p:sp>
        <p:nvSpPr>
          <p:cNvPr id="423011" name="Text Box 99">
            <a:extLst>
              <a:ext uri="{FF2B5EF4-FFF2-40B4-BE49-F238E27FC236}">
                <a16:creationId xmlns:a16="http://schemas.microsoft.com/office/drawing/2014/main" id="{632E1DA6-A05E-4D75-B43A-E4FD6D1D1618}"/>
              </a:ext>
            </a:extLst>
          </p:cNvPr>
          <p:cNvSpPr txBox="1">
            <a:spLocks noChangeArrowheads="1"/>
          </p:cNvSpPr>
          <p:nvPr/>
        </p:nvSpPr>
        <p:spPr bwMode="auto">
          <a:xfrm>
            <a:off x="2879725" y="6289675"/>
            <a:ext cx="326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Bryant et al. (1999)</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DCE9F-4BF0-C65A-1026-1D9D4CA6CD47}"/>
              </a:ext>
            </a:extLst>
          </p:cNvPr>
          <p:cNvSpPr>
            <a:spLocks noGrp="1"/>
          </p:cNvSpPr>
          <p:nvPr>
            <p:ph idx="4294967295"/>
          </p:nvPr>
        </p:nvSpPr>
        <p:spPr>
          <a:xfrm>
            <a:off x="0" y="1143000"/>
            <a:ext cx="5119688" cy="4443413"/>
          </a:xfrm>
        </p:spPr>
        <p:txBody>
          <a:bodyPr>
            <a:normAutofit fontScale="77500" lnSpcReduction="20000"/>
          </a:bodyPr>
          <a:lstStyle/>
          <a:p>
            <a:r>
              <a:rPr lang="en-US" b="1" dirty="0">
                <a:solidFill>
                  <a:schemeClr val="bg1"/>
                </a:solidFill>
                <a:latin typeface="Bookman Old Style" panose="02050604050505020204" pitchFamily="18" charset="0"/>
                <a:cs typeface="Times New Roman" panose="02020603050405020304" pitchFamily="18" charset="0"/>
              </a:rPr>
              <a:t>Bobwhite density increased from  2020 to 2021:</a:t>
            </a:r>
          </a:p>
          <a:p>
            <a:pPr lvl="1"/>
            <a:r>
              <a:rPr lang="en-US" b="1" dirty="0">
                <a:solidFill>
                  <a:schemeClr val="bg1"/>
                </a:solidFill>
                <a:latin typeface="Bookman Old Style" panose="02050604050505020204" pitchFamily="18" charset="0"/>
                <a:cs typeface="Times New Roman" panose="02020603050405020304" pitchFamily="18" charset="0"/>
              </a:rPr>
              <a:t>No grazing 	200 %</a:t>
            </a:r>
          </a:p>
          <a:p>
            <a:pPr lvl="1"/>
            <a:r>
              <a:rPr lang="en-US" b="1" dirty="0">
                <a:solidFill>
                  <a:schemeClr val="bg1"/>
                </a:solidFill>
                <a:latin typeface="Bookman Old Style" panose="02050604050505020204" pitchFamily="18" charset="0"/>
                <a:cs typeface="Times New Roman" panose="02020603050405020304" pitchFamily="18" charset="0"/>
              </a:rPr>
              <a:t>Grazing 	124 %</a:t>
            </a:r>
          </a:p>
          <a:p>
            <a:pPr lvl="1"/>
            <a:endParaRPr lang="en-US" b="1" dirty="0">
              <a:solidFill>
                <a:schemeClr val="bg1"/>
              </a:solidFill>
              <a:latin typeface="Bookman Old Style" panose="02050604050505020204" pitchFamily="18" charset="0"/>
              <a:cs typeface="Times New Roman" panose="02020603050405020304" pitchFamily="18" charset="0"/>
            </a:endParaRPr>
          </a:p>
          <a:p>
            <a:r>
              <a:rPr lang="en-US" b="1" dirty="0">
                <a:solidFill>
                  <a:schemeClr val="bg1"/>
                </a:solidFill>
                <a:latin typeface="Bookman Old Style" panose="02050604050505020204" pitchFamily="18" charset="0"/>
                <a:cs typeface="Times New Roman" panose="02020603050405020304" pitchFamily="18" charset="0"/>
              </a:rPr>
              <a:t>The increase in the quail density in the area with no grazing may have been an indirect effect of the grazing since both areas were separated with 2.65 miles of fence.</a:t>
            </a:r>
          </a:p>
        </p:txBody>
      </p:sp>
      <p:pic>
        <p:nvPicPr>
          <p:cNvPr id="6" name="Picture 5">
            <a:extLst>
              <a:ext uri="{FF2B5EF4-FFF2-40B4-BE49-F238E27FC236}">
                <a16:creationId xmlns:a16="http://schemas.microsoft.com/office/drawing/2014/main" id="{69E388D8-4EAC-77E3-087A-D8665CF6FB40}"/>
              </a:ext>
            </a:extLst>
          </p:cNvPr>
          <p:cNvPicPr>
            <a:picLocks noChangeAspect="1"/>
          </p:cNvPicPr>
          <p:nvPr/>
        </p:nvPicPr>
        <p:blipFill>
          <a:blip r:embed="rId2"/>
          <a:srcRect/>
          <a:stretch/>
        </p:blipFill>
        <p:spPr>
          <a:xfrm>
            <a:off x="6033484" y="1499827"/>
            <a:ext cx="2576207" cy="3858346"/>
          </a:xfrm>
          <a:prstGeom prst="rect">
            <a:avLst/>
          </a:prstGeom>
        </p:spPr>
      </p:pic>
    </p:spTree>
    <p:extLst>
      <p:ext uri="{BB962C8B-B14F-4D97-AF65-F5344CB8AC3E}">
        <p14:creationId xmlns:p14="http://schemas.microsoft.com/office/powerpoint/2010/main" val="298884855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DCE9F-4BF0-C65A-1026-1D9D4CA6CD47}"/>
              </a:ext>
            </a:extLst>
          </p:cNvPr>
          <p:cNvSpPr>
            <a:spLocks noGrp="1"/>
          </p:cNvSpPr>
          <p:nvPr>
            <p:ph idx="4294967295"/>
          </p:nvPr>
        </p:nvSpPr>
        <p:spPr>
          <a:xfrm>
            <a:off x="685800" y="990600"/>
            <a:ext cx="8115300" cy="2057400"/>
          </a:xfrm>
        </p:spPr>
        <p:txBody>
          <a:bodyPr>
            <a:noAutofit/>
          </a:bodyPr>
          <a:lstStyle/>
          <a:p>
            <a:r>
              <a:rPr lang="en-US" sz="2000" b="1" dirty="0" err="1">
                <a:solidFill>
                  <a:schemeClr val="bg1"/>
                </a:solidFill>
                <a:latin typeface="Bookman Old Style" panose="02050604050505020204" pitchFamily="18" charset="0"/>
                <a:cs typeface="Times New Roman" panose="02020603050405020304" pitchFamily="18" charset="0"/>
              </a:rPr>
              <a:t>Guineagrass</a:t>
            </a:r>
            <a:r>
              <a:rPr lang="en-US" sz="2000" b="1" dirty="0">
                <a:solidFill>
                  <a:schemeClr val="bg1"/>
                </a:solidFill>
                <a:latin typeface="Bookman Old Style" panose="02050604050505020204" pitchFamily="18" charset="0"/>
                <a:cs typeface="Times New Roman" panose="02020603050405020304" pitchFamily="18" charset="0"/>
              </a:rPr>
              <a:t>, buffelgrass, old world bluestems are exotic grasses that may be managed with prescribed fire and cattle grazing to create proper habitat for game birds.</a:t>
            </a:r>
          </a:p>
          <a:p>
            <a:endParaRPr lang="en-US" sz="2000" b="1" dirty="0">
              <a:solidFill>
                <a:schemeClr val="bg1"/>
              </a:solidFill>
              <a:latin typeface="Bookman Old Style" panose="02050604050505020204" pitchFamily="18" charset="0"/>
              <a:cs typeface="Times New Roman" panose="02020603050405020304" pitchFamily="18" charset="0"/>
            </a:endParaRPr>
          </a:p>
          <a:p>
            <a:r>
              <a:rPr lang="en-US" sz="2000" b="1" dirty="0">
                <a:solidFill>
                  <a:schemeClr val="bg1"/>
                </a:solidFill>
                <a:latin typeface="Bookman Old Style" panose="02050604050505020204" pitchFamily="18" charset="0"/>
                <a:cs typeface="Times New Roman" panose="02020603050405020304" pitchFamily="18" charset="0"/>
              </a:rPr>
              <a:t>Cattle </a:t>
            </a:r>
            <a:r>
              <a:rPr lang="en-US" sz="2000" b="1" dirty="0" err="1">
                <a:solidFill>
                  <a:schemeClr val="bg1"/>
                </a:solidFill>
                <a:latin typeface="Bookman Old Style" panose="02050604050505020204" pitchFamily="18" charset="0"/>
                <a:cs typeface="Times New Roman" panose="02020603050405020304" pitchFamily="18" charset="0"/>
              </a:rPr>
              <a:t>graing</a:t>
            </a:r>
            <a:r>
              <a:rPr lang="en-US" sz="2000" b="1" dirty="0">
                <a:solidFill>
                  <a:schemeClr val="bg1"/>
                </a:solidFill>
                <a:latin typeface="Bookman Old Style" panose="02050604050505020204" pitchFamily="18" charset="0"/>
                <a:cs typeface="Times New Roman" panose="02020603050405020304" pitchFamily="18" charset="0"/>
              </a:rPr>
              <a:t> and prescribed fire and increase plant species richness and proper vegetation structure for bobwhites.</a:t>
            </a:r>
          </a:p>
          <a:p>
            <a:endParaRPr lang="en-US" sz="2000" b="1" dirty="0">
              <a:solidFill>
                <a:schemeClr val="bg1"/>
              </a:solidFill>
              <a:latin typeface="Bookman Old Style" panose="02050604050505020204" pitchFamily="18" charset="0"/>
              <a:cs typeface="Times New Roman" panose="02020603050405020304" pitchFamily="18" charset="0"/>
            </a:endParaRPr>
          </a:p>
          <a:p>
            <a:r>
              <a:rPr lang="en-US" sz="2000" b="1" dirty="0" err="1">
                <a:solidFill>
                  <a:schemeClr val="bg1"/>
                </a:solidFill>
                <a:latin typeface="Bookman Old Style" panose="02050604050505020204" pitchFamily="18" charset="0"/>
                <a:cs typeface="Times New Roman" panose="02020603050405020304" pitchFamily="18" charset="0"/>
              </a:rPr>
              <a:t>Tanglehead</a:t>
            </a:r>
            <a:r>
              <a:rPr lang="en-US" sz="2000" b="1" dirty="0">
                <a:solidFill>
                  <a:schemeClr val="bg1"/>
                </a:solidFill>
                <a:latin typeface="Bookman Old Style" panose="02050604050505020204" pitchFamily="18" charset="0"/>
                <a:cs typeface="Times New Roman" panose="02020603050405020304" pitchFamily="18" charset="0"/>
              </a:rPr>
              <a:t> and  four flower </a:t>
            </a:r>
            <a:r>
              <a:rPr lang="en-US" sz="2000" b="1" dirty="0" err="1">
                <a:solidFill>
                  <a:schemeClr val="bg1"/>
                </a:solidFill>
                <a:latin typeface="Bookman Old Style" panose="02050604050505020204" pitchFamily="18" charset="0"/>
                <a:cs typeface="Times New Roman" panose="02020603050405020304" pitchFamily="18" charset="0"/>
              </a:rPr>
              <a:t>trichloris</a:t>
            </a:r>
            <a:r>
              <a:rPr lang="en-US" sz="2000" b="1" dirty="0">
                <a:solidFill>
                  <a:schemeClr val="bg1"/>
                </a:solidFill>
                <a:latin typeface="Bookman Old Style" panose="02050604050505020204" pitchFamily="18" charset="0"/>
                <a:cs typeface="Times New Roman" panose="02020603050405020304" pitchFamily="18" charset="0"/>
              </a:rPr>
              <a:t> are native species that can form monocultures to tick for bobwhites, cattle grazing and prescribed fire can be used to make it usable for bobwhites.</a:t>
            </a:r>
          </a:p>
          <a:p>
            <a:endParaRPr lang="en-US" sz="2000" b="1" dirty="0">
              <a:solidFill>
                <a:schemeClr val="bg1"/>
              </a:solidFill>
              <a:latin typeface="Bookman Old Style" panose="02050604050505020204" pitchFamily="18" charset="0"/>
              <a:cs typeface="Times New Roman" panose="02020603050405020304" pitchFamily="18" charset="0"/>
            </a:endParaRPr>
          </a:p>
          <a:p>
            <a:r>
              <a:rPr lang="en-US" sz="2000" b="1" dirty="0">
                <a:solidFill>
                  <a:schemeClr val="bg1"/>
                </a:solidFill>
                <a:latin typeface="Bookman Old Style" panose="02050604050505020204" pitchFamily="18" charset="0"/>
                <a:cs typeface="Times New Roman" panose="02020603050405020304" pitchFamily="18" charset="0"/>
              </a:rPr>
              <a:t>Old world bluestems may be managed to improve vegetation structure and plant diversity using the same tools to improve habitat for bobwhites.</a:t>
            </a:r>
          </a:p>
        </p:txBody>
      </p:sp>
      <p:sp>
        <p:nvSpPr>
          <p:cNvPr id="4" name="Rectangle 3">
            <a:extLst>
              <a:ext uri="{FF2B5EF4-FFF2-40B4-BE49-F238E27FC236}">
                <a16:creationId xmlns:a16="http://schemas.microsoft.com/office/drawing/2014/main" id="{BEEC22F3-B2E6-4B56-967E-7F97B4EDC135}"/>
              </a:ext>
            </a:extLst>
          </p:cNvPr>
          <p:cNvSpPr/>
          <p:nvPr/>
        </p:nvSpPr>
        <p:spPr>
          <a:xfrm>
            <a:off x="2590800" y="228600"/>
            <a:ext cx="3733800" cy="707886"/>
          </a:xfrm>
          <a:prstGeom prst="rect">
            <a:avLst/>
          </a:prstGeom>
        </p:spPr>
        <p:txBody>
          <a:bodyPr wrap="square">
            <a:spAutoFit/>
          </a:bodyPr>
          <a:lstStyle/>
          <a:p>
            <a:pPr algn="ctr"/>
            <a:r>
              <a:rPr lang="en-US" sz="4000" b="1" dirty="0">
                <a:solidFill>
                  <a:srgbClr val="FFFF00"/>
                </a:solidFill>
                <a:cs typeface="Times New Roman" panose="02020603050405020304" pitchFamily="18" charset="0"/>
              </a:rPr>
              <a:t>Conclusions</a:t>
            </a:r>
            <a:endParaRPr lang="en-US" sz="4000" dirty="0">
              <a:solidFill>
                <a:srgbClr val="FFFF00"/>
              </a:solidFill>
            </a:endParaRPr>
          </a:p>
        </p:txBody>
      </p:sp>
    </p:spTree>
    <p:extLst>
      <p:ext uri="{BB962C8B-B14F-4D97-AF65-F5344CB8AC3E}">
        <p14:creationId xmlns:p14="http://schemas.microsoft.com/office/powerpoint/2010/main" val="363740039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4191" y="3517"/>
            <a:ext cx="4844596" cy="1077218"/>
          </a:xfrm>
          <a:prstGeom prst="rect">
            <a:avLst/>
          </a:prstGeom>
        </p:spPr>
        <p:txBody>
          <a:bodyPr wrap="none">
            <a:spAutoFit/>
          </a:bodyPr>
          <a:lstStyle/>
          <a:p>
            <a:pPr marL="292100" indent="-292100" algn="ctr" eaLnBrk="0" hangingPunct="0"/>
            <a:r>
              <a:rPr lang="en-US" sz="3200" b="1" dirty="0">
                <a:solidFill>
                  <a:srgbClr val="FFFF00"/>
                </a:solidFill>
              </a:rPr>
              <a:t>Grazing Management </a:t>
            </a:r>
          </a:p>
          <a:p>
            <a:pPr marL="292100" indent="-292100" algn="ctr" eaLnBrk="0" hangingPunct="0"/>
            <a:r>
              <a:rPr lang="en-US" sz="3200" b="1" dirty="0">
                <a:solidFill>
                  <a:srgbClr val="FFFF00"/>
                </a:solidFill>
              </a:rPr>
              <a:t>and Prescribed Fire </a:t>
            </a:r>
          </a:p>
        </p:txBody>
      </p:sp>
      <p:pic>
        <p:nvPicPr>
          <p:cNvPr id="776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73" r="11235"/>
          <a:stretch/>
        </p:blipFill>
        <p:spPr bwMode="auto">
          <a:xfrm>
            <a:off x="1676400" y="1080735"/>
            <a:ext cx="5479445" cy="4329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3400" y="5288340"/>
            <a:ext cx="8458200" cy="1569660"/>
          </a:xfrm>
          <a:prstGeom prst="rect">
            <a:avLst/>
          </a:prstGeom>
        </p:spPr>
        <p:txBody>
          <a:bodyPr wrap="square">
            <a:spAutoFit/>
          </a:bodyPr>
          <a:lstStyle/>
          <a:p>
            <a:pPr marL="292100" indent="-292100" eaLnBrk="0" hangingPunct="0"/>
            <a:r>
              <a:rPr lang="en-US" b="1" dirty="0">
                <a:solidFill>
                  <a:schemeClr val="bg1"/>
                </a:solidFill>
                <a:effectLst>
                  <a:outerShdw blurRad="38100" dist="38100" dir="2700000" algn="tl">
                    <a:srgbClr val="000000">
                      <a:alpha val="43137"/>
                    </a:srgbClr>
                  </a:outerShdw>
                </a:effectLst>
              </a:rPr>
              <a:t>	We do not inherit the land from our ancestors, we borrow it from our kids…</a:t>
            </a:r>
          </a:p>
          <a:p>
            <a:pPr marL="292100" indent="-292100" eaLnBrk="0" hangingPunct="0"/>
            <a:endParaRPr lang="en-US" b="1" dirty="0">
              <a:solidFill>
                <a:schemeClr val="bg1"/>
              </a:solidFill>
              <a:effectLst>
                <a:outerShdw blurRad="38100" dist="38100" dir="2700000" algn="tl">
                  <a:srgbClr val="000000">
                    <a:alpha val="43137"/>
                  </a:srgbClr>
                </a:outerShdw>
              </a:effectLst>
            </a:endParaRPr>
          </a:p>
          <a:p>
            <a:pPr marL="292100" indent="-292100" eaLnBrk="0" hangingPunct="0"/>
            <a:r>
              <a:rPr lang="en-US" b="1" i="1" dirty="0">
                <a:solidFill>
                  <a:srgbClr val="FFFF00"/>
                </a:solidFill>
              </a:rPr>
              <a:t>	Chief Seattle</a:t>
            </a:r>
            <a:r>
              <a:rPr lang="en-US" b="1" dirty="0">
                <a:solidFill>
                  <a:srgbClr val="FFFF00"/>
                </a:solidFill>
              </a:rPr>
              <a:t/>
            </a:r>
          </a:p>
        </p:txBody>
      </p:sp>
    </p:spTree>
    <p:extLst>
      <p:ext uri="{BB962C8B-B14F-4D97-AF65-F5344CB8AC3E}">
        <p14:creationId xmlns:p14="http://schemas.microsoft.com/office/powerpoint/2010/main" val="3957633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4" name="Picture 6" descr="DSC06028">
            <a:extLst>
              <a:ext uri="{FF2B5EF4-FFF2-40B4-BE49-F238E27FC236}">
                <a16:creationId xmlns:a16="http://schemas.microsoft.com/office/drawing/2014/main" id="{3F3EDE6B-C02A-4065-83EF-F70D5B900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9971" name="Text Box 3">
            <a:extLst>
              <a:ext uri="{FF2B5EF4-FFF2-40B4-BE49-F238E27FC236}">
                <a16:creationId xmlns:a16="http://schemas.microsoft.com/office/drawing/2014/main" id="{8B493FD2-1A06-492D-AB76-FD472E89E889}"/>
              </a:ext>
            </a:extLst>
          </p:cNvPr>
          <p:cNvSpPr txBox="1">
            <a:spLocks noChangeArrowheads="1"/>
          </p:cNvSpPr>
          <p:nvPr/>
        </p:nvSpPr>
        <p:spPr bwMode="auto">
          <a:xfrm>
            <a:off x="762000" y="381000"/>
            <a:ext cx="8077200" cy="3627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5143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r>
              <a:rPr lang="en-US" altLang="en-US" sz="3600" b="1">
                <a:solidFill>
                  <a:schemeClr val="bg1"/>
                </a:solidFill>
                <a:latin typeface="Bookman Old Style" panose="02050604050505020204" pitchFamily="18" charset="0"/>
              </a:rPr>
              <a:t>The Absence of Cattle Grazing</a:t>
            </a:r>
          </a:p>
          <a:p>
            <a:endParaRPr lang="en-US" altLang="en-US" sz="3600" b="1">
              <a:solidFill>
                <a:schemeClr val="bg1"/>
              </a:solidFill>
              <a:latin typeface="Bookman Old Style" panose="02050604050505020204" pitchFamily="18" charset="0"/>
            </a:endParaRPr>
          </a:p>
          <a:p>
            <a:pPr>
              <a:buFontTx/>
              <a:buChar char="•"/>
            </a:pPr>
            <a:r>
              <a:rPr lang="en-US" altLang="en-US" sz="3200" b="1">
                <a:solidFill>
                  <a:schemeClr val="bg1"/>
                </a:solidFill>
                <a:latin typeface="Bookman Old Style" panose="02050604050505020204" pitchFamily="18" charset="0"/>
              </a:rPr>
              <a:t>Encroachment of invasive grasses</a:t>
            </a:r>
          </a:p>
          <a:p>
            <a:pPr>
              <a:buFontTx/>
              <a:buChar char="•"/>
            </a:pPr>
            <a:r>
              <a:rPr lang="en-US" altLang="en-US" sz="3200" b="1">
                <a:solidFill>
                  <a:schemeClr val="bg1"/>
                </a:solidFill>
                <a:latin typeface="Bookman Old Style" panose="02050604050505020204" pitchFamily="18" charset="0"/>
              </a:rPr>
              <a:t>Habitat loss for some wildlife species</a:t>
            </a:r>
          </a:p>
          <a:p>
            <a:pPr>
              <a:buFontTx/>
              <a:buChar char="•"/>
            </a:pPr>
            <a:r>
              <a:rPr lang="en-US" altLang="en-US" sz="3200" b="1">
                <a:solidFill>
                  <a:schemeClr val="bg1"/>
                </a:solidFill>
                <a:latin typeface="Bookman Old Style" panose="02050604050505020204" pitchFamily="18" charset="0"/>
              </a:rPr>
              <a:t>Excessive accumulation of fine fuel…wildfires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G_5928">
            <a:extLst>
              <a:ext uri="{FF2B5EF4-FFF2-40B4-BE49-F238E27FC236}">
                <a16:creationId xmlns:a16="http://schemas.microsoft.com/office/drawing/2014/main" id="{97A17896-332E-4C30-A76C-0CFEEE77C6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9650" r="9650" b="25403"/>
          <a:stretch>
            <a:fillRect/>
          </a:stretch>
        </p:blipFill>
        <p:spPr bwMode="auto">
          <a:xfrm>
            <a:off x="332445" y="1219200"/>
            <a:ext cx="5969080" cy="3663043"/>
          </a:xfrm>
          <a:prstGeom prst="rect">
            <a:avLst/>
          </a:prstGeom>
          <a:noFill/>
          <a:extLst>
            <a:ext uri="{909E8E84-426E-40DD-AFC4-6F175D3DCCD1}">
              <a14:hiddenFill xmlns:a14="http://schemas.microsoft.com/office/drawing/2010/main">
                <a:solidFill>
                  <a:srgbClr val="FFFFFF"/>
                </a:solidFill>
              </a14:hiddenFill>
            </a:ext>
          </a:extLst>
        </p:spPr>
      </p:pic>
      <p:sp>
        <p:nvSpPr>
          <p:cNvPr id="443394" name="Text Box 2"/>
          <p:cNvSpPr txBox="1">
            <a:spLocks noChangeArrowheads="1"/>
          </p:cNvSpPr>
          <p:nvPr/>
        </p:nvSpPr>
        <p:spPr bwMode="auto">
          <a:xfrm>
            <a:off x="685800" y="244614"/>
            <a:ext cx="7696200" cy="5847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FFFFFF"/>
                </a:solidFill>
                <a:effectLst/>
                <a:uLnTx/>
                <a:uFillTx/>
                <a:latin typeface="Bookman Old Style" pitchFamily="18" charset="0"/>
                <a:ea typeface="+mn-ea"/>
                <a:cs typeface="+mn-cs"/>
              </a:rPr>
              <a:t>Remocion</a:t>
            </a:r>
            <a:r>
              <a:rPr kumimoji="0" lang="en-US" altLang="en-US" sz="3200" b="1" i="0" u="none" strike="noStrike" kern="1200" cap="none" spc="0" normalizeH="0" baseline="0" noProof="0" dirty="0">
                <a:ln>
                  <a:noFill/>
                </a:ln>
                <a:solidFill>
                  <a:srgbClr val="FFFFFF"/>
                </a:solidFill>
                <a:effectLst/>
                <a:uLnTx/>
                <a:uFillTx/>
                <a:latin typeface="Bookman Old Style" pitchFamily="18" charset="0"/>
                <a:ea typeface="+mn-ea"/>
                <a:cs typeface="+mn-cs"/>
              </a:rPr>
              <a:t> del </a:t>
            </a:r>
            <a:r>
              <a:rPr kumimoji="0" lang="en-US" altLang="en-US" sz="3200" b="1" i="0" u="none" strike="noStrike" kern="1200" cap="none" spc="0" normalizeH="0" baseline="0" noProof="0" dirty="0" err="1">
                <a:ln>
                  <a:noFill/>
                </a:ln>
                <a:solidFill>
                  <a:srgbClr val="FFFFFF"/>
                </a:solidFill>
                <a:effectLst/>
                <a:uLnTx/>
                <a:uFillTx/>
                <a:latin typeface="Bookman Old Style" pitchFamily="18" charset="0"/>
                <a:ea typeface="+mn-ea"/>
                <a:cs typeface="+mn-cs"/>
              </a:rPr>
              <a:t>pastoreo</a:t>
            </a:r>
            <a:r>
              <a:rPr kumimoji="0" lang="en-US" altLang="en-US" sz="3200" b="1" i="0" u="none" strike="noStrike" kern="1200" cap="none" spc="0" normalizeH="0" baseline="0" noProof="0" dirty="0">
                <a:ln>
                  <a:noFill/>
                </a:ln>
                <a:solidFill>
                  <a:srgbClr val="FFFFFF"/>
                </a:solidFill>
                <a:effectLst/>
                <a:uLnTx/>
                <a:uFillTx/>
                <a:latin typeface="Bookman Old Style" pitchFamily="18" charset="0"/>
                <a:ea typeface="+mn-ea"/>
                <a:cs typeface="+mn-cs"/>
              </a:rPr>
              <a:t> de </a:t>
            </a:r>
            <a:r>
              <a:rPr kumimoji="0" lang="en-US" altLang="en-US" sz="3200" b="1" i="0" u="none" strike="noStrike" kern="1200" cap="none" spc="0" normalizeH="0" baseline="0" noProof="0" dirty="0" err="1">
                <a:ln>
                  <a:noFill/>
                </a:ln>
                <a:solidFill>
                  <a:srgbClr val="FFFFFF"/>
                </a:solidFill>
                <a:effectLst/>
                <a:uLnTx/>
                <a:uFillTx/>
                <a:latin typeface="Bookman Old Style" pitchFamily="18" charset="0"/>
                <a:ea typeface="+mn-ea"/>
                <a:cs typeface="+mn-cs"/>
              </a:rPr>
              <a:t>ganado</a:t>
            </a:r>
            <a:endParaRPr kumimoji="0" lang="en-US" altLang="en-US" sz="3200" b="1" i="0" u="none" strike="noStrike" kern="1200" cap="none" spc="0" normalizeH="0" baseline="0" noProof="0" dirty="0">
              <a:ln>
                <a:noFill/>
              </a:ln>
              <a:solidFill>
                <a:srgbClr val="FFFFFF"/>
              </a:solidFill>
              <a:effectLst/>
              <a:uLnTx/>
              <a:uFillTx/>
              <a:latin typeface="Bookman Old Style" pitchFamily="18" charset="0"/>
              <a:ea typeface="+mn-ea"/>
              <a:cs typeface="+mn-cs"/>
            </a:endParaRPr>
          </a:p>
        </p:txBody>
      </p:sp>
      <p:pic>
        <p:nvPicPr>
          <p:cNvPr id="5" name="Picture 7" descr="DSC00043"/>
          <p:cNvPicPr>
            <a:picLocks noChangeAspect="1" noChangeArrowheads="1"/>
          </p:cNvPicPr>
          <p:nvPr/>
        </p:nvPicPr>
        <p:blipFill rotWithShape="1">
          <a:blip r:embed="rId4" cstate="print">
            <a:lum bright="-6000" contrast="24000"/>
            <a:extLst>
              <a:ext uri="{28A0092B-C50C-407E-A947-70E740481C1C}">
                <a14:useLocalDpi xmlns:a14="http://schemas.microsoft.com/office/drawing/2010/main" val="0"/>
              </a:ext>
            </a:extLst>
          </a:blip>
          <a:srcRect b="37922"/>
          <a:stretch/>
        </p:blipFill>
        <p:spPr bwMode="auto">
          <a:xfrm>
            <a:off x="3626142" y="3581400"/>
            <a:ext cx="5517858" cy="321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72414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25" name="Picture 9" descr="DSC02219">
            <a:extLst>
              <a:ext uri="{FF2B5EF4-FFF2-40B4-BE49-F238E27FC236}">
                <a16:creationId xmlns:a16="http://schemas.microsoft.com/office/drawing/2014/main" id="{A9FF3258-2438-4633-8583-0B7C0D332109}"/>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9144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342022" name="Text Box 6">
            <a:extLst>
              <a:ext uri="{FF2B5EF4-FFF2-40B4-BE49-F238E27FC236}">
                <a16:creationId xmlns:a16="http://schemas.microsoft.com/office/drawing/2014/main" id="{44F7D1A1-7708-484D-AACA-EA9C5436C249}"/>
              </a:ext>
            </a:extLst>
          </p:cNvPr>
          <p:cNvSpPr txBox="1">
            <a:spLocks noChangeArrowheads="1"/>
          </p:cNvSpPr>
          <p:nvPr/>
        </p:nvSpPr>
        <p:spPr bwMode="auto">
          <a:xfrm>
            <a:off x="2819400" y="533400"/>
            <a:ext cx="5257800" cy="6617196"/>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altLang="en-US" sz="3200" b="1" dirty="0">
                <a:solidFill>
                  <a:srgbClr val="FFFF00"/>
                </a:solidFill>
              </a:rPr>
              <a:t>INVASIVE SPECIES</a:t>
            </a:r>
          </a:p>
          <a:p>
            <a:pPr eaLnBrk="0" hangingPunct="0"/>
            <a:r>
              <a:rPr lang="en-US" altLang="en-US" sz="3200" b="1" dirty="0">
                <a:solidFill>
                  <a:schemeClr val="bg1"/>
                </a:solidFill>
              </a:rPr>
              <a:t/>
            </a:r>
            <a:endParaRPr lang="en-US" altLang="en-US" b="1" dirty="0">
              <a:solidFill>
                <a:schemeClr val="bg1"/>
              </a:solidFill>
            </a:endParaRPr>
          </a:p>
          <a:p>
            <a:pPr eaLnBrk="0" hangingPunct="0">
              <a:buFontTx/>
              <a:buChar char="•"/>
            </a:pPr>
            <a:r>
              <a:rPr lang="en-US" altLang="en-US" b="1" dirty="0">
                <a:solidFill>
                  <a:schemeClr val="bg1"/>
                </a:solidFill>
              </a:rPr>
              <a:t/>
            </a:r>
            <a:r>
              <a:rPr lang="en-US" altLang="en-US" sz="2800" b="1" dirty="0" err="1">
                <a:solidFill>
                  <a:schemeClr val="bg1"/>
                </a:solidFill>
              </a:rPr>
              <a:t>Guineagrass</a:t>
            </a:r>
            <a:endParaRPr lang="en-US" altLang="en-US" sz="2800" b="1" dirty="0">
              <a:solidFill>
                <a:schemeClr val="bg1"/>
              </a:solidFill>
            </a:endParaRPr>
          </a:p>
          <a:p>
            <a:pPr eaLnBrk="0" hangingPunct="0">
              <a:buFontTx/>
              <a:buChar char="•"/>
            </a:pPr>
            <a:r>
              <a:rPr lang="en-US" altLang="en-US" sz="2800" b="1" dirty="0">
                <a:solidFill>
                  <a:schemeClr val="bg1"/>
                </a:solidFill>
              </a:rPr>
              <a:t> Buffelgrass</a:t>
            </a:r>
          </a:p>
          <a:p>
            <a:pPr eaLnBrk="0" hangingPunct="0">
              <a:buFontTx/>
              <a:buChar char="•"/>
            </a:pPr>
            <a:r>
              <a:rPr lang="en-US" altLang="en-US" sz="2800" b="1" dirty="0">
                <a:solidFill>
                  <a:schemeClr val="bg1"/>
                </a:solidFill>
              </a:rPr>
              <a:t> Old world bluestems</a:t>
            </a:r>
          </a:p>
          <a:p>
            <a:pPr eaLnBrk="0" hangingPunct="0">
              <a:buFontTx/>
              <a:buChar char="•"/>
            </a:pPr>
            <a:endParaRPr lang="en-US" altLang="en-US" sz="2800" b="1" dirty="0">
              <a:solidFill>
                <a:schemeClr val="bg1"/>
              </a:solidFill>
            </a:endParaRPr>
          </a:p>
          <a:p>
            <a:pPr eaLnBrk="0" hangingPunct="0">
              <a:buFontTx/>
              <a:buChar char="•"/>
            </a:pPr>
            <a:r>
              <a:rPr lang="en-US" altLang="en-US" sz="2800" b="1" dirty="0">
                <a:solidFill>
                  <a:schemeClr val="bg1"/>
                </a:solidFill>
              </a:rPr>
              <a:t/>
            </a:r>
            <a:r>
              <a:rPr lang="en-US" altLang="en-US" sz="2800" b="1" dirty="0" err="1">
                <a:solidFill>
                  <a:schemeClr val="bg1"/>
                </a:solidFill>
              </a:rPr>
              <a:t>Tanglehead</a:t>
            </a:r>
            <a:endParaRPr lang="en-US" altLang="en-US" sz="2800" b="1" dirty="0">
              <a:solidFill>
                <a:schemeClr val="bg1"/>
              </a:solidFill>
            </a:endParaRPr>
          </a:p>
          <a:p>
            <a:pPr eaLnBrk="0" hangingPunct="0">
              <a:buFontTx/>
              <a:buChar char="•"/>
            </a:pPr>
            <a:r>
              <a:rPr lang="en-US" altLang="en-US" sz="2800" b="1" dirty="0">
                <a:solidFill>
                  <a:schemeClr val="bg1"/>
                </a:solidFill>
              </a:rPr>
              <a:t> Four flower </a:t>
            </a:r>
            <a:r>
              <a:rPr lang="en-US" altLang="en-US" sz="2800" b="1" dirty="0" err="1">
                <a:solidFill>
                  <a:schemeClr val="bg1"/>
                </a:solidFill>
              </a:rPr>
              <a:t>trichloris</a:t>
            </a:r>
            <a:endParaRPr lang="en-US" altLang="en-US" sz="2800" b="1" dirty="0">
              <a:solidFill>
                <a:schemeClr val="bg1"/>
              </a:solidFill>
            </a:endParaRPr>
          </a:p>
          <a:p>
            <a:pPr eaLnBrk="0" hangingPunct="0">
              <a:buFontTx/>
              <a:buChar char="•"/>
            </a:pPr>
            <a:endParaRPr lang="en-US" altLang="en-US" sz="2800" b="1" dirty="0">
              <a:solidFill>
                <a:schemeClr val="bg1"/>
              </a:solidFill>
            </a:endParaRPr>
          </a:p>
          <a:p>
            <a:pPr eaLnBrk="0" hangingPunct="0"/>
            <a:endParaRPr lang="en-US" altLang="en-US" sz="2800" b="1" dirty="0">
              <a:solidFill>
                <a:schemeClr val="bg1"/>
              </a:solidFill>
            </a:endParaRPr>
          </a:p>
          <a:p>
            <a:pPr eaLnBrk="0" hangingPunct="0"/>
            <a:endParaRPr lang="en-US" altLang="en-US" sz="2800" b="1" dirty="0">
              <a:solidFill>
                <a:schemeClr val="bg1"/>
              </a:solidFill>
            </a:endParaRPr>
          </a:p>
          <a:p>
            <a:pPr eaLnBrk="0" hangingPunct="0"/>
            <a:endParaRPr lang="en-US" altLang="en-US" sz="2800" b="1" dirty="0">
              <a:solidFill>
                <a:schemeClr val="bg1"/>
              </a:solidFill>
            </a:endParaRPr>
          </a:p>
          <a:p>
            <a:pPr eaLnBrk="0" hangingPunct="0"/>
            <a:r>
              <a:rPr lang="en-US" altLang="en-US" sz="2800" b="1" dirty="0">
                <a:solidFill>
                  <a:schemeClr val="bg1"/>
                </a:solidFill>
              </a:rPr>
              <a:t>Changes in rainfall patterns and temperature</a:t>
            </a:r>
          </a:p>
          <a:p>
            <a:pPr eaLnBrk="0" hangingPunct="0"/>
            <a:r>
              <a:rPr lang="en-US" altLang="en-US" b="1" dirty="0">
                <a:solidFill>
                  <a:schemeClr val="bg1"/>
                </a:solidFill>
              </a:rPr>
              <a:t/>
            </a:r>
          </a:p>
        </p:txBody>
      </p:sp>
    </p:spTree>
  </p:cSld>
  <p:clrMapOvr>
    <a:masterClrMapping/>
  </p:clrMapOvr>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5420444</TotalTime>
  <Words>858</Words>
  <Application>Microsoft Office PowerPoint</Application>
  <PresentationFormat>On-screen Show (4:3)</PresentationFormat>
  <Paragraphs>186</Paragraphs>
  <Slides>62</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Bookman Old Style</vt:lpstr>
      <vt:lpstr>Courier New</vt:lpstr>
      <vt:lpstr>Times New Roman</vt:lpstr>
      <vt:lpstr>Default Design</vt:lpstr>
      <vt:lpstr>PowerPoint Presentation</vt:lpstr>
      <vt:lpstr>Fire in History</vt:lpstr>
      <vt:lpstr>Prescribed Fire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Long-term Responses of Tanglehead to Prescribed Burning and Cattle Grazing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Plant community</vt:lpstr>
      <vt:lpstr>Forage Utilization</vt:lpstr>
      <vt:lpstr>PowerPoint Presentation</vt:lpstr>
      <vt:lpstr>USE OF BURNED AREAS BY CATTLE</vt:lpstr>
      <vt:lpstr>Weaning rate: 90% Weaning weight: 550 lb</vt:lpstr>
      <vt:lpstr>PowerPoint Presentation</vt:lpstr>
      <vt:lpstr>PowerPoint Presentation</vt:lpstr>
      <vt:lpstr>PowerPoint Presentation</vt:lpstr>
      <vt:lpstr>Practices for bobwhite habitat improvement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Agriculture and Human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Ramirez</dc:creator>
  <cp:lastModifiedBy>Alfonso Ortega</cp:lastModifiedBy>
  <cp:revision>345</cp:revision>
  <cp:lastPrinted>2013-10-07T16:51:41Z</cp:lastPrinted>
  <dcterms:created xsi:type="dcterms:W3CDTF">2001-09-27T22:51:12Z</dcterms:created>
  <dcterms:modified xsi:type="dcterms:W3CDTF">2023-04-25T17:47:01Z</dcterms:modified>
</cp:coreProperties>
</file>