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60" r:id="rId4"/>
    <p:sldId id="274" r:id="rId5"/>
    <p:sldId id="272" r:id="rId6"/>
    <p:sldId id="262" r:id="rId7"/>
    <p:sldId id="268" r:id="rId8"/>
    <p:sldId id="263" r:id="rId9"/>
    <p:sldId id="278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81" r:id="rId20"/>
    <p:sldId id="291" r:id="rId21"/>
    <p:sldId id="292" r:id="rId22"/>
    <p:sldId id="295" r:id="rId23"/>
    <p:sldId id="297" r:id="rId24"/>
    <p:sldId id="298" r:id="rId25"/>
    <p:sldId id="299" r:id="rId26"/>
    <p:sldId id="300" r:id="rId27"/>
    <p:sldId id="301" r:id="rId28"/>
    <p:sldId id="302" r:id="rId29"/>
    <p:sldId id="296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92" autoAdjust="0"/>
  </p:normalViewPr>
  <p:slideViewPr>
    <p:cSldViewPr>
      <p:cViewPr>
        <p:scale>
          <a:sx n="77" d="100"/>
          <a:sy n="77" d="100"/>
        </p:scale>
        <p:origin x="188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OWB Detection Rate</c:v>
                </c:pt>
              </c:strCache>
            </c:strRef>
          </c:tx>
          <c:spPr>
            <a:ln w="34925" cap="rnd">
              <a:solidFill>
                <a:schemeClr val="dk1">
                  <a:tint val="885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0.5</c:v>
                </c:pt>
                <c:pt idx="4">
                  <c:v>0.6</c:v>
                </c:pt>
                <c:pt idx="5">
                  <c:v>0.4</c:v>
                </c:pt>
                <c:pt idx="6">
                  <c:v>0.3</c:v>
                </c:pt>
                <c:pt idx="7">
                  <c:v>0.3</c:v>
                </c:pt>
                <c:pt idx="8">
                  <c:v>0.5</c:v>
                </c:pt>
                <c:pt idx="9">
                  <c:v>0.8</c:v>
                </c:pt>
                <c:pt idx="10">
                  <c:v>0.6</c:v>
                </c:pt>
                <c:pt idx="11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3B-432A-BB9B-22CF50CC3367}"/>
            </c:ext>
          </c:extLst>
        </c:ser>
        <c:dLbls>
          <c:dLblPos val="t"/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4901088"/>
        <c:axId val="1794902752"/>
      </c:lineChart>
      <c:catAx>
        <c:axId val="179490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902752"/>
        <c:crosses val="autoZero"/>
        <c:auto val="1"/>
        <c:lblAlgn val="ctr"/>
        <c:lblOffset val="100"/>
        <c:noMultiLvlLbl val="0"/>
      </c:catAx>
      <c:valAx>
        <c:axId val="179490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90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A2B8A-A631-44C7-9040-5DFD3C0834A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CF4E-73CA-402D-9C3B-0E39AFBE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0" u="sng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8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81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86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Normal operation at 6-8” AGL based on vegetation density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83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67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73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03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When in series with fire and routine road maintenance, this process is easy to administer.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Roughly 20 miles of road covered within a day.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07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Plant identification is critical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Early detection is critical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67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5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u="sng" dirty="0"/>
              <a:t>WHERE</a:t>
            </a:r>
            <a:r>
              <a:rPr lang="en-US" altLang="en-US" u="sng" baseline="0" dirty="0"/>
              <a:t> &amp; WHY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u="none" baseline="0" dirty="0"/>
              <a:t>Once a 9 million acre expanse across TX and LA, the gulf coast prairies and marshes ecoregion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u="none" baseline="0" dirty="0"/>
              <a:t>On right, yellow is coastal prairie, and green is coastal wetland (USGS map)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u="none" baseline="0" dirty="0"/>
              <a:t>Confluence of Central and Mississippi Flyway for migratory waterfowl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u="none" dirty="0"/>
              <a:t>Estimated 65,000 acres remaining of remnant prairies in TX</a:t>
            </a:r>
            <a:r>
              <a:rPr lang="en-US" altLang="en-US" u="none" baseline="0" dirty="0"/>
              <a:t> (1% of original amount by USGS estimates)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u="none" baseline="0" dirty="0"/>
              <a:t>The remaining areas are critical habitat to a host of wildlife species that are endemic to this ecoregion.</a:t>
            </a:r>
            <a:endParaRPr lang="en-US" altLang="en-US" u="none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92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15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01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27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77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68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63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E19E-2CD7-4FE8-BECA-64860A9B84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04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/>
              <a:t>THE </a:t>
            </a:r>
            <a:r>
              <a:rPr lang="en-US" altLang="en-US" u="sng" dirty="0"/>
              <a:t>WHO,</a:t>
            </a:r>
            <a:r>
              <a:rPr lang="en-US" altLang="en-US" u="sng" baseline="0" dirty="0"/>
              <a:t> WHY, </a:t>
            </a:r>
            <a:r>
              <a:rPr lang="en-US" altLang="en-US" u="none" baseline="0" dirty="0"/>
              <a:t>and some of </a:t>
            </a:r>
            <a:r>
              <a:rPr lang="en-US" altLang="en-US" u="sng" baseline="0" dirty="0"/>
              <a:t>WHAT</a:t>
            </a:r>
            <a:endParaRPr lang="en-US" altLang="en-US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We cover 70 different</a:t>
            </a:r>
            <a:r>
              <a:rPr lang="en-US" altLang="en-US" baseline="0" dirty="0"/>
              <a:t> countries (?)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Meeting conservation goals on a regional, case-per-case basis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Emphasis on CONSERVE….by definition of ecological conservation, this includes disciplines of ..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Protection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Preservation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Management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Restoration of natural environments and the ecological communities that inhabit them</a:t>
            </a:r>
          </a:p>
          <a:p>
            <a:pPr marL="171450" lvl="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Conservation generally held to include the management of human use of natural resources for current public benefit and sustainable social and economic utilization</a:t>
            </a:r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baseline="0" dirty="0"/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aseline="0" dirty="0"/>
              <a:t>This is all to say, we are an organization investing our efforts into a multi-faceted approach involving many components….not just management or preservation, etc…</a:t>
            </a:r>
          </a:p>
          <a:p>
            <a:pPr marL="171450" lvl="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Within the US, we operate in all 50 states, and within the state of TX, we are strategically located to have a programmatic involvement in conserving critical ecoregions…..including coastal prairies and marshes.</a:t>
            </a:r>
          </a:p>
          <a:p>
            <a:pPr marL="171450" lvl="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We are one of several projects working on conservation along the gulf coast of Texas.</a:t>
            </a: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WHAT</a:t>
            </a:r>
            <a:r>
              <a:rPr lang="en-US" altLang="en-US" baseline="0" dirty="0"/>
              <a:t>, WHY, &amp; HOW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Prescribed Fire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Fire is an integral component to prairie conservation, and its’ necessity has been well documented throughout history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We operate under National Wildland Coordinating Group (NWCG) operating procedure; an interagency standard that is shared with all federal operations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Requires qualification standards, ensuring experience and equipment are capable of handling various complexities of fire scenarios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This region of the US has been documented to have one of the most frequently re-occurring fire regimes in North America 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Our current goals are to get caught up and maintain a &lt;3yr fire return interval; allowing a wide gamut of native species to flourish throughout each year under various conditions.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This increased fire-return interval also is intended to aid in focusing our efforts to control invasive woody and herbaceous species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aseline="0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Invasive Species Treatment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Grasses: Old World bluestem species complex (</a:t>
            </a:r>
            <a:r>
              <a:rPr lang="en-US" altLang="en-US" baseline="0" dirty="0" err="1"/>
              <a:t>Angelton</a:t>
            </a:r>
            <a:r>
              <a:rPr lang="en-US" altLang="en-US" baseline="0" dirty="0"/>
              <a:t>, King Ranch, Kleberg bluestems), </a:t>
            </a:r>
            <a:r>
              <a:rPr lang="en-US" altLang="en-US" baseline="0" dirty="0" err="1"/>
              <a:t>guineagrass</a:t>
            </a:r>
            <a:r>
              <a:rPr lang="en-US" altLang="en-US" baseline="0" dirty="0"/>
              <a:t>, Paraguayan </a:t>
            </a:r>
            <a:r>
              <a:rPr lang="en-US" altLang="en-US" baseline="0" dirty="0" err="1"/>
              <a:t>windmillgrass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bahiagrass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bermudagrass</a:t>
            </a:r>
            <a:endParaRPr lang="en-US" altLang="en-US" baseline="0" dirty="0"/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Deep-rooted sedge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Chinese tallow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McCartney rose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Other native, but aggressive species: Phragmites, soft-stem bullrush, cattails, eastern baccharis, mesquite, </a:t>
            </a:r>
            <a:r>
              <a:rPr lang="en-US" altLang="en-US" baseline="0" dirty="0" err="1"/>
              <a:t>huisache</a:t>
            </a:r>
            <a:endParaRPr lang="en-US" altLang="en-US" baseline="0" dirty="0"/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Treatments’ timing and focus are dependent on growth phase, past fire use (consumption), resources, and overall threat to site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WHAT, WHY &amp; HOW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Native Seed Harvest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Timing and abundance is driven by focus</a:t>
            </a:r>
            <a:r>
              <a:rPr lang="en-US" altLang="en-US" baseline="0" dirty="0"/>
              <a:t> species, as well as previous year’s weather conditions and land use (especially RX fire).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Intent is to utilize native seed source from portions of the preserve to aid/induce further development of other portions of the preserve; later, provide for other projects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Promoting higher successional development and establishment of species possibly more resilient to non-native invasives.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Coastal Prairie Restoration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Conservation</a:t>
            </a:r>
            <a:r>
              <a:rPr lang="en-US" altLang="en-US" baseline="0" dirty="0"/>
              <a:t> efforts are invested to promote/establish native biodiversity represented in coastal prairies and marshes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Restoration goals are to efficiently promote native biodiversity and function, with the highest cost: benefit ratio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Vegetation Monitoring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With these conservation investments</a:t>
            </a:r>
            <a:r>
              <a:rPr lang="en-US" altLang="en-US" baseline="0" dirty="0"/>
              <a:t>, we need to have data over time to evaluate success/failure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150 transects throughout preserve in a stratified random displacement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130 plots distributed randomly along major roadways, investigating old world bluestem establishment and spread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540 total transects assessed throughout the month of June….10,800 individual data points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Annually collected to assess woody encroachment, and plant community composition (2014-2017 data collected, but analysis required)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Small Unmanned Aircraft System (</a:t>
            </a:r>
            <a:r>
              <a:rPr lang="en-US" altLang="en-US" baseline="0" dirty="0" err="1"/>
              <a:t>sUAS</a:t>
            </a:r>
            <a:r>
              <a:rPr lang="en-US" altLang="en-US" baseline="0" dirty="0"/>
              <a:t>) imagery used to assess restoration planting projects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7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6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4 – 80 degree green tips.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Roughly 10 GPA at 5mph and 50 psi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2.5-3.5% solution of glyphosate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Occasionally add </a:t>
            </a:r>
            <a:r>
              <a:rPr lang="en-US" altLang="en-US" baseline="0" dirty="0" err="1"/>
              <a:t>imazypyr</a:t>
            </a:r>
            <a:r>
              <a:rPr lang="en-US" altLang="en-US" baseline="0" dirty="0"/>
              <a:t> at &lt;1% solution to prolong effects without getting any adverse effects of soil mobility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9EE19E-2CD7-4FE8-BECA-64860A9B843F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4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4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2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5C67-1821-4D25-B24F-14E57C5668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CBFF-357D-4182-9935-26D186AE42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4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9174-8181-49B4-937B-67B4087A1C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3BA9-312A-4AE2-B353-5A5107BDA1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2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A906-309E-4D3F-89B9-23A2513C3A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A8597-B05D-46E0-932C-4D08494F5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08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F63F-06BD-4E89-8FEF-F7BA79EEE3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71F5-ED6B-43A2-A729-20F570C17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6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7B29-773A-4F57-A158-A085D35E50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0E6A-4688-4E3D-AF1C-A7AE1D3A0D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7654-FA4B-4E50-8C2E-439A727B2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6140-4BB1-4746-B569-6E3698BE33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7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876A-0A64-4C07-A3F8-CDB0EE392C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156E9-DB7B-41A5-B3D1-E055A02DF0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5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4600-74CE-4F95-8ADC-FF0F4451B4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7051-5A61-435A-81A7-B3362F76F0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0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577F-047F-46D9-B103-0C3C42D50D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031A-8C9A-4B14-AED4-B11FF6D28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EC16-8DE8-456E-A274-98554F8451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9660-719B-4CF3-91E1-8A2611C169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8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F35D-3511-4101-BCF7-FEA1E784DD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4688-1EC7-4375-B94C-6C1C70D33C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8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0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1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6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B508E-3A0E-4BAE-9C26-3262325E493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7B01-709A-455B-BC59-F1A3A7B5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498904-814B-40EA-8D24-F283AD4883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4A7CC5-2C58-4C71-B84F-E5ADC97E2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2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6175"/>
            <a:ext cx="9144000" cy="6096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16807"/>
            <a:ext cx="7848600" cy="1676400"/>
          </a:xfrm>
        </p:spPr>
        <p:txBody>
          <a:bodyPr>
            <a:normAutofit/>
          </a:bodyPr>
          <a:lstStyle/>
          <a:p>
            <a:r>
              <a:rPr lang="en-US" b="1" dirty="0"/>
              <a:t>Old World Bluestem Treatment</a:t>
            </a:r>
            <a:br>
              <a:rPr lang="en-US" b="1" dirty="0"/>
            </a:br>
            <a:r>
              <a:rPr lang="en-US" b="1" dirty="0"/>
              <a:t> Mad Island Marsh Preserve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62339"/>
            <a:ext cx="6400800" cy="1143000"/>
          </a:xfrm>
        </p:spPr>
        <p:txBody>
          <a:bodyPr>
            <a:normAutofit fontScale="32500" lnSpcReduction="20000"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8600" b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Steven Goertz</a:t>
            </a:r>
          </a:p>
          <a:p>
            <a:r>
              <a:rPr lang="en-US" sz="5100" b="1" dirty="0">
                <a:solidFill>
                  <a:schemeClr val="tx1"/>
                </a:solidFill>
              </a:rPr>
              <a:t/>
            </a:r>
          </a:p>
        </p:txBody>
      </p:sp>
      <p:pic>
        <p:nvPicPr>
          <p:cNvPr id="1026" name="Picture 2" descr="C:\Users\sgroetz\Desktop\TNC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42" y="654807"/>
            <a:ext cx="1525623" cy="64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Roadway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Boom Sprayer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r="6579"/>
          <a:stretch/>
        </p:blipFill>
        <p:spPr bwMode="auto">
          <a:xfrm>
            <a:off x="1833912" y="2362199"/>
            <a:ext cx="5633687" cy="43172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9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Roadway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Boom Sprayer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r="6579"/>
          <a:stretch/>
        </p:blipFill>
        <p:spPr bwMode="auto">
          <a:xfrm>
            <a:off x="1833912" y="2362199"/>
            <a:ext cx="5633687" cy="43172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7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Roadway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Boom Sprayer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r="6579"/>
          <a:stretch/>
        </p:blipFill>
        <p:spPr bwMode="auto">
          <a:xfrm>
            <a:off x="1833912" y="2362199"/>
            <a:ext cx="5633687" cy="43172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9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Roadway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Boom Sprayer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r="6579"/>
          <a:stretch/>
        </p:blipFill>
        <p:spPr bwMode="auto">
          <a:xfrm>
            <a:off x="1833912" y="2362199"/>
            <a:ext cx="5633687" cy="43172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2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Roadway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Boom Sprayer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r="6579"/>
          <a:stretch/>
        </p:blipFill>
        <p:spPr bwMode="auto">
          <a:xfrm>
            <a:off x="1833912" y="2362199"/>
            <a:ext cx="5633687" cy="43172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8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Roadway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Boom Sprayer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r="6579"/>
          <a:stretch/>
        </p:blipFill>
        <p:spPr bwMode="auto">
          <a:xfrm rot="16200000">
            <a:off x="2492111" y="1704000"/>
            <a:ext cx="4317289" cy="56336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9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Roadway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r="24425"/>
          <a:stretch/>
        </p:blipFill>
        <p:spPr bwMode="auto">
          <a:xfrm>
            <a:off x="2052828" y="1570529"/>
            <a:ext cx="5029200" cy="4919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4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Roadway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r="15919"/>
          <a:stretch/>
        </p:blipFill>
        <p:spPr bwMode="auto">
          <a:xfrm>
            <a:off x="1623409" y="1598320"/>
            <a:ext cx="5888037" cy="4919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1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Roadway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Multiple benefits</a:t>
            </a:r>
          </a:p>
          <a:p>
            <a:pPr lvl="1" eaLnBrk="1" hangingPunct="1"/>
            <a:r>
              <a:rPr lang="en-US" altLang="en-US" dirty="0"/>
              <a:t>Fireline boundaries</a:t>
            </a:r>
          </a:p>
          <a:p>
            <a:pPr lvl="1" eaLnBrk="1" hangingPunct="1"/>
            <a:r>
              <a:rPr lang="en-US" altLang="en-US" dirty="0"/>
              <a:t>Road maintenance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0531" y="3429000"/>
            <a:ext cx="4681049" cy="32750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r="6526"/>
          <a:stretch/>
        </p:blipFill>
        <p:spPr bwMode="auto">
          <a:xfrm>
            <a:off x="86886" y="3429000"/>
            <a:ext cx="4273645" cy="32750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4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Roadside Spot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r="10131"/>
          <a:stretch/>
        </p:blipFill>
        <p:spPr bwMode="auto">
          <a:xfrm>
            <a:off x="1600201" y="1830104"/>
            <a:ext cx="5911246" cy="4919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Mad Island Marsh Preserve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3592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Southwest corner of Matagorda County</a:t>
            </a:r>
          </a:p>
          <a:p>
            <a:pPr eaLnBrk="1" hangingPunct="1"/>
            <a:r>
              <a:rPr lang="en-US" altLang="en-US" dirty="0"/>
              <a:t>7,063 ac</a:t>
            </a:r>
          </a:p>
          <a:p>
            <a:pPr lvl="1" eaLnBrk="1" hangingPunct="1"/>
            <a:r>
              <a:rPr lang="en-US" altLang="en-US" dirty="0"/>
              <a:t>5,200 ac	 coastal prairie</a:t>
            </a:r>
          </a:p>
        </p:txBody>
      </p:sp>
      <p:pic>
        <p:nvPicPr>
          <p:cNvPr id="7171" name="Picture 3" descr="E:\Mad Island Ma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8" r="17736" b="2241"/>
          <a:stretch/>
        </p:blipFill>
        <p:spPr bwMode="auto">
          <a:xfrm>
            <a:off x="4029163" y="1676400"/>
            <a:ext cx="4666781" cy="48379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98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Roadside Spot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53" r="9953"/>
          <a:stretch/>
        </p:blipFill>
        <p:spPr bwMode="auto">
          <a:xfrm>
            <a:off x="1600201" y="1830104"/>
            <a:ext cx="5911246" cy="4919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14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Roadside Spot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9953"/>
          <a:stretch/>
        </p:blipFill>
        <p:spPr bwMode="auto">
          <a:xfrm>
            <a:off x="1600201" y="1830104"/>
            <a:ext cx="5911246" cy="4919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9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Roadside Spot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9953"/>
          <a:stretch/>
        </p:blipFill>
        <p:spPr bwMode="auto">
          <a:xfrm>
            <a:off x="1600201" y="1830104"/>
            <a:ext cx="5911246" cy="4919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0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Roadside Spot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9953"/>
          <a:stretch/>
        </p:blipFill>
        <p:spPr bwMode="auto">
          <a:xfrm>
            <a:off x="1600201" y="1830104"/>
            <a:ext cx="5911246" cy="4919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43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Roadside Spot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9953"/>
          <a:stretch/>
        </p:blipFill>
        <p:spPr bwMode="auto">
          <a:xfrm>
            <a:off x="1600201" y="1830104"/>
            <a:ext cx="5911246" cy="4919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99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Roadside Spot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9953"/>
          <a:stretch/>
        </p:blipFill>
        <p:spPr bwMode="auto">
          <a:xfrm>
            <a:off x="1600201" y="1830104"/>
            <a:ext cx="5911246" cy="4919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45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Feral Hog Damage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9953"/>
          <a:stretch/>
        </p:blipFill>
        <p:spPr bwMode="auto">
          <a:xfrm>
            <a:off x="1600201" y="1830104"/>
            <a:ext cx="5911246" cy="4919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8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Patterns of OWB Growth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0C3944-1CF8-A1C3-234A-9E9F84417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331590"/>
              </p:ext>
            </p:extLst>
          </p:nvPr>
        </p:nvGraphicFramePr>
        <p:xfrm>
          <a:off x="723900" y="2133280"/>
          <a:ext cx="7696200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5429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Feral Hog Treatment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Multiple options </a:t>
            </a:r>
          </a:p>
          <a:p>
            <a:pPr lvl="1" eaLnBrk="1" hangingPunct="1"/>
            <a:r>
              <a:rPr lang="en-US" altLang="en-US" dirty="0"/>
              <a:t>Measures match magnitude</a:t>
            </a:r>
          </a:p>
          <a:p>
            <a:pPr lvl="1" eaLnBrk="1" hangingPunct="1"/>
            <a:r>
              <a:rPr lang="en-US" altLang="en-US" dirty="0"/>
              <a:t>Feedback loop</a:t>
            </a:r>
          </a:p>
          <a:p>
            <a:pPr lvl="1"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7249" y="2943859"/>
            <a:ext cx="4366722" cy="32750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6" r="16448" b="30596"/>
          <a:stretch/>
        </p:blipFill>
        <p:spPr bwMode="auto">
          <a:xfrm>
            <a:off x="86886" y="3429000"/>
            <a:ext cx="4284857" cy="28130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8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Contacts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Steven Goertz  –	 sgoertz@tnc.org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Mad Island Marsh Preserve</a:t>
            </a:r>
          </a:p>
          <a:p>
            <a:pPr marL="0" indent="0" eaLnBrk="1" hangingPunct="1">
              <a:buNone/>
            </a:pPr>
            <a:r>
              <a:rPr lang="en-US" altLang="en-US" dirty="0"/>
              <a:t>P.O. Box 163 Collegeport, TX 77428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None/>
            </a:pPr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AB0FE75-63D8-F1D0-532D-B119CECD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063" y="3657600"/>
            <a:ext cx="8610600" cy="2973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4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Mad Island Marsh Preserve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8912" y="1828800"/>
            <a:ext cx="8259382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Gulf Coast Prairies and Marshes Ecoregion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98" y="2539039"/>
            <a:ext cx="4078287" cy="381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sgoertz\AppData\Local\Microsoft\Windows\Temporary Internet Files\Content.Outlook\X1C71S5V\north-america-migration-flyways_MIM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4764"/>
          <a:stretch/>
        </p:blipFill>
        <p:spPr bwMode="auto">
          <a:xfrm>
            <a:off x="438911" y="2535352"/>
            <a:ext cx="3904489" cy="36924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7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The Nature Conservancy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2" y="1716088"/>
            <a:ext cx="8174037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Global Mission: To conserve the lands and waters on which all life depends.</a:t>
            </a:r>
          </a:p>
          <a:p>
            <a:pPr marL="0" indent="0" eaLnBrk="1" hangingPunct="1">
              <a:buNone/>
            </a:pPr>
            <a:endParaRPr lang="en-US" altLang="en-US" b="1" dirty="0"/>
          </a:p>
          <a:p>
            <a:pPr marL="0" indent="0" eaLnBrk="1" hangingPunct="1">
              <a:buNone/>
            </a:pPr>
            <a:r>
              <a:rPr lang="en-US" altLang="en-US" b="1" dirty="0"/>
              <a:t>Local Mission: To conserve the natural function of the coastal prairies and marsh ecotype. </a:t>
            </a:r>
          </a:p>
          <a:p>
            <a:pPr marL="0" indent="0" eaLnBrk="1" hangingPunct="1">
              <a:buNone/>
            </a:pPr>
            <a:endParaRPr lang="en-US" alt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02" y="5105400"/>
            <a:ext cx="2508142" cy="105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2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Coastal Prairie Conservation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Prescribed Fire</a:t>
            </a:r>
          </a:p>
          <a:p>
            <a:pPr eaLnBrk="1" hangingPunct="1"/>
            <a:r>
              <a:rPr lang="en-US" altLang="en-US" dirty="0"/>
              <a:t>Invasive Species Treatment</a:t>
            </a:r>
          </a:p>
          <a:p>
            <a:pPr eaLnBrk="1" hangingPunct="1"/>
            <a:r>
              <a:rPr lang="en-US" altLang="en-US" dirty="0"/>
              <a:t>Native Seed Harvest 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Arial" charset="0"/>
              <a:buNone/>
            </a:pP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r="596"/>
          <a:stretch/>
        </p:blipFill>
        <p:spPr bwMode="auto">
          <a:xfrm>
            <a:off x="438912" y="3670873"/>
            <a:ext cx="4437888" cy="28480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58" y="3670873"/>
            <a:ext cx="3532487" cy="28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5B9249-07B7-7AF5-70CA-E1A5DA343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123" y="1687159"/>
            <a:ext cx="221304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Coastal Prairie Conservation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Native Seed Planting</a:t>
            </a:r>
          </a:p>
          <a:p>
            <a:pPr eaLnBrk="1" hangingPunct="1"/>
            <a:r>
              <a:rPr lang="en-US" altLang="en-US" dirty="0"/>
              <a:t>Coastal Prairie Restoration</a:t>
            </a:r>
          </a:p>
          <a:p>
            <a:pPr eaLnBrk="1" hangingPunct="1">
              <a:buFont typeface="Arial" charset="0"/>
              <a:buNone/>
            </a:pPr>
            <a:endParaRPr lang="en-US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6300"/>
          <a:stretch/>
        </p:blipFill>
        <p:spPr bwMode="auto">
          <a:xfrm>
            <a:off x="5638800" y="1661296"/>
            <a:ext cx="3057144" cy="18962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r="487"/>
          <a:stretch/>
        </p:blipFill>
        <p:spPr bwMode="auto">
          <a:xfrm>
            <a:off x="4800600" y="3642006"/>
            <a:ext cx="3924199" cy="29721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EE2CAA-C3D2-3559-CAE6-CE120840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472"/>
          <a:stretch/>
        </p:blipFill>
        <p:spPr bwMode="auto">
          <a:xfrm>
            <a:off x="477837" y="3642006"/>
            <a:ext cx="3924198" cy="29721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5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Old World Bluestem Treatment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Boom Sprayer on Roadways</a:t>
            </a:r>
          </a:p>
          <a:p>
            <a:pPr eaLnBrk="1" hangingPunct="1"/>
            <a:r>
              <a:rPr lang="en-US" altLang="en-US" dirty="0"/>
              <a:t>Roadside Spot Spraying (IPT)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0902" y="3464688"/>
            <a:ext cx="4463224" cy="31226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r="6526"/>
          <a:stretch/>
        </p:blipFill>
        <p:spPr bwMode="auto">
          <a:xfrm>
            <a:off x="228600" y="3464689"/>
            <a:ext cx="4074778" cy="31226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3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Roadway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Boom Sprayer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4791" y="3280460"/>
            <a:ext cx="4681049" cy="32750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r="6550"/>
          <a:stretch/>
        </p:blipFill>
        <p:spPr bwMode="auto">
          <a:xfrm>
            <a:off x="51500" y="3280460"/>
            <a:ext cx="4273645" cy="32750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0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Pictures\2011_09_16 WWF Pics\IMG_674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38912" y="82296"/>
            <a:ext cx="8257032" cy="14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Roadway Spraying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36563" y="17160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Boom Sprayer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r="6550"/>
          <a:stretch/>
        </p:blipFill>
        <p:spPr bwMode="auto">
          <a:xfrm>
            <a:off x="1833912" y="2362199"/>
            <a:ext cx="5633687" cy="43172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20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31509</TotalTime>
  <Words>1007</Words>
  <Application>Microsoft Office PowerPoint</Application>
  <PresentationFormat>On-screen Show (4:3)</PresentationFormat>
  <Paragraphs>155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Office Theme</vt:lpstr>
      <vt:lpstr>1_Office Theme</vt:lpstr>
      <vt:lpstr>Old World Bluestem Treatment  Mad Island Marsh Preserve</vt:lpstr>
      <vt:lpstr>Mad Island Marsh Preserve</vt:lpstr>
      <vt:lpstr>Mad Island Marsh Preserve</vt:lpstr>
      <vt:lpstr>The Nature Conservancy</vt:lpstr>
      <vt:lpstr>Coastal Prairie Conservation</vt:lpstr>
      <vt:lpstr>Coastal Prairie Conservation</vt:lpstr>
      <vt:lpstr>Old World Bluestem Treatment</vt:lpstr>
      <vt:lpstr>Roadway Spraying</vt:lpstr>
      <vt:lpstr>Roadway Spraying</vt:lpstr>
      <vt:lpstr>Roadway Spraying</vt:lpstr>
      <vt:lpstr>Roadway Spraying</vt:lpstr>
      <vt:lpstr>Roadway Spraying</vt:lpstr>
      <vt:lpstr>Roadway Spraying</vt:lpstr>
      <vt:lpstr>Roadway Spraying</vt:lpstr>
      <vt:lpstr>Roadway Spraying</vt:lpstr>
      <vt:lpstr>Roadway Spraying</vt:lpstr>
      <vt:lpstr>Roadway Spraying</vt:lpstr>
      <vt:lpstr>Roadway Spraying</vt:lpstr>
      <vt:lpstr>Roadside Spot Spraying</vt:lpstr>
      <vt:lpstr>Roadside Spot Spraying</vt:lpstr>
      <vt:lpstr>Roadside Spot Spraying</vt:lpstr>
      <vt:lpstr>Roadside Spot Spraying</vt:lpstr>
      <vt:lpstr>Roadside Spot Spraying</vt:lpstr>
      <vt:lpstr>Roadside Spot Spraying</vt:lpstr>
      <vt:lpstr>Roadside Spot Spraying</vt:lpstr>
      <vt:lpstr>Feral Hog Damage</vt:lpstr>
      <vt:lpstr>Patterns of OWB Growth</vt:lpstr>
      <vt:lpstr>Feral Hog Treatment</vt:lpstr>
      <vt:lpstr>Contacts</vt:lpstr>
    </vt:vector>
  </TitlesOfParts>
  <Company>The Nature Conservancy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 Island Marsh Preserve</dc:title>
  <dc:creator>TNC_User</dc:creator>
  <cp:lastModifiedBy>Steven Goertz</cp:lastModifiedBy>
  <cp:revision>131</cp:revision>
  <dcterms:created xsi:type="dcterms:W3CDTF">2013-11-06T23:51:29Z</dcterms:created>
  <dcterms:modified xsi:type="dcterms:W3CDTF">2023-04-26T05:26:37Z</dcterms:modified>
</cp:coreProperties>
</file>