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</p:sldMasterIdLst>
  <p:notesMasterIdLst>
    <p:notesMasterId r:id="rId34"/>
  </p:notesMasterIdLst>
  <p:sldIdLst>
    <p:sldId id="256" r:id="rId5"/>
    <p:sldId id="321" r:id="rId6"/>
    <p:sldId id="326" r:id="rId7"/>
    <p:sldId id="323" r:id="rId8"/>
    <p:sldId id="318" r:id="rId9"/>
    <p:sldId id="327" r:id="rId10"/>
    <p:sldId id="328" r:id="rId11"/>
    <p:sldId id="332" r:id="rId12"/>
    <p:sldId id="333" r:id="rId13"/>
    <p:sldId id="314" r:id="rId14"/>
    <p:sldId id="276" r:id="rId15"/>
    <p:sldId id="280" r:id="rId16"/>
    <p:sldId id="281" r:id="rId17"/>
    <p:sldId id="284" r:id="rId18"/>
    <p:sldId id="285" r:id="rId19"/>
    <p:sldId id="287" r:id="rId20"/>
    <p:sldId id="307" r:id="rId21"/>
    <p:sldId id="306" r:id="rId22"/>
    <p:sldId id="308" r:id="rId23"/>
    <p:sldId id="288" r:id="rId24"/>
    <p:sldId id="293" r:id="rId25"/>
    <p:sldId id="290" r:id="rId26"/>
    <p:sldId id="302" r:id="rId27"/>
    <p:sldId id="301" r:id="rId28"/>
    <p:sldId id="329" r:id="rId29"/>
    <p:sldId id="334" r:id="rId30"/>
    <p:sldId id="330" r:id="rId31"/>
    <p:sldId id="331" r:id="rId32"/>
    <p:sldId id="309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128B5-F92D-4F8C-8867-CD1339C02CEE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2F85-12B8-4444-B0F0-89C0DA810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812F0-E0CF-4BF4-BD1E-67E31E559EA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9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74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34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8BF9-B425-4EA2-91D4-063D12B1379E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6843-0369-4764-8B34-518BD6E6F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4800" y="6096000"/>
            <a:ext cx="3860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1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8BF9-B425-4EA2-91D4-063D12B1379E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6843-0369-4764-8B34-518BD6E6F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4800" y="6096000"/>
            <a:ext cx="3860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80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8BF9-B425-4EA2-91D4-063D12B1379E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6843-0369-4764-8B34-518BD6E6F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4800" y="6096000"/>
            <a:ext cx="3860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15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6826-C00C-4651-9ECE-FF2FF8EC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3C537E-C0DC-4F66-8373-D785FDE6D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75C6B-3ED6-4932-A2E1-D4AF5083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89890-57A1-4D36-8A42-07F39E65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2DD98-7087-46E0-A256-8E5ABD15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4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D657-B9BC-4101-9192-4B876EE9B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7F025-78EE-4305-BA72-D27C44E7C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4F901-77B7-4F9A-AA1E-319B703D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77761-74A2-4A16-B9DB-846DF7A7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7A735-CBE5-4D29-8373-B52F2D9D9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84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D5FDE-20E5-4A45-8A81-9B26BE20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653E0-DCB3-4105-A83C-2EE276320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6E95B-B8A6-4B92-9965-43A272E66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B6A19-5338-4278-B3C6-EA463B19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90009-BDC5-43AF-8339-582EFC09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11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1862-0244-4D0C-B837-ECEC8DC2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23ECB-A4C6-44B8-8B12-861932CDE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5E202-1EB0-4903-9A66-8D2C92BC6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91276-A3AE-49A3-AA3D-DA2E0558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3AA11-7EB7-4412-8238-346ADE79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66141-74AD-42AB-B329-9378510F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F9F05-88C1-448D-BDB0-9D236B49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DC1E8-FD97-481D-A06E-27FAB5CF8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1C17E-483B-4AA4-B6A5-C8E34C7C5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3FB4C8-2D3A-4621-B4D6-AAB32CA3E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D5E99F-F882-44E9-A558-379247D01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F7D04-ED99-4AF4-80B8-B706933D3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A9852F-E2BF-4CB5-896C-AA578CFD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F65E7-82DE-4F62-847D-8D6CCE22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44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D558-E7E1-47F2-A230-157F54168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E7960-CC71-4C7D-ACC4-B6B47638C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BA8EB-AD52-4953-A560-1BA7937D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B888E-4BF5-4629-90DB-4343C057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00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D8B1FA-E117-4E68-96D8-DD7B81479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04E8D9-E413-4C09-8526-3271B759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038C3-F017-4F5F-84F6-4A0ED191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90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2BE84-563F-4492-A976-93303527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635EC-6A81-472C-8C8E-42B814E72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676B7-8F16-4518-988D-A6A31AA87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D3958-A3FB-41EA-B886-9E88B6AE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15FBE-E114-41D8-9997-7624466A8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0E1E3-842D-4F1A-809C-324550CB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0DCC-6364-4951-A595-1AF759CB4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F100E-4BF5-4C49-A80C-11A6BD7F4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30820-FE78-4EB4-88A5-B521F7323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D15B2-5BF9-425A-830B-E8BB13EB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B7AF0-3858-4B34-90AA-52D4B1495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44AE6-FD39-4FE8-BA56-E16F22CF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84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309E-BED2-4978-B26D-6E974454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64732-5C6E-4054-9EC7-2E71FEE0F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43C63-6A1D-4A7C-977F-FCC8A98C2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C638C-6B63-417E-AFD4-4758C3D7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8AB47-17AA-4508-812E-3CE2F641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91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50E725-49F2-402B-B437-A55912D28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45A6A-104D-4E6F-84CB-1D7B7F7DE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D1DFB-E30C-4A61-83DD-DC24C72E5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057EE-B06E-4E30-B6AF-A51088F77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8E671-A273-4447-962A-31A0D816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8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98D33-38C4-4E3F-BDAC-B2047054D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6B134-9DC1-457D-89EB-21CCE41AF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919AF-06CC-436A-A73C-20DE17ED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8CAA4-8BC8-4BCF-AAA8-CC755430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EA832-202C-493E-9C9E-BFE1967E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15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3864-C47B-4B53-A9EA-12CA3E10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B75A7-19A2-4077-87AA-3FC492E8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FACD7-6966-47B7-8636-82B8A4961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1AEA5-1BF7-4EBF-AE76-31A6C548C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E896B-A7FA-4E9F-BE68-9BDB36F6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13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23804-A325-47D5-84C4-04B1FB29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D5019-1410-47BE-8951-C0A778E14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E9EFC-A090-4457-8F35-699FCF63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0DF29-7903-4CA4-B82B-5D84DA3F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A0624-2A59-4468-AB2B-4F70ABEE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7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F1CA1-54FD-4F06-8DB7-909B789ED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258D8-9CB9-4102-B764-D6C294413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EF4EE-0FD8-4162-9424-B5E7869E0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93F75-7936-4D9F-BDC7-90E2E0FA4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0F7C5-2993-4FB6-AB6A-B223F3E8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F797B-3665-41CD-B50D-5037A34E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3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54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019B-9F80-4E0B-A8CD-DD202EDB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19D21-3298-4B62-9E71-78948E310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41CF6-45C3-4CA4-B77E-D4B484F7A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0481B-C288-4F6E-9C44-0A91FC936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AA482-D098-444E-B0F5-580C9AAC9F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B57C1-B2FC-41D1-B6F4-C3FEDE19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6A9D41-FC30-420E-BBC1-5FBB2A204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F0BAA8-E8DD-4097-BB96-A729360C3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91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89A2-D735-4F19-B450-F11C71A7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31CB09-5744-44DA-99F7-42CDC70E3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4EA0A-9044-41F2-9A17-46B34C52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6BBA2-DA7C-4D90-847C-DEFC1403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C0ACB-812D-4AF6-BE69-096A4614D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74940-8696-418C-9306-9D272A24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D314C-1AF9-444A-96A4-A62FFFFE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98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82095-9DEC-4DD8-A3C3-2154F5A35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5CAE0-ACA1-4FCB-8286-B10BD8172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A21C4-F3B6-4E72-975D-37C8A99FD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53CDF-31C3-4763-9BEE-6F2368C02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E0B19-C512-496A-9D20-BD3BB8F4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C54C3-F0F5-4962-9A37-B3981F32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32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243A-9D75-433F-9DB7-A3565F4F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27BDFB-04C5-475E-89F5-B17245521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B12D2-EA5A-402C-97D0-F482DACB2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FC187-74C3-4F3E-9FCE-7216E53C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28C42-0862-4F7E-8C08-81F71E99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D4D5E-F4EB-4132-A38D-55DA9941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492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B30DF-4F1A-43FC-9F2A-297C76259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0407-F14D-4C9E-9311-5903B3023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F43A-7A99-4876-B170-EEDD33132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719B2-E2E6-45AA-9736-47C75328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0E727-DD92-422E-939E-4C3D8422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52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4E1F5F-C121-4907-8F21-6F8F35744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A5E8D-8185-47F1-9078-22A391F01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A2F58-0964-47F8-AA45-06E9C778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59800-C8A3-4A77-989C-20C582ADD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95A1D-EB35-4FF3-955F-30B3C433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72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49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22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9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953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21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99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483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69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08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772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77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4359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471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379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090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48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3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9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4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9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4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F2AE80-D121-43D3-A505-CDDB8C89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0A493-D32A-4F75-99CE-CE0967638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50339-6C7B-4076-AFF4-AA2F986F2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96BC8-BF19-4368-9F6D-E6377650833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8C4CC-ACF0-4565-BE8C-EDD953065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A54C0-71D7-431A-BA2B-41C42482D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3C0F2-1014-4264-BE08-101B6F5A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9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68EF1-9052-4E05-A9EF-0B4C998E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50191-9465-4591-ACCA-067E42698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90073-A613-4064-A3B6-9929642BD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48433-CE8A-40FA-AECA-B8AC9493096A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AD77F-8F3A-454F-A37C-08843EF475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0A9B7-33C8-4CC3-B5E6-F43B41D95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A6AF7-0384-45AF-B718-475BE77C3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3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B2454BD-4095-4A30-934F-B1EE7AEB3E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A0F65-5DD7-46BE-B9F1-230A0D5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05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Anthony.falk@tamuk.edu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488177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/>
              <a:t>Seeding Your Coastal Prairie: Native Seed Germplasm Development and all things Seed</a:t>
            </a: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49076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3113" y="2529034"/>
            <a:ext cx="7301947" cy="4525963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Wild Harvest/Native/VNS</a:t>
            </a:r>
          </a:p>
          <a:p>
            <a:r>
              <a:rPr lang="en-US" dirty="0"/>
              <a:t>For some species only Seed source</a:t>
            </a:r>
          </a:p>
          <a:p>
            <a:r>
              <a:rPr lang="en-US" dirty="0"/>
              <a:t>single source</a:t>
            </a:r>
          </a:p>
          <a:p>
            <a:pPr lvl="1"/>
            <a:r>
              <a:rPr lang="en-US" dirty="0"/>
              <a:t>Limited genetics</a:t>
            </a:r>
          </a:p>
          <a:p>
            <a:pPr lvl="1"/>
            <a:r>
              <a:rPr lang="en-US" dirty="0"/>
              <a:t>Limited area of use</a:t>
            </a:r>
          </a:p>
          <a:p>
            <a:pPr lvl="1"/>
            <a:r>
              <a:rPr lang="en-US" dirty="0"/>
              <a:t>In theory best possible material for some sites </a:t>
            </a:r>
          </a:p>
          <a:p>
            <a:r>
              <a:rPr lang="en-US" dirty="0"/>
              <a:t>May/May not be tested</a:t>
            </a:r>
          </a:p>
          <a:p>
            <a:r>
              <a:rPr lang="en-US" dirty="0"/>
              <a:t>Can be collected yourself</a:t>
            </a:r>
          </a:p>
          <a:p>
            <a:r>
              <a:rPr lang="en-US" dirty="0"/>
              <a:t>Closest seed source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dirty="0"/>
              <a:t>Types of seed sources</a:t>
            </a:r>
          </a:p>
        </p:txBody>
      </p:sp>
    </p:spTree>
    <p:extLst>
      <p:ext uri="{BB962C8B-B14F-4D97-AF65-F5344CB8AC3E}">
        <p14:creationId xmlns:p14="http://schemas.microsoft.com/office/powerpoint/2010/main" val="2383329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3247" y="2640234"/>
            <a:ext cx="7745505" cy="208788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Seed identity </a:t>
            </a:r>
          </a:p>
          <a:p>
            <a:pPr algn="ctr"/>
            <a:r>
              <a:rPr lang="en-US" sz="3600" dirty="0"/>
              <a:t>Seed quality </a:t>
            </a:r>
          </a:p>
          <a:p>
            <a:pPr algn="ctr"/>
            <a:r>
              <a:rPr lang="en-US" sz="3600" dirty="0"/>
              <a:t>Seed cleanliness 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Native seed consideration</a:t>
            </a:r>
          </a:p>
        </p:txBody>
      </p:sp>
    </p:spTree>
    <p:extLst>
      <p:ext uri="{BB962C8B-B14F-4D97-AF65-F5344CB8AC3E}">
        <p14:creationId xmlns:p14="http://schemas.microsoft.com/office/powerpoint/2010/main" val="801675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4" y="261514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b="1" i="1" u="sng" dirty="0"/>
              <a:t>Seed origin </a:t>
            </a:r>
            <a:r>
              <a:rPr lang="en-US" sz="4000" dirty="0"/>
              <a:t>is important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6904" y="1543731"/>
            <a:ext cx="4926047" cy="496190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“Native” is relative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Little bluestem is native from Canada to Mexico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OK select Germplasm</a:t>
            </a:r>
          </a:p>
          <a:p>
            <a:pPr lvl="2"/>
            <a:r>
              <a:rPr lang="en-US" dirty="0"/>
              <a:t>Southwest OK</a:t>
            </a:r>
          </a:p>
          <a:p>
            <a:pPr lvl="1"/>
            <a:r>
              <a:rPr lang="en-US" dirty="0"/>
              <a:t>Cimarron </a:t>
            </a:r>
          </a:p>
          <a:p>
            <a:pPr lvl="2"/>
            <a:r>
              <a:rPr lang="en-US" dirty="0"/>
              <a:t>Southwestern KS &amp; panhandle OK</a:t>
            </a:r>
          </a:p>
          <a:p>
            <a:pPr lvl="1"/>
            <a:r>
              <a:rPr lang="en-US" dirty="0"/>
              <a:t>Carrizo Germplasm</a:t>
            </a:r>
          </a:p>
          <a:p>
            <a:pPr lvl="2"/>
            <a:r>
              <a:rPr lang="en-US" dirty="0"/>
              <a:t>Bexar Co &amp; Zavala Co TX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411" y="1198957"/>
            <a:ext cx="3152705" cy="2101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713" y="3300760"/>
            <a:ext cx="3130403" cy="2126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3" y="1198957"/>
            <a:ext cx="3152706" cy="2101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3" y="3300760"/>
            <a:ext cx="3178369" cy="212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8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t="52423" r="24962" b="14594"/>
          <a:stretch/>
        </p:blipFill>
        <p:spPr bwMode="auto">
          <a:xfrm>
            <a:off x="680345" y="90594"/>
            <a:ext cx="11165110" cy="667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rot="294261">
            <a:off x="8625398" y="2915993"/>
            <a:ext cx="2867866" cy="553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97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324819"/>
            <a:ext cx="8229600" cy="4525963"/>
          </a:xfrm>
          <a:noFill/>
        </p:spPr>
        <p:txBody>
          <a:bodyPr>
            <a:normAutofit/>
          </a:bodyPr>
          <a:lstStyle/>
          <a:p>
            <a:r>
              <a:rPr lang="en-US" dirty="0"/>
              <a:t>Pertinent questions: </a:t>
            </a:r>
          </a:p>
          <a:p>
            <a:pPr lvl="1"/>
            <a:r>
              <a:rPr lang="en-US" dirty="0"/>
              <a:t>How local is local enough?</a:t>
            </a:r>
          </a:p>
          <a:p>
            <a:pPr lvl="1"/>
            <a:r>
              <a:rPr lang="en-US" dirty="0"/>
              <a:t>How far can seeds be move?</a:t>
            </a:r>
          </a:p>
          <a:p>
            <a:r>
              <a:rPr lang="en-US" dirty="0"/>
              <a:t>Answers:</a:t>
            </a:r>
          </a:p>
          <a:p>
            <a:pPr lvl="2"/>
            <a:r>
              <a:rPr lang="en-US" dirty="0"/>
              <a:t>Each plant is different</a:t>
            </a:r>
          </a:p>
          <a:p>
            <a:pPr lvl="2"/>
            <a:r>
              <a:rPr lang="en-US" dirty="0"/>
              <a:t>Most researchers suggests native seed should originate (order of preference): 1) from the same ecoregion; 2) an adjacent ecoregion; or 3) from no more than 200 m N/200 m S/100 m E/200 m 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000" dirty="0"/>
              <a:t>Locally adapted native seed?</a:t>
            </a:r>
          </a:p>
        </p:txBody>
      </p:sp>
    </p:spTree>
    <p:extLst>
      <p:ext uri="{BB962C8B-B14F-4D97-AF65-F5344CB8AC3E}">
        <p14:creationId xmlns:p14="http://schemas.microsoft.com/office/powerpoint/2010/main" val="2509243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457200"/>
            <a:ext cx="12192000" cy="10541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Where plants/seeds used in restoration </a:t>
            </a:r>
            <a:b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originated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from is very important!</a:t>
            </a:r>
          </a:p>
        </p:txBody>
      </p:sp>
      <p:pic>
        <p:nvPicPr>
          <p:cNvPr id="4" name="Content Placeholder 3" descr="Texas ecoregions.pn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531571" y="1608194"/>
            <a:ext cx="5052659" cy="5052659"/>
          </a:xfrm>
        </p:spPr>
      </p:pic>
      <p:sp>
        <p:nvSpPr>
          <p:cNvPr id="10" name="5-Point Star 9"/>
          <p:cNvSpPr/>
          <p:nvPr/>
        </p:nvSpPr>
        <p:spPr>
          <a:xfrm>
            <a:off x="5715000" y="46482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6019800" y="47244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477000" y="48768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6248400" y="48768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6400800" y="49530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248400" y="47244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6096000" y="32766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Haskell Sideoats grama brochure_Page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4013" y="1595707"/>
            <a:ext cx="2258958" cy="5077631"/>
          </a:xfrm>
          <a:prstGeom prst="rect">
            <a:avLst/>
          </a:prstGeom>
        </p:spPr>
      </p:pic>
      <p:pic>
        <p:nvPicPr>
          <p:cNvPr id="21" name="Picture 20" descr="Release brochure South Texas Germplasm-Sideoats Grama-Hi-Res_Page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07739" y="1583492"/>
            <a:ext cx="2214908" cy="506094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2743200" y="3352800"/>
            <a:ext cx="3276600" cy="1524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553200" y="3886200"/>
            <a:ext cx="2971800" cy="838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5537" y="2438400"/>
            <a:ext cx="1371600" cy="2057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62600" y="3924300"/>
            <a:ext cx="1371600" cy="2057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45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Seed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5774" y="1690688"/>
            <a:ext cx="3803904" cy="387705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Seed tags</a:t>
            </a:r>
          </a:p>
          <a:p>
            <a:pPr lvl="1"/>
            <a:r>
              <a:rPr lang="en-US" b="1" dirty="0"/>
              <a:t>P</a:t>
            </a:r>
            <a:r>
              <a:rPr lang="en-US" dirty="0"/>
              <a:t>ure </a:t>
            </a:r>
            <a:r>
              <a:rPr lang="en-US" b="1" dirty="0"/>
              <a:t>L</a:t>
            </a:r>
            <a:r>
              <a:rPr lang="en-US" dirty="0"/>
              <a:t>ive </a:t>
            </a:r>
            <a:r>
              <a:rPr lang="en-US" b="1" dirty="0"/>
              <a:t>S</a:t>
            </a:r>
            <a:r>
              <a:rPr lang="en-US" dirty="0"/>
              <a:t>eed (PLS)</a:t>
            </a:r>
          </a:p>
          <a:p>
            <a:pPr lvl="2"/>
            <a:r>
              <a:rPr lang="en-US" sz="2400" dirty="0"/>
              <a:t>Purity (%)</a:t>
            </a:r>
          </a:p>
          <a:p>
            <a:pPr lvl="2"/>
            <a:r>
              <a:rPr lang="en-US" sz="2400" dirty="0"/>
              <a:t>Viability (%)</a:t>
            </a:r>
          </a:p>
          <a:p>
            <a:pPr lvl="3"/>
            <a:r>
              <a:rPr lang="en-US" sz="2400" dirty="0"/>
              <a:t>Germination</a:t>
            </a:r>
          </a:p>
          <a:p>
            <a:pPr lvl="3"/>
            <a:r>
              <a:rPr lang="en-US" sz="2400" dirty="0"/>
              <a:t>Dormancy</a:t>
            </a:r>
          </a:p>
          <a:p>
            <a:pPr lvl="1"/>
            <a:r>
              <a:rPr lang="en-US" dirty="0"/>
              <a:t>Seed age/test date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9" r="9555" b="12399"/>
          <a:stretch/>
        </p:blipFill>
        <p:spPr bwMode="auto">
          <a:xfrm>
            <a:off x="6015790" y="1536739"/>
            <a:ext cx="5338010" cy="39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11237" y="1691692"/>
            <a:ext cx="3594120" cy="4594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7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17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736332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80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7339263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39263" y="0"/>
            <a:ext cx="1050758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4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kuadf000\Pictures\2015-08-21\086.JPG">
            <a:extLst>
              <a:ext uri="{FF2B5EF4-FFF2-40B4-BE49-F238E27FC236}">
                <a16:creationId xmlns:a16="http://schemas.microsoft.com/office/drawing/2014/main" id="{DE73507C-9A9D-4863-B287-44B371A24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08" y="-19878"/>
            <a:ext cx="10257183" cy="683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45FE621-4710-4F88-B5AB-038A3F44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B81195-22A3-4346-A83C-29DEED401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4A4C86-3D63-48D1-9FBB-33529D61B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-681037"/>
            <a:ext cx="6983896" cy="90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4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348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Information the dealer knows (ask for it):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r="3812" b="9624"/>
          <a:stretch/>
        </p:blipFill>
        <p:spPr bwMode="auto">
          <a:xfrm>
            <a:off x="2350168" y="1174843"/>
            <a:ext cx="7491663" cy="568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846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Why “other crop” seeds matter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131896"/>
            <a:ext cx="2584450" cy="38766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0" y="2130683"/>
            <a:ext cx="2585258" cy="3877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22370"/>
            <a:ext cx="2590800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2325" y="2329543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Old World bluestems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23241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African lovegrasses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0279" y="23241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Buffelgrass</a:t>
            </a:r>
          </a:p>
        </p:txBody>
      </p:sp>
    </p:spTree>
    <p:extLst>
      <p:ext uri="{BB962C8B-B14F-4D97-AF65-F5344CB8AC3E}">
        <p14:creationId xmlns:p14="http://schemas.microsoft.com/office/powerpoint/2010/main" val="705795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282825"/>
            <a:ext cx="10515600" cy="4351338"/>
          </a:xfrm>
        </p:spPr>
        <p:txBody>
          <a:bodyPr/>
          <a:lstStyle/>
          <a:p>
            <a:pPr algn="ctr"/>
            <a:r>
              <a:rPr lang="en-US" dirty="0"/>
              <a:t>Under plant (thin stands)</a:t>
            </a:r>
          </a:p>
          <a:p>
            <a:pPr algn="ctr"/>
            <a:r>
              <a:rPr lang="en-US" dirty="0"/>
              <a:t>Over plant (waste of $)</a:t>
            </a:r>
          </a:p>
          <a:p>
            <a:pPr algn="ctr"/>
            <a:r>
              <a:rPr lang="en-US" dirty="0"/>
              <a:t>Incidentally introduced unwanted/invasive spp</a:t>
            </a:r>
          </a:p>
          <a:p>
            <a:pPr lvl="1" algn="ctr"/>
            <a:r>
              <a:rPr lang="en-US" dirty="0"/>
              <a:t>Balcones Canyonlands NWR-spotted knapweed</a:t>
            </a:r>
          </a:p>
          <a:p>
            <a:pPr algn="ctr"/>
            <a:r>
              <a:rPr lang="en-US" dirty="0"/>
              <a:t>Lack of establishment</a:t>
            </a:r>
          </a:p>
          <a:p>
            <a:pPr algn="ctr"/>
            <a:r>
              <a:rPr lang="en-US" dirty="0"/>
              <a:t>Poor persistence</a:t>
            </a:r>
          </a:p>
          <a:p>
            <a:pPr algn="ctr"/>
            <a:r>
              <a:rPr lang="en-US" dirty="0"/>
              <a:t>Financial obligation to replant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What can go wrong?</a:t>
            </a:r>
          </a:p>
        </p:txBody>
      </p:sp>
    </p:spTree>
    <p:extLst>
      <p:ext uri="{BB962C8B-B14F-4D97-AF65-F5344CB8AC3E}">
        <p14:creationId xmlns:p14="http://schemas.microsoft.com/office/powerpoint/2010/main" val="650666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598"/>
            <a:ext cx="12192000" cy="812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83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90" y="-402778"/>
            <a:ext cx="5600700" cy="3733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3" y="3331023"/>
            <a:ext cx="5645645" cy="3839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t="12222" r="12252" b="11667"/>
          <a:stretch/>
        </p:blipFill>
        <p:spPr>
          <a:xfrm>
            <a:off x="6282490" y="3344641"/>
            <a:ext cx="5600700" cy="391477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3" y="-258400"/>
            <a:ext cx="5645645" cy="3603041"/>
          </a:xfrm>
        </p:spPr>
      </p:pic>
    </p:spTree>
    <p:extLst>
      <p:ext uri="{BB962C8B-B14F-4D97-AF65-F5344CB8AC3E}">
        <p14:creationId xmlns:p14="http://schemas.microsoft.com/office/powerpoint/2010/main" val="3476389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441E14-8C3B-482E-9492-98B489B22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Broadcast seeding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C43C75-AABA-4DC1-B7A6-43CC04D3F7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3313" y="2755697"/>
            <a:ext cx="4395787" cy="280551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6EE389-A69C-409E-9B6A-BF60D69015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Fast</a:t>
            </a:r>
          </a:p>
          <a:p>
            <a:pPr lvl="1"/>
            <a:r>
              <a:rPr lang="en-US" dirty="0"/>
              <a:t>Inexpensive</a:t>
            </a:r>
          </a:p>
          <a:p>
            <a:pPr lvl="1"/>
            <a:r>
              <a:rPr lang="en-US" dirty="0"/>
              <a:t>Readily available</a:t>
            </a:r>
          </a:p>
          <a:p>
            <a:pPr lvl="1"/>
            <a:r>
              <a:rPr lang="en-US" dirty="0"/>
              <a:t>Can handle difficult terrain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Difficult to calibrate</a:t>
            </a:r>
          </a:p>
          <a:p>
            <a:pPr lvl="1"/>
            <a:r>
              <a:rPr lang="en-US" dirty="0"/>
              <a:t>Cant separate based on size/shape</a:t>
            </a:r>
          </a:p>
          <a:p>
            <a:pPr lvl="1"/>
            <a:r>
              <a:rPr lang="en-US" dirty="0"/>
              <a:t>Poor seed to soil contact</a:t>
            </a:r>
          </a:p>
          <a:p>
            <a:pPr lvl="1"/>
            <a:r>
              <a:rPr lang="en-US" dirty="0"/>
              <a:t>Need for second pass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177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441E14-8C3B-482E-9492-98B489B22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Dropseeder</a:t>
            </a:r>
            <a:r>
              <a:rPr lang="en-US" dirty="0"/>
              <a:t> seeding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6EE389-A69C-409E-9B6A-BF60D6901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907490" cy="4200245"/>
          </a:xfrm>
        </p:spPr>
        <p:txBody>
          <a:bodyPr>
            <a:normAutofit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Can handle soft/fluffy soils</a:t>
            </a:r>
          </a:p>
          <a:p>
            <a:pPr lvl="1"/>
            <a:r>
              <a:rPr lang="en-US" dirty="0"/>
              <a:t>Can get them with multiple seed boxes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Cant separate based on size/shape</a:t>
            </a:r>
          </a:p>
          <a:p>
            <a:pPr lvl="1"/>
            <a:r>
              <a:rPr lang="en-US" dirty="0"/>
              <a:t>Poor seed to soil contact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C7178-D016-45B8-875E-B0DEEF3096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t="12222" r="12252" b="11667"/>
          <a:stretch/>
        </p:blipFill>
        <p:spPr>
          <a:xfrm>
            <a:off x="319012" y="2056092"/>
            <a:ext cx="5600700" cy="39147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FE235-EE10-4922-9777-D87D353408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32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C9C-5155-417C-92A5-D9C1AB8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 Seed Drill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12EA813-9007-40E7-9D69-E453FD0965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3" y="2107096"/>
            <a:ext cx="5429667" cy="361784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ED02D-D802-4CD0-8AD9-0554A2A10D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Can separate by size/shape</a:t>
            </a:r>
          </a:p>
          <a:p>
            <a:pPr lvl="1"/>
            <a:r>
              <a:rPr lang="en-US" dirty="0"/>
              <a:t>Can calibrate for multiple species</a:t>
            </a:r>
          </a:p>
          <a:p>
            <a:pPr lvl="1"/>
            <a:r>
              <a:rPr lang="en-US" dirty="0"/>
              <a:t>Ideal seed placement in soil</a:t>
            </a:r>
          </a:p>
          <a:p>
            <a:pPr lvl="1"/>
            <a:r>
              <a:rPr lang="en-US" dirty="0"/>
              <a:t>Relatively fast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Hard to find</a:t>
            </a:r>
          </a:p>
          <a:p>
            <a:pPr lvl="1"/>
            <a:r>
              <a:rPr lang="en-US" dirty="0"/>
              <a:t>Can be intimidating</a:t>
            </a:r>
          </a:p>
          <a:p>
            <a:pPr lvl="1"/>
            <a:r>
              <a:rPr lang="en-US" dirty="0"/>
              <a:t>Cant handle fluffy soil</a:t>
            </a:r>
          </a:p>
          <a:p>
            <a:pPr lvl="1"/>
            <a:r>
              <a:rPr lang="en-US" dirty="0"/>
              <a:t>Transportation can be challenging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53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A5240-CCB0-431A-8B58-9A227F9C7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Hydroseeder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35ED21-7BAE-46EA-91E7-A353DD3ECE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690848"/>
            <a:ext cx="4395787" cy="293521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D28E8-E49F-4BC7-BA6E-5ABA3B173E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Increased moisture retention</a:t>
            </a:r>
          </a:p>
          <a:p>
            <a:pPr lvl="1"/>
            <a:r>
              <a:rPr lang="en-US" dirty="0"/>
              <a:t>Increased germination</a:t>
            </a:r>
          </a:p>
          <a:p>
            <a:pPr lvl="1"/>
            <a:r>
              <a:rPr lang="en-US" dirty="0"/>
              <a:t>Superior erosion control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Expensive</a:t>
            </a:r>
          </a:p>
          <a:p>
            <a:pPr lvl="1"/>
            <a:r>
              <a:rPr lang="en-US" dirty="0"/>
              <a:t>Slow</a:t>
            </a:r>
          </a:p>
          <a:p>
            <a:pPr lvl="1"/>
            <a:r>
              <a:rPr lang="en-US" dirty="0"/>
              <a:t>Logistically challenging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138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9232" y="-188328"/>
            <a:ext cx="1051560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902" y="4661940"/>
            <a:ext cx="4272196" cy="1723869"/>
          </a:xfrm>
          <a:solidFill>
            <a:schemeClr val="bg1">
              <a:alpha val="56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Dr. Anthony Falk</a:t>
            </a:r>
          </a:p>
          <a:p>
            <a:r>
              <a:rPr lang="en-US" dirty="0"/>
              <a:t>815-762-6178</a:t>
            </a:r>
          </a:p>
          <a:p>
            <a:r>
              <a:rPr lang="en-US" dirty="0">
                <a:hlinkClick r:id="rId3"/>
              </a:rPr>
              <a:t>Anthony.falk@tamuk.edu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83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25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8858" y="1021673"/>
            <a:ext cx="6800677" cy="48719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3D63B9-223C-4979-88F1-7B4DE9A10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619" y="375388"/>
            <a:ext cx="9404723" cy="1400530"/>
          </a:xfrm>
        </p:spPr>
        <p:txBody>
          <a:bodyPr/>
          <a:lstStyle/>
          <a:p>
            <a:pPr algn="r"/>
            <a:r>
              <a:rPr lang="en-US" dirty="0"/>
              <a:t>Date Collection	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5B19D6-6912-4167-B59B-677D14691C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B626EF-33B0-4218-A7E2-BB704BE89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5833" y="1841304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285750" indent="-285750"/>
            <a:r>
              <a:rPr lang="en-US" sz="2000" dirty="0"/>
              <a:t>Visual rankings on</a:t>
            </a:r>
          </a:p>
          <a:p>
            <a:pPr marL="742950" lvl="1" indent="-285750"/>
            <a:r>
              <a:rPr lang="en-US" sz="2000" dirty="0"/>
              <a:t>Vigor</a:t>
            </a:r>
          </a:p>
          <a:p>
            <a:pPr marL="742950" lvl="1" indent="-285750"/>
            <a:r>
              <a:rPr lang="en-US" sz="2000" dirty="0"/>
              <a:t>Leaf density</a:t>
            </a:r>
          </a:p>
          <a:p>
            <a:pPr marL="742950" lvl="1" indent="-285750"/>
            <a:r>
              <a:rPr lang="en-US" sz="2000" dirty="0"/>
              <a:t>Seed production</a:t>
            </a:r>
          </a:p>
          <a:p>
            <a:pPr marL="742950" lvl="1" indent="-285750"/>
            <a:r>
              <a:rPr lang="en-US" sz="2000" dirty="0"/>
              <a:t>Forage Production</a:t>
            </a:r>
          </a:p>
          <a:p>
            <a:pPr marL="742950" lvl="1" indent="-285750"/>
            <a:r>
              <a:rPr lang="en-US" sz="2000" dirty="0"/>
              <a:t>Uniformity</a:t>
            </a:r>
          </a:p>
          <a:p>
            <a:pPr marL="285750" indent="-285750"/>
            <a:r>
              <a:rPr lang="en-US" sz="2000" dirty="0"/>
              <a:t>Measure</a:t>
            </a:r>
          </a:p>
          <a:p>
            <a:pPr marL="742950" lvl="1" indent="-285750"/>
            <a:r>
              <a:rPr lang="en-US" sz="2000" dirty="0"/>
              <a:t>% survival</a:t>
            </a:r>
          </a:p>
          <a:p>
            <a:pPr marL="742950" lvl="1" indent="-285750"/>
            <a:r>
              <a:rPr lang="en-US" sz="2000" dirty="0"/>
              <a:t>Height</a:t>
            </a:r>
          </a:p>
          <a:p>
            <a:pPr marL="742950" lvl="1" indent="-285750"/>
            <a:r>
              <a:rPr lang="en-US" sz="2000" dirty="0"/>
              <a:t>Canopy cover</a:t>
            </a:r>
          </a:p>
          <a:p>
            <a:pPr marL="742950" lvl="1" indent="-285750"/>
            <a:r>
              <a:rPr lang="en-US" sz="2000" dirty="0"/>
              <a:t>Phenological stage</a:t>
            </a:r>
          </a:p>
          <a:p>
            <a:pPr marL="742950" lvl="1" indent="-285750"/>
            <a:r>
              <a:rPr lang="en-US" sz="2000" dirty="0"/>
              <a:t>Germination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25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653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504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911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dirty="0"/>
              <a:t>Types of seed sources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73DB36-825C-4412-BDF5-AC7DC70CF864}"/>
              </a:ext>
            </a:extLst>
          </p:cNvPr>
          <p:cNvSpPr txBox="1">
            <a:spLocks/>
          </p:cNvSpPr>
          <p:nvPr/>
        </p:nvSpPr>
        <p:spPr>
          <a:xfrm>
            <a:off x="2708223" y="2332037"/>
            <a:ext cx="6775554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Germplasm</a:t>
            </a:r>
          </a:p>
          <a:p>
            <a:r>
              <a:rPr lang="en-US" dirty="0"/>
              <a:t>Made up of multiple source populations</a:t>
            </a:r>
          </a:p>
          <a:p>
            <a:pPr lvl="1"/>
            <a:r>
              <a:rPr lang="en-US" dirty="0"/>
              <a:t>Broad areas of adaptation</a:t>
            </a:r>
          </a:p>
          <a:p>
            <a:pPr lvl="1"/>
            <a:r>
              <a:rPr lang="en-US" dirty="0"/>
              <a:t>Lots of genetic material</a:t>
            </a:r>
          </a:p>
          <a:p>
            <a:r>
              <a:rPr lang="en-US" dirty="0"/>
              <a:t>Tested for 3-5 years</a:t>
            </a:r>
          </a:p>
          <a:p>
            <a:r>
              <a:rPr lang="en-US" dirty="0"/>
              <a:t>Commercially produced</a:t>
            </a:r>
          </a:p>
          <a:p>
            <a:r>
              <a:rPr lang="en-US" dirty="0"/>
              <a:t>Tested for quality and cleanliness</a:t>
            </a:r>
          </a:p>
          <a:p>
            <a:r>
              <a:rPr lang="en-US" dirty="0"/>
              <a:t>Not all species suitable</a:t>
            </a:r>
          </a:p>
          <a:p>
            <a:r>
              <a:rPr lang="en-US" dirty="0"/>
              <a:t>Premium product=premium price</a:t>
            </a:r>
          </a:p>
        </p:txBody>
      </p:sp>
    </p:spTree>
    <p:extLst>
      <p:ext uri="{BB962C8B-B14F-4D97-AF65-F5344CB8AC3E}">
        <p14:creationId xmlns:p14="http://schemas.microsoft.com/office/powerpoint/2010/main" val="3944900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sz="4000" dirty="0"/>
              <a:t>Types of seed sources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15E445-4232-4B01-BD05-7DC7F03EC4E9}"/>
              </a:ext>
            </a:extLst>
          </p:cNvPr>
          <p:cNvSpPr txBox="1">
            <a:spLocks/>
          </p:cNvSpPr>
          <p:nvPr/>
        </p:nvSpPr>
        <p:spPr>
          <a:xfrm>
            <a:off x="3036757" y="2332037"/>
            <a:ext cx="6118485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Cultivar</a:t>
            </a:r>
          </a:p>
          <a:p>
            <a:r>
              <a:rPr lang="en-US" dirty="0"/>
              <a:t>Single source could be individual plant</a:t>
            </a:r>
          </a:p>
          <a:p>
            <a:pPr lvl="1"/>
            <a:r>
              <a:rPr lang="en-US" dirty="0"/>
              <a:t>Repeatable genetics</a:t>
            </a:r>
          </a:p>
          <a:p>
            <a:pPr lvl="1"/>
            <a:r>
              <a:rPr lang="en-US" dirty="0"/>
              <a:t>Can have limited area of adaptation</a:t>
            </a:r>
          </a:p>
          <a:p>
            <a:pPr lvl="1"/>
            <a:r>
              <a:rPr lang="en-US" dirty="0"/>
              <a:t>Super plants</a:t>
            </a:r>
          </a:p>
          <a:p>
            <a:r>
              <a:rPr lang="en-US" dirty="0"/>
              <a:t>Tested for 7-10 years</a:t>
            </a:r>
          </a:p>
          <a:p>
            <a:r>
              <a:rPr lang="en-US" dirty="0"/>
              <a:t>Developed for specific use</a:t>
            </a:r>
          </a:p>
          <a:p>
            <a:r>
              <a:rPr lang="en-US" dirty="0"/>
              <a:t>Commercially produced</a:t>
            </a:r>
          </a:p>
          <a:p>
            <a:r>
              <a:rPr lang="en-US" dirty="0"/>
              <a:t>Tested for quality and cleanliness</a:t>
            </a:r>
          </a:p>
        </p:txBody>
      </p:sp>
    </p:spTree>
    <p:extLst>
      <p:ext uri="{BB962C8B-B14F-4D97-AF65-F5344CB8AC3E}">
        <p14:creationId xmlns:p14="http://schemas.microsoft.com/office/powerpoint/2010/main" val="2219106883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2169</TotalTime>
  <Words>497</Words>
  <Application>Microsoft Office PowerPoint</Application>
  <PresentationFormat>Widescreen</PresentationFormat>
  <Paragraphs>131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Wingdings</vt:lpstr>
      <vt:lpstr>Wingdings 3</vt:lpstr>
      <vt:lpstr>Office Theme</vt:lpstr>
      <vt:lpstr>1_Office Theme</vt:lpstr>
      <vt:lpstr>2_Office Theme</vt:lpstr>
      <vt:lpstr>Ion</vt:lpstr>
      <vt:lpstr>Seeding Your Coastal Prairie: Native Seed Germplasm Development and all things Seed </vt:lpstr>
      <vt:lpstr>PowerPoint Presentation</vt:lpstr>
      <vt:lpstr>PowerPoint Presentation</vt:lpstr>
      <vt:lpstr>Date Collection  </vt:lpstr>
      <vt:lpstr>PowerPoint Presentation</vt:lpstr>
      <vt:lpstr>PowerPoint Presentation</vt:lpstr>
      <vt:lpstr>PowerPoint Presentation</vt:lpstr>
      <vt:lpstr>Types of seed sources</vt:lpstr>
      <vt:lpstr>Types of seed sources</vt:lpstr>
      <vt:lpstr>Types of seed sources</vt:lpstr>
      <vt:lpstr>Native seed consideration</vt:lpstr>
      <vt:lpstr>Seed origin is important</vt:lpstr>
      <vt:lpstr>PowerPoint Presentation</vt:lpstr>
      <vt:lpstr>Locally adapted native seed?</vt:lpstr>
      <vt:lpstr>Where plants/seeds used in restoration  originated from is very important!</vt:lpstr>
      <vt:lpstr>Seed Quality</vt:lpstr>
      <vt:lpstr>PowerPoint Presentation</vt:lpstr>
      <vt:lpstr>PowerPoint Presentation</vt:lpstr>
      <vt:lpstr>PowerPoint Presentation</vt:lpstr>
      <vt:lpstr>Information the dealer knows (ask for it):</vt:lpstr>
      <vt:lpstr>Why “other crop” seeds matter</vt:lpstr>
      <vt:lpstr>What can go wrong?</vt:lpstr>
      <vt:lpstr>PowerPoint Presentation</vt:lpstr>
      <vt:lpstr>PowerPoint Presentation</vt:lpstr>
      <vt:lpstr>Broadcast seeding</vt:lpstr>
      <vt:lpstr>Dropseeder seeding</vt:lpstr>
      <vt:lpstr>Native Seed Drill</vt:lpstr>
      <vt:lpstr>Hydroseeder</vt:lpstr>
      <vt:lpstr>Questions?</vt:lpstr>
    </vt:vector>
  </TitlesOfParts>
  <Company>TAMUK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Texas Natives Native Grassland restoration</dc:title>
  <dc:creator>Anthony D Falk</dc:creator>
  <cp:lastModifiedBy>Anthony D Falk</cp:lastModifiedBy>
  <cp:revision>92</cp:revision>
  <cp:lastPrinted>2019-10-25T19:32:31Z</cp:lastPrinted>
  <dcterms:created xsi:type="dcterms:W3CDTF">2019-10-25T18:22:53Z</dcterms:created>
  <dcterms:modified xsi:type="dcterms:W3CDTF">2023-04-26T16:51:36Z</dcterms:modified>
</cp:coreProperties>
</file>