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77" r:id="rId2"/>
    <p:sldId id="257" r:id="rId3"/>
    <p:sldId id="262" r:id="rId4"/>
    <p:sldId id="298" r:id="rId5"/>
    <p:sldId id="297" r:id="rId6"/>
    <p:sldId id="296" r:id="rId7"/>
    <p:sldId id="265" r:id="rId8"/>
    <p:sldId id="303" r:id="rId9"/>
    <p:sldId id="270" r:id="rId10"/>
    <p:sldId id="269" r:id="rId11"/>
    <p:sldId id="271" r:id="rId12"/>
    <p:sldId id="306" r:id="rId13"/>
    <p:sldId id="301" r:id="rId14"/>
    <p:sldId id="302" r:id="rId15"/>
    <p:sldId id="258" r:id="rId16"/>
    <p:sldId id="304" r:id="rId17"/>
    <p:sldId id="307" r:id="rId18"/>
    <p:sldId id="261" r:id="rId19"/>
    <p:sldId id="289" r:id="rId20"/>
    <p:sldId id="288" r:id="rId21"/>
    <p:sldId id="290" r:id="rId22"/>
    <p:sldId id="291" r:id="rId23"/>
    <p:sldId id="278" r:id="rId24"/>
    <p:sldId id="292" r:id="rId25"/>
    <p:sldId id="294" r:id="rId26"/>
    <p:sldId id="295" r:id="rId27"/>
    <p:sldId id="293" r:id="rId28"/>
    <p:sldId id="281" r:id="rId29"/>
    <p:sldId id="279" r:id="rId30"/>
    <p:sldId id="283" r:id="rId31"/>
    <p:sldId id="299" r:id="rId32"/>
    <p:sldId id="300" r:id="rId33"/>
    <p:sldId id="284" r:id="rId34"/>
    <p:sldId id="286" r:id="rId35"/>
    <p:sldId id="305"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charset="0"/>
        <a:ea typeface="MS PGothic" charset="0"/>
        <a:cs typeface="MS PGothic" charset="0"/>
      </a:defRPr>
    </a:lvl1pPr>
    <a:lvl2pPr marL="457200" algn="l" rtl="0" fontAlgn="base">
      <a:spcBef>
        <a:spcPct val="0"/>
      </a:spcBef>
      <a:spcAft>
        <a:spcPct val="0"/>
      </a:spcAft>
      <a:defRPr kern="1200">
        <a:solidFill>
          <a:schemeClr val="tx1"/>
        </a:solidFill>
        <a:latin typeface="Times New Roman" charset="0"/>
        <a:ea typeface="MS PGothic" charset="0"/>
        <a:cs typeface="MS PGothic" charset="0"/>
      </a:defRPr>
    </a:lvl2pPr>
    <a:lvl3pPr marL="914400" algn="l" rtl="0" fontAlgn="base">
      <a:spcBef>
        <a:spcPct val="0"/>
      </a:spcBef>
      <a:spcAft>
        <a:spcPct val="0"/>
      </a:spcAft>
      <a:defRPr kern="1200">
        <a:solidFill>
          <a:schemeClr val="tx1"/>
        </a:solidFill>
        <a:latin typeface="Times New Roman" charset="0"/>
        <a:ea typeface="MS PGothic" charset="0"/>
        <a:cs typeface="MS PGothic" charset="0"/>
      </a:defRPr>
    </a:lvl3pPr>
    <a:lvl4pPr marL="1371600" algn="l" rtl="0" fontAlgn="base">
      <a:spcBef>
        <a:spcPct val="0"/>
      </a:spcBef>
      <a:spcAft>
        <a:spcPct val="0"/>
      </a:spcAft>
      <a:defRPr kern="1200">
        <a:solidFill>
          <a:schemeClr val="tx1"/>
        </a:solidFill>
        <a:latin typeface="Times New Roman" charset="0"/>
        <a:ea typeface="MS PGothic" charset="0"/>
        <a:cs typeface="MS PGothic" charset="0"/>
      </a:defRPr>
    </a:lvl4pPr>
    <a:lvl5pPr marL="1828800" algn="l" rtl="0" fontAlgn="base">
      <a:spcBef>
        <a:spcPct val="0"/>
      </a:spcBef>
      <a:spcAft>
        <a:spcPct val="0"/>
      </a:spcAft>
      <a:defRPr kern="1200">
        <a:solidFill>
          <a:schemeClr val="tx1"/>
        </a:solidFill>
        <a:latin typeface="Times New Roman" charset="0"/>
        <a:ea typeface="MS PGothic" charset="0"/>
        <a:cs typeface="MS PGothic" charset="0"/>
      </a:defRPr>
    </a:lvl5pPr>
    <a:lvl6pPr marL="2286000" algn="l" defTabSz="457200" rtl="0" eaLnBrk="1" latinLnBrk="0" hangingPunct="1">
      <a:defRPr kern="1200">
        <a:solidFill>
          <a:schemeClr val="tx1"/>
        </a:solidFill>
        <a:latin typeface="Times New Roman" charset="0"/>
        <a:ea typeface="MS PGothic" charset="0"/>
        <a:cs typeface="MS PGothic" charset="0"/>
      </a:defRPr>
    </a:lvl6pPr>
    <a:lvl7pPr marL="2743200" algn="l" defTabSz="457200" rtl="0" eaLnBrk="1" latinLnBrk="0" hangingPunct="1">
      <a:defRPr kern="1200">
        <a:solidFill>
          <a:schemeClr val="tx1"/>
        </a:solidFill>
        <a:latin typeface="Times New Roman" charset="0"/>
        <a:ea typeface="MS PGothic" charset="0"/>
        <a:cs typeface="MS PGothic" charset="0"/>
      </a:defRPr>
    </a:lvl7pPr>
    <a:lvl8pPr marL="3200400" algn="l" defTabSz="457200" rtl="0" eaLnBrk="1" latinLnBrk="0" hangingPunct="1">
      <a:defRPr kern="1200">
        <a:solidFill>
          <a:schemeClr val="tx1"/>
        </a:solidFill>
        <a:latin typeface="Times New Roman" charset="0"/>
        <a:ea typeface="MS PGothic" charset="0"/>
        <a:cs typeface="MS PGothic" charset="0"/>
      </a:defRPr>
    </a:lvl8pPr>
    <a:lvl9pPr marL="3657600" algn="l" defTabSz="457200" rtl="0" eaLnBrk="1" latinLnBrk="0" hangingPunct="1">
      <a:defRPr kern="1200">
        <a:solidFill>
          <a:schemeClr val="tx1"/>
        </a:solidFill>
        <a:latin typeface="Times New Roman" charset="0"/>
        <a:ea typeface="MS PGothic" charset="0"/>
        <a:cs typeface="MS PGothic" charset="0"/>
      </a:defRPr>
    </a:lvl9pPr>
  </p:defaultTextStyle>
  <p:extLst>
    <p:ext uri="{EFAFB233-063F-42B5-8137-9DF3F51BA10A}">
      <p15:sldGuideLst xmlns:p15="http://schemas.microsoft.com/office/powerpoint/2012/main">
        <p15:guide id="1" orient="horz" pos="2864">
          <p15:clr>
            <a:srgbClr val="A4A3A4"/>
          </p15:clr>
        </p15:guide>
        <p15:guide id="2" pos="21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CFF68"/>
    <a:srgbClr val="FFC73F"/>
    <a:srgbClr val="B60E21"/>
    <a:srgbClr val="B61526"/>
    <a:srgbClr val="AC2737"/>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3" autoAdjust="0"/>
    <p:restoredTop sz="88336" autoAdjust="0"/>
  </p:normalViewPr>
  <p:slideViewPr>
    <p:cSldViewPr snapToGrid="0" snapToObjects="1">
      <p:cViewPr varScale="1">
        <p:scale>
          <a:sx n="107" d="100"/>
          <a:sy n="107" d="100"/>
        </p:scale>
        <p:origin x="560" y="176"/>
      </p:cViewPr>
      <p:guideLst>
        <p:guide orient="horz" pos="2864"/>
        <p:guide pos="2133"/>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6" d="100"/>
          <a:sy n="116" d="100"/>
        </p:scale>
        <p:origin x="-4152"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3A03C9D-EB77-3447-9DDB-145F3EAF17A9}" type="datetimeFigureOut">
              <a:rPr lang="en-US"/>
              <a:pPr>
                <a:defRPr/>
              </a:pPr>
              <a:t>10/8/24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0CA44E9-2190-FF4B-BC5D-5F751C13675E}" type="slidenum">
              <a:rPr lang="en-US"/>
              <a:pPr>
                <a:defRPr/>
              </a:pPr>
              <a:t>‹#›</a:t>
            </a:fld>
            <a:endParaRPr lang="en-US"/>
          </a:p>
        </p:txBody>
      </p:sp>
    </p:spTree>
    <p:extLst>
      <p:ext uri="{BB962C8B-B14F-4D97-AF65-F5344CB8AC3E}">
        <p14:creationId xmlns:p14="http://schemas.microsoft.com/office/powerpoint/2010/main" val="72488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8B9C1453-0F98-BD4D-B38F-4877CA0BE2B1}" type="datetimeFigureOut">
              <a:rPr lang="en-US"/>
              <a:pPr>
                <a:defRPr/>
              </a:pPr>
              <a:t>10/8/24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68BA9F4-B029-D046-BE94-AB69D6EB941F}" type="slidenum">
              <a:rPr lang="en-US"/>
              <a:pPr>
                <a:defRPr/>
              </a:pPr>
              <a:t>‹#›</a:t>
            </a:fld>
            <a:endParaRPr lang="en-US"/>
          </a:p>
        </p:txBody>
      </p:sp>
    </p:spTree>
    <p:extLst>
      <p:ext uri="{BB962C8B-B14F-4D97-AF65-F5344CB8AC3E}">
        <p14:creationId xmlns:p14="http://schemas.microsoft.com/office/powerpoint/2010/main" val="23896698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Calibri" charset="0"/>
                <a:ea typeface="MS PGothic" charset="0"/>
              </a:rPr>
              <a:t>CMS Basics Training for the University of Houston website</a:t>
            </a:r>
          </a:p>
          <a:p>
            <a:pPr eaLnBrk="1" hangingPunct="1">
              <a:spcBef>
                <a:spcPct val="0"/>
              </a:spcBef>
            </a:pPr>
            <a:endParaRPr lang="en-US" dirty="0">
              <a:latin typeface="Calibri" charset="0"/>
              <a:ea typeface="MS PGothic" charset="0"/>
            </a:endParaRPr>
          </a:p>
          <a:p>
            <a:pPr eaLnBrk="1" hangingPunct="1">
              <a:spcBef>
                <a:spcPct val="0"/>
              </a:spcBef>
            </a:pPr>
            <a:r>
              <a:rPr lang="en-US" b="1" dirty="0">
                <a:latin typeface="Calibri" charset="0"/>
                <a:ea typeface="MS PGothic" charset="0"/>
              </a:rPr>
              <a:t>Please Note: </a:t>
            </a:r>
          </a:p>
          <a:p>
            <a:pPr eaLnBrk="1" hangingPunct="1">
              <a:spcBef>
                <a:spcPct val="0"/>
              </a:spcBef>
            </a:pPr>
            <a:r>
              <a:rPr lang="en-US" b="1" dirty="0">
                <a:latin typeface="Calibri" charset="0"/>
                <a:ea typeface="MS PGothic" charset="0"/>
              </a:rPr>
              <a:t>UH webpage images used here for illustration purposes may contain outdated content/information.</a:t>
            </a:r>
          </a:p>
          <a:p>
            <a:pPr eaLnBrk="1" hangingPunct="1">
              <a:spcBef>
                <a:spcPct val="0"/>
              </a:spcBef>
            </a:pPr>
            <a:r>
              <a:rPr lang="en-US" b="1" dirty="0">
                <a:latin typeface="Calibri" charset="0"/>
                <a:ea typeface="MS PGothic" charset="0"/>
              </a:rPr>
              <a:t>For the most recent information, see live online site from:  http://</a:t>
            </a:r>
            <a:r>
              <a:rPr lang="en-US" b="1" dirty="0" err="1">
                <a:latin typeface="Calibri" charset="0"/>
                <a:ea typeface="MS PGothic" charset="0"/>
              </a:rPr>
              <a:t>www.uh.edu</a:t>
            </a:r>
            <a:endParaRPr lang="en-US" b="1" dirty="0">
              <a:latin typeface="Calibri" charset="0"/>
              <a:ea typeface="MS PGothic" charset="0"/>
            </a:endParaRPr>
          </a:p>
          <a:p>
            <a:pPr eaLnBrk="1" hangingPunct="1">
              <a:spcBef>
                <a:spcPct val="0"/>
              </a:spcBef>
            </a:pPr>
            <a:endParaRPr lang="en-US" dirty="0">
              <a:latin typeface="Calibri" charset="0"/>
              <a:ea typeface="MS PGothic" charset="0"/>
            </a:endParaRPr>
          </a:p>
        </p:txBody>
      </p:sp>
      <p:sp>
        <p:nvSpPr>
          <p:cNvPr id="163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8563E65-5DDE-344F-B7AE-50A8595AAA49}"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a:latin typeface="Calibri" charset="0"/>
                <a:ea typeface="MS PGothic" charset="0"/>
              </a:rPr>
              <a:t>Best Practices = Good habits</a:t>
            </a:r>
          </a:p>
          <a:p>
            <a:pPr eaLnBrk="1" hangingPunct="1">
              <a:defRPr/>
            </a:pPr>
            <a:endParaRPr lang="en-US" dirty="0">
              <a:latin typeface="Calibri" charset="0"/>
              <a:ea typeface="MS PGothic" charset="0"/>
            </a:endParaRPr>
          </a:p>
          <a:p>
            <a:pPr eaLnBrk="1" hangingPunct="1">
              <a:defRPr/>
            </a:pPr>
            <a:r>
              <a:rPr lang="en-US" dirty="0">
                <a:latin typeface="Calibri" charset="0"/>
                <a:ea typeface="MS PGothic" charset="0"/>
              </a:rPr>
              <a:t>In order to  minimize the number of errors which may get published out to the live website, we highly recommend users develop this habit and follow this pattern:</a:t>
            </a:r>
          </a:p>
          <a:p>
            <a:pPr marL="228600" indent="-228600" eaLnBrk="1" hangingPunct="1">
              <a:buFontTx/>
              <a:buAutoNum type="arabicParenR"/>
              <a:defRPr/>
            </a:pPr>
            <a:r>
              <a:rPr lang="en-US" dirty="0">
                <a:latin typeface="Calibri" charset="0"/>
                <a:ea typeface="MS PGothic" charset="0"/>
              </a:rPr>
              <a:t>Build and edit your materials within the CMS</a:t>
            </a: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r>
              <a:rPr lang="en-US" dirty="0">
                <a:latin typeface="Calibri" charset="0"/>
                <a:ea typeface="MS PGothic" charset="0"/>
              </a:rPr>
              <a:t>Publish first to the “hidden” Staging/Testing area to make sure everything looks okay and works alright. The staging environment is designed to be virtually identical to the live server environment – so, if something does not look or work correctly in Staging, chances are you will need to fix it</a:t>
            </a: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r>
              <a:rPr lang="en-US" dirty="0">
                <a:latin typeface="Calibri" charset="0"/>
                <a:ea typeface="MS PGothic" charset="0"/>
              </a:rPr>
              <a:t>When everything looks great, then Publish the page out LIVE!</a:t>
            </a:r>
          </a:p>
          <a:p>
            <a:pPr eaLnBrk="1" hangingPunct="1">
              <a:defRPr/>
            </a:pPr>
            <a:endParaRPr lang="en-US" dirty="0">
              <a:latin typeface="Calibri" charset="0"/>
              <a:ea typeface="MS PGothic" charset="0"/>
            </a:endParaRPr>
          </a:p>
          <a:p>
            <a:pPr eaLnBrk="1" hangingPunct="1">
              <a:defRPr/>
            </a:pPr>
            <a:endParaRPr lang="en-US" b="0" dirty="0">
              <a:latin typeface="Calibri" charset="0"/>
              <a:ea typeface="MS PGothic" charset="0"/>
            </a:endParaRPr>
          </a:p>
          <a:p>
            <a:pPr eaLnBrk="1" hangingPunct="1">
              <a:defRPr/>
            </a:pPr>
            <a:r>
              <a:rPr lang="en-US" b="1" dirty="0">
                <a:latin typeface="Calibri" charset="0"/>
                <a:ea typeface="MS PGothic" charset="0"/>
              </a:rPr>
              <a:t>And we cannot recommend this highly enough!</a:t>
            </a:r>
            <a:br>
              <a:rPr lang="en-US" b="1" dirty="0">
                <a:latin typeface="Calibri" charset="0"/>
                <a:ea typeface="MS PGothic" charset="0"/>
              </a:rPr>
            </a:br>
            <a:r>
              <a:rPr lang="en-US" b="1" dirty="0">
                <a:latin typeface="Calibri" charset="0"/>
                <a:ea typeface="MS PGothic" charset="0"/>
              </a:rPr>
              <a:t>Updates should always be published out to the Staging/Testing address BEFORE going live</a:t>
            </a:r>
          </a:p>
          <a:p>
            <a:pPr eaLnBrk="1" hangingPunct="1">
              <a:defRPr/>
            </a:pPr>
            <a:r>
              <a:rPr lang="en-US" dirty="0">
                <a:latin typeface="Calibri" charset="0"/>
                <a:ea typeface="MS PGothic" charset="0"/>
              </a:rPr>
              <a:t>So that contributors and editors can see how the page will look and act in the specific UH server environment – which should be virtually identical between </a:t>
            </a:r>
            <a:r>
              <a:rPr lang="en-US" b="1" i="1" dirty="0">
                <a:latin typeface="Calibri" charset="0"/>
                <a:ea typeface="MS PGothic" charset="0"/>
              </a:rPr>
              <a:t>staging/testing</a:t>
            </a:r>
            <a:r>
              <a:rPr lang="en-US" dirty="0">
                <a:latin typeface="Calibri" charset="0"/>
                <a:ea typeface="MS PGothic" charset="0"/>
              </a:rPr>
              <a:t> and </a:t>
            </a:r>
            <a:r>
              <a:rPr lang="en-US" b="1" i="1" dirty="0">
                <a:latin typeface="Calibri" charset="0"/>
                <a:ea typeface="MS PGothic" charset="0"/>
              </a:rPr>
              <a:t>live</a:t>
            </a:r>
            <a:r>
              <a:rPr lang="en-US" dirty="0">
                <a:latin typeface="Calibri" charset="0"/>
                <a:ea typeface="MS PGothic" charset="0"/>
              </a:rPr>
              <a:t> – </a:t>
            </a:r>
          </a:p>
          <a:p>
            <a:pPr eaLnBrk="1" hangingPunct="1">
              <a:defRPr/>
            </a:pPr>
            <a:r>
              <a:rPr lang="en-US" dirty="0">
                <a:latin typeface="Calibri" charset="0"/>
                <a:ea typeface="MS PGothic" charset="0"/>
              </a:rPr>
              <a:t>AND ADJUST WHATEVER IS WANTED OR NEEDED </a:t>
            </a:r>
            <a:r>
              <a:rPr lang="en-US" b="1" dirty="0">
                <a:latin typeface="Calibri" charset="0"/>
                <a:ea typeface="MS PGothic" charset="0"/>
              </a:rPr>
              <a:t>BEFORE </a:t>
            </a:r>
            <a:r>
              <a:rPr lang="en-US" dirty="0">
                <a:latin typeface="Calibri" charset="0"/>
                <a:ea typeface="MS PGothic" charset="0"/>
              </a:rPr>
              <a:t>GOING LIVE.</a:t>
            </a:r>
            <a:br>
              <a:rPr lang="en-US" dirty="0">
                <a:latin typeface="Calibri" charset="0"/>
                <a:ea typeface="MS PGothic" charset="0"/>
              </a:rPr>
            </a:br>
            <a:endParaRPr lang="en-US" dirty="0">
              <a:latin typeface="Calibri" charset="0"/>
              <a:ea typeface="MS PGothic" charset="0"/>
            </a:endParaRPr>
          </a:p>
          <a:p>
            <a:pPr marL="0" lvl="1" eaLnBrk="1" hangingPunct="1">
              <a:defRPr/>
            </a:pPr>
            <a:r>
              <a:rPr lang="en-US" i="1" dirty="0">
                <a:latin typeface="Calibri" charset="0"/>
                <a:ea typeface="MS PGothic" charset="0"/>
              </a:rPr>
              <a:t>It also follows that – to best serve its purposes -  the web address (or “URL”) of the staging/testing server should not be shared with the general public.</a:t>
            </a:r>
          </a:p>
          <a:p>
            <a:pPr eaLnBrk="1" hangingPunct="1">
              <a:defRPr/>
            </a:pPr>
            <a:endParaRPr lang="en-US" dirty="0">
              <a:latin typeface="Calibri" charset="0"/>
              <a:ea typeface="MS PGothic" charset="0"/>
            </a:endParaRPr>
          </a:p>
          <a:p>
            <a:pPr eaLnBrk="1" hangingPunct="1">
              <a:defRPr/>
            </a:pPr>
            <a:r>
              <a:rPr lang="en-US" i="1" dirty="0">
                <a:latin typeface="Calibri" charset="0"/>
                <a:ea typeface="MS PGothic" charset="0"/>
              </a:rPr>
              <a:t>Please also note that if a site is not yet “LIVE” there may only be one destination – a “hidden” area – available for Publishing.</a:t>
            </a:r>
          </a:p>
          <a:p>
            <a:pPr eaLnBrk="1" hangingPunct="1">
              <a:defRPr/>
            </a:pPr>
            <a:endParaRPr lang="en-US" i="1" dirty="0">
              <a:latin typeface="Calibri" charset="0"/>
              <a:ea typeface="MS PGothic" charset="0"/>
            </a:endParaRPr>
          </a:p>
          <a:p>
            <a:pPr eaLnBrk="1" hangingPunct="1">
              <a:defRPr/>
            </a:pPr>
            <a:endParaRPr lang="en-US" dirty="0">
              <a:latin typeface="Calibri" charset="0"/>
              <a:ea typeface="MS PGothic" charset="0"/>
            </a:endParaRPr>
          </a:p>
          <a:p>
            <a:pPr eaLnBrk="1" hangingPunct="1">
              <a:defRPr/>
            </a:pPr>
            <a:endParaRPr lang="en-US" dirty="0">
              <a:latin typeface="Calibri" charset="0"/>
              <a:ea typeface="MS PGothic" charset="0"/>
            </a:endParaRPr>
          </a:p>
        </p:txBody>
      </p:sp>
      <p:sp>
        <p:nvSpPr>
          <p:cNvPr id="491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4C438E8-E3A1-6845-B907-A8B1A83938AB}"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General CMS TERMINOLOGY/concepts – continued…</a:t>
            </a:r>
          </a:p>
          <a:p>
            <a:pPr eaLnBrk="1" hangingPunct="1"/>
            <a:endParaRPr lang="en-US" dirty="0">
              <a:latin typeface="Calibri" charset="0"/>
              <a:ea typeface="MS PGothic" charset="0"/>
            </a:endParaRPr>
          </a:p>
          <a:p>
            <a:pPr eaLnBrk="1" hangingPunct="1">
              <a:defRPr/>
            </a:pPr>
            <a:r>
              <a:rPr lang="en-US" dirty="0">
                <a:latin typeface="Calibri" charset="0"/>
                <a:ea typeface="MS PGothic" charset="0"/>
              </a:rPr>
              <a:t>The collection of materials and other information inside the CMS, and how it is organized, constitutes a </a:t>
            </a:r>
            <a:r>
              <a:rPr lang="en-US" b="1" dirty="0">
                <a:latin typeface="Calibri" charset="0"/>
                <a:ea typeface="MS PGothic" charset="0"/>
              </a:rPr>
              <a:t>structural</a:t>
            </a:r>
            <a:r>
              <a:rPr lang="en-US" dirty="0">
                <a:latin typeface="Calibri" charset="0"/>
                <a:ea typeface="MS PGothic" charset="0"/>
              </a:rPr>
              <a:t> </a:t>
            </a:r>
            <a:r>
              <a:rPr lang="en-US" b="1" dirty="0">
                <a:latin typeface="Calibri" charset="0"/>
                <a:ea typeface="MS PGothic" charset="0"/>
              </a:rPr>
              <a:t>pattern.</a:t>
            </a:r>
            <a:r>
              <a:rPr lang="en-US" dirty="0">
                <a:latin typeface="Calibri" charset="0"/>
                <a:ea typeface="MS PGothic" charset="0"/>
              </a:rPr>
              <a:t> </a:t>
            </a:r>
          </a:p>
          <a:p>
            <a:pPr eaLnBrk="1" hangingPunct="1">
              <a:defRPr/>
            </a:pPr>
            <a:r>
              <a:rPr lang="en-US" b="1" dirty="0">
                <a:latin typeface="Calibri" charset="0"/>
                <a:ea typeface="MS PGothic" charset="0"/>
              </a:rPr>
              <a:t>Your “site” will be constructed and published out based on that pattern.</a:t>
            </a:r>
          </a:p>
          <a:p>
            <a:pPr eaLnBrk="1" hangingPunct="1">
              <a:defRPr/>
            </a:pPr>
            <a:endParaRPr lang="en-US" b="1" dirty="0">
              <a:latin typeface="Calibri" charset="0"/>
              <a:ea typeface="MS PGothic" charset="0"/>
            </a:endParaRPr>
          </a:p>
          <a:p>
            <a:pPr eaLnBrk="1" hangingPunct="1">
              <a:defRPr/>
            </a:pPr>
            <a:r>
              <a:rPr lang="en-US" b="1" dirty="0">
                <a:latin typeface="Calibri" charset="0"/>
                <a:ea typeface="MS PGothic" charset="0"/>
              </a:rPr>
              <a:t>Hannon Hill </a:t>
            </a:r>
            <a:r>
              <a:rPr lang="en-US" b="0" dirty="0">
                <a:latin typeface="Calibri" charset="0"/>
                <a:ea typeface="MS PGothic" charset="0"/>
              </a:rPr>
              <a:t>considers</a:t>
            </a:r>
            <a:r>
              <a:rPr lang="en-US" b="0" baseline="0" dirty="0">
                <a:latin typeface="Calibri" charset="0"/>
                <a:ea typeface="MS PGothic" charset="0"/>
              </a:rPr>
              <a:t> virtually everything you will be working with to be an “asset”: page assets, folder assets, file assets – </a:t>
            </a:r>
            <a:br>
              <a:rPr lang="en-US" b="0" baseline="0" dirty="0">
                <a:latin typeface="Calibri" charset="0"/>
                <a:ea typeface="MS PGothic" charset="0"/>
              </a:rPr>
            </a:br>
            <a:r>
              <a:rPr lang="en-US" b="0" baseline="0" dirty="0">
                <a:latin typeface="Calibri" charset="0"/>
                <a:ea typeface="MS PGothic" charset="0"/>
              </a:rPr>
              <a:t>thus, inside the CMS the tree structure which represents your site is referred to as the </a:t>
            </a:r>
            <a:r>
              <a:rPr lang="en-US" b="1" baseline="0" dirty="0">
                <a:latin typeface="Calibri" charset="0"/>
                <a:ea typeface="MS PGothic" charset="0"/>
              </a:rPr>
              <a:t>Asset Tree.</a:t>
            </a:r>
            <a:endParaRPr lang="en-US" b="1" dirty="0">
              <a:latin typeface="Calibri" charset="0"/>
              <a:ea typeface="MS PGothic" charset="0"/>
            </a:endParaRPr>
          </a:p>
          <a:p>
            <a:pPr eaLnBrk="1" hangingPunct="1">
              <a:defRPr/>
            </a:pPr>
            <a:endParaRPr lang="en-US" dirty="0">
              <a:latin typeface="Calibri" charset="0"/>
              <a:ea typeface="MS PGothic" charset="0"/>
            </a:endParaRPr>
          </a:p>
          <a:p>
            <a:pPr eaLnBrk="1" hangingPunct="1"/>
            <a:r>
              <a:rPr lang="en-US" b="1" dirty="0">
                <a:latin typeface="Calibri" charset="0"/>
                <a:ea typeface="MS PGothic" charset="0"/>
              </a:rPr>
              <a:t>CMS site’s Asset Tree = Site Structure</a:t>
            </a:r>
            <a:r>
              <a:rPr lang="en-US" b="1" baseline="0" dirty="0">
                <a:latin typeface="Calibri" charset="0"/>
                <a:ea typeface="MS PGothic" charset="0"/>
              </a:rPr>
              <a:t> on the Server</a:t>
            </a:r>
            <a:endParaRPr lang="en-US" b="1" dirty="0">
              <a:latin typeface="Calibri" charset="0"/>
              <a:ea typeface="MS PGothic" charset="0"/>
            </a:endParaRPr>
          </a:p>
          <a:p>
            <a:pPr eaLnBrk="1" hangingPunct="1"/>
            <a:r>
              <a:rPr lang="en-US" dirty="0">
                <a:latin typeface="Calibri" charset="0"/>
                <a:ea typeface="MS PGothic" charset="0"/>
              </a:rPr>
              <a:t>How your files are organized in your</a:t>
            </a:r>
            <a:r>
              <a:rPr lang="en-US" baseline="0" dirty="0">
                <a:latin typeface="Calibri" charset="0"/>
                <a:ea typeface="MS PGothic" charset="0"/>
              </a:rPr>
              <a:t> site’s Asset Tree is exactly how materials will be Published out to any of the Servers’ locations (aka CSM “Destinations”)</a:t>
            </a:r>
            <a:r>
              <a:rPr lang="en-US" dirty="0">
                <a:latin typeface="Calibri" charset="0"/>
                <a:ea typeface="MS PGothic" charset="0"/>
              </a:rPr>
              <a:t>;</a:t>
            </a:r>
            <a:br>
              <a:rPr lang="en-US" dirty="0">
                <a:latin typeface="Calibri" charset="0"/>
                <a:ea typeface="MS PGothic" charset="0"/>
              </a:rPr>
            </a:br>
            <a:endParaRPr lang="en-US" dirty="0">
              <a:latin typeface="Calibri" charset="0"/>
              <a:ea typeface="MS PGothic" charset="0"/>
            </a:endParaRPr>
          </a:p>
          <a:p>
            <a:pPr eaLnBrk="1" hangingPunct="1"/>
            <a:r>
              <a:rPr lang="en-US" dirty="0">
                <a:latin typeface="Calibri" charset="0"/>
                <a:ea typeface="MS PGothic" charset="0"/>
              </a:rPr>
              <a:t>NOTE: </a:t>
            </a:r>
            <a:r>
              <a:rPr lang="en-US" baseline="0" dirty="0">
                <a:latin typeface="Calibri" charset="0"/>
                <a:ea typeface="MS PGothic" charset="0"/>
              </a:rPr>
              <a:t>The assets’ “system names” – of items in your site’s Asset Tree – will become literal filenames upon publishing – and filenames on the server must follow UH file naming conventions.</a:t>
            </a:r>
            <a:br>
              <a:rPr lang="en-US" baseline="0" dirty="0">
                <a:latin typeface="Calibri" charset="0"/>
                <a:ea typeface="MS PGothic" charset="0"/>
              </a:rPr>
            </a:br>
            <a:r>
              <a:rPr lang="en-US" dirty="0">
                <a:latin typeface="Calibri" charset="0"/>
                <a:ea typeface="MS PGothic" charset="0"/>
              </a:rPr>
              <a:t>Be</a:t>
            </a:r>
            <a:r>
              <a:rPr lang="en-US" baseline="0" dirty="0">
                <a:latin typeface="Calibri" charset="0"/>
                <a:ea typeface="MS PGothic" charset="0"/>
              </a:rPr>
              <a:t> sure to review and follow the handout notes in regard to system names.</a:t>
            </a:r>
          </a:p>
          <a:p>
            <a:pPr eaLnBrk="1" hangingPunct="1"/>
            <a:endParaRPr lang="en-US" baseline="0" dirty="0">
              <a:latin typeface="Calibri" charset="0"/>
              <a:ea typeface="MS PGothic" charset="0"/>
            </a:endParaRPr>
          </a:p>
          <a:p>
            <a:pPr eaLnBrk="1" hangingPunct="1"/>
            <a:r>
              <a:rPr lang="en-US" i="1" baseline="0" dirty="0">
                <a:latin typeface="Calibri" charset="0"/>
                <a:ea typeface="MS PGothic" charset="0"/>
              </a:rPr>
              <a:t>The system-name highlights:</a:t>
            </a:r>
          </a:p>
          <a:p>
            <a:pPr eaLnBrk="1" hangingPunct="1"/>
            <a:r>
              <a:rPr lang="en-US" baseline="0" dirty="0">
                <a:latin typeface="Calibri" charset="0"/>
                <a:ea typeface="MS PGothic" charset="0"/>
              </a:rPr>
              <a:t>Keep asset names </a:t>
            </a:r>
            <a:r>
              <a:rPr lang="en-US" b="1" baseline="0" dirty="0">
                <a:latin typeface="Calibri" charset="0"/>
                <a:ea typeface="MS PGothic" charset="0"/>
              </a:rPr>
              <a:t>all-lower-case</a:t>
            </a:r>
            <a:r>
              <a:rPr lang="en-US" baseline="0" dirty="0">
                <a:latin typeface="Calibri" charset="0"/>
                <a:ea typeface="MS PGothic" charset="0"/>
              </a:rPr>
              <a:t>; </a:t>
            </a:r>
            <a:r>
              <a:rPr lang="en-US" b="1" baseline="0" dirty="0">
                <a:latin typeface="Calibri" charset="0"/>
                <a:ea typeface="MS PGothic" charset="0"/>
              </a:rPr>
              <a:t>do not use spaces</a:t>
            </a:r>
            <a:r>
              <a:rPr lang="en-US" baseline="0" dirty="0">
                <a:latin typeface="Calibri" charset="0"/>
                <a:ea typeface="MS PGothic" charset="0"/>
              </a:rPr>
              <a:t>; separate words with hyphens; </a:t>
            </a:r>
          </a:p>
          <a:p>
            <a:pPr eaLnBrk="1" hangingPunct="1"/>
            <a:r>
              <a:rPr lang="en-US" baseline="0" dirty="0">
                <a:latin typeface="Calibri" charset="0"/>
                <a:ea typeface="MS PGothic" charset="0"/>
              </a:rPr>
              <a:t>Also, prefer hyphens to underscores – especially when naming page-bearing folders – because on live web pages any hyperlink underlining can obscure an underscore.</a:t>
            </a:r>
          </a:p>
          <a:p>
            <a:pPr eaLnBrk="1" hangingPunct="1"/>
            <a:r>
              <a:rPr lang="en-US" baseline="0" dirty="0">
                <a:latin typeface="Calibri" charset="0"/>
                <a:ea typeface="MS PGothic" charset="0"/>
              </a:rPr>
              <a:t>And avoiding special characters and punctuation characters is also highly advised.</a:t>
            </a:r>
            <a:endParaRPr lang="en-US" dirty="0">
              <a:latin typeface="Calibri" charset="0"/>
              <a:ea typeface="MS PGothic" charset="0"/>
            </a:endParaRPr>
          </a:p>
        </p:txBody>
      </p:sp>
      <p:sp>
        <p:nvSpPr>
          <p:cNvPr id="24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EFE3079-CEC5-854B-A1CC-35B0493396FE}"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89F04-13E3-CB2E-D724-5A111A44A7AF}"/>
            </a:ext>
          </a:extLst>
        </p:cNvPr>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D84875D-09B7-1605-A356-2FFEE89160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a:extLst>
              <a:ext uri="{FF2B5EF4-FFF2-40B4-BE49-F238E27FC236}">
                <a16:creationId xmlns:a16="http://schemas.microsoft.com/office/drawing/2014/main" id="{6865D34D-E34A-6E5E-187B-F694360359F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General CMS TERMINOLOGY/concepts – continued…</a:t>
            </a:r>
          </a:p>
          <a:p>
            <a:pPr eaLnBrk="1" hangingPunct="1"/>
            <a:endParaRPr lang="en-US" dirty="0">
              <a:latin typeface="Calibri" charset="0"/>
              <a:ea typeface="MS PGothic" charset="0"/>
            </a:endParaRPr>
          </a:p>
          <a:p>
            <a:pPr eaLnBrk="1" hangingPunct="1">
              <a:defRPr/>
            </a:pPr>
            <a:r>
              <a:rPr lang="en-US" dirty="0">
                <a:latin typeface="Calibri" charset="0"/>
                <a:ea typeface="MS PGothic" charset="0"/>
              </a:rPr>
              <a:t>The collection of materials and other information inside the CMS, and how it is organized, constitutes a </a:t>
            </a:r>
            <a:r>
              <a:rPr lang="en-US" b="1" dirty="0">
                <a:latin typeface="Calibri" charset="0"/>
                <a:ea typeface="MS PGothic" charset="0"/>
              </a:rPr>
              <a:t>structural</a:t>
            </a:r>
            <a:r>
              <a:rPr lang="en-US" dirty="0">
                <a:latin typeface="Calibri" charset="0"/>
                <a:ea typeface="MS PGothic" charset="0"/>
              </a:rPr>
              <a:t> </a:t>
            </a:r>
            <a:r>
              <a:rPr lang="en-US" b="1" dirty="0">
                <a:latin typeface="Calibri" charset="0"/>
                <a:ea typeface="MS PGothic" charset="0"/>
              </a:rPr>
              <a:t>pattern.</a:t>
            </a:r>
            <a:r>
              <a:rPr lang="en-US" dirty="0">
                <a:latin typeface="Calibri" charset="0"/>
                <a:ea typeface="MS PGothic" charset="0"/>
              </a:rPr>
              <a:t> </a:t>
            </a:r>
          </a:p>
          <a:p>
            <a:pPr eaLnBrk="1" hangingPunct="1">
              <a:defRPr/>
            </a:pPr>
            <a:r>
              <a:rPr lang="en-US" b="1" dirty="0">
                <a:latin typeface="Calibri" charset="0"/>
                <a:ea typeface="MS PGothic" charset="0"/>
              </a:rPr>
              <a:t>Your “site” will be constructed and published out based on that pattern.</a:t>
            </a:r>
          </a:p>
          <a:p>
            <a:pPr eaLnBrk="1" hangingPunct="1">
              <a:defRPr/>
            </a:pPr>
            <a:endParaRPr lang="en-US" b="1" dirty="0">
              <a:latin typeface="Calibri" charset="0"/>
              <a:ea typeface="MS PGothic" charset="0"/>
            </a:endParaRPr>
          </a:p>
          <a:p>
            <a:pPr eaLnBrk="1" hangingPunct="1">
              <a:defRPr/>
            </a:pPr>
            <a:r>
              <a:rPr lang="en-US" b="1" dirty="0">
                <a:latin typeface="Calibri" charset="0"/>
                <a:ea typeface="MS PGothic" charset="0"/>
              </a:rPr>
              <a:t>Hannon Hill </a:t>
            </a:r>
            <a:r>
              <a:rPr lang="en-US" b="0" dirty="0">
                <a:latin typeface="Calibri" charset="0"/>
                <a:ea typeface="MS PGothic" charset="0"/>
              </a:rPr>
              <a:t>considers</a:t>
            </a:r>
            <a:r>
              <a:rPr lang="en-US" b="0" baseline="0" dirty="0">
                <a:latin typeface="Calibri" charset="0"/>
                <a:ea typeface="MS PGothic" charset="0"/>
              </a:rPr>
              <a:t> virtually everything you will be working with to be an “asset”: page assets, folder assets, file assets – </a:t>
            </a:r>
            <a:br>
              <a:rPr lang="en-US" b="0" baseline="0" dirty="0">
                <a:latin typeface="Calibri" charset="0"/>
                <a:ea typeface="MS PGothic" charset="0"/>
              </a:rPr>
            </a:br>
            <a:r>
              <a:rPr lang="en-US" b="0" baseline="0" dirty="0">
                <a:latin typeface="Calibri" charset="0"/>
                <a:ea typeface="MS PGothic" charset="0"/>
              </a:rPr>
              <a:t>thus, inside the CMS the tree structure which represents your site is referred to as the </a:t>
            </a:r>
            <a:r>
              <a:rPr lang="en-US" b="1" baseline="0" dirty="0">
                <a:latin typeface="Calibri" charset="0"/>
                <a:ea typeface="MS PGothic" charset="0"/>
              </a:rPr>
              <a:t>Asset Tree.</a:t>
            </a:r>
            <a:endParaRPr lang="en-US" b="1" dirty="0">
              <a:latin typeface="Calibri" charset="0"/>
              <a:ea typeface="MS PGothic" charset="0"/>
            </a:endParaRPr>
          </a:p>
          <a:p>
            <a:pPr eaLnBrk="1" hangingPunct="1">
              <a:defRPr/>
            </a:pPr>
            <a:endParaRPr lang="en-US" dirty="0">
              <a:latin typeface="Calibri" charset="0"/>
              <a:ea typeface="MS PGothic" charset="0"/>
            </a:endParaRPr>
          </a:p>
          <a:p>
            <a:pPr eaLnBrk="1" hangingPunct="1"/>
            <a:r>
              <a:rPr lang="en-US" b="1" dirty="0">
                <a:latin typeface="Calibri" charset="0"/>
                <a:ea typeface="MS PGothic" charset="0"/>
              </a:rPr>
              <a:t>CMS site’s Asset Tree = Site Structure</a:t>
            </a:r>
            <a:r>
              <a:rPr lang="en-US" b="1" baseline="0" dirty="0">
                <a:latin typeface="Calibri" charset="0"/>
                <a:ea typeface="MS PGothic" charset="0"/>
              </a:rPr>
              <a:t> on the Server</a:t>
            </a:r>
            <a:endParaRPr lang="en-US" b="1" dirty="0">
              <a:latin typeface="Calibri" charset="0"/>
              <a:ea typeface="MS PGothic" charset="0"/>
            </a:endParaRPr>
          </a:p>
          <a:p>
            <a:pPr eaLnBrk="1" hangingPunct="1"/>
            <a:r>
              <a:rPr lang="en-US" dirty="0">
                <a:latin typeface="Calibri" charset="0"/>
                <a:ea typeface="MS PGothic" charset="0"/>
              </a:rPr>
              <a:t>How your files are organized in your</a:t>
            </a:r>
            <a:r>
              <a:rPr lang="en-US" baseline="0" dirty="0">
                <a:latin typeface="Calibri" charset="0"/>
                <a:ea typeface="MS PGothic" charset="0"/>
              </a:rPr>
              <a:t> site’s Asset Tree is exactly how materials will be Published out to any of the Servers’ locations (aka CSM “Destinations”)</a:t>
            </a:r>
            <a:r>
              <a:rPr lang="en-US" dirty="0">
                <a:latin typeface="Calibri" charset="0"/>
                <a:ea typeface="MS PGothic" charset="0"/>
              </a:rPr>
              <a:t>;</a:t>
            </a:r>
            <a:br>
              <a:rPr lang="en-US" dirty="0">
                <a:latin typeface="Calibri" charset="0"/>
                <a:ea typeface="MS PGothic" charset="0"/>
              </a:rPr>
            </a:br>
            <a:endParaRPr lang="en-US" dirty="0">
              <a:latin typeface="Calibri" charset="0"/>
              <a:ea typeface="MS PGothic" charset="0"/>
            </a:endParaRPr>
          </a:p>
          <a:p>
            <a:pPr eaLnBrk="1" hangingPunct="1"/>
            <a:r>
              <a:rPr lang="en-US" dirty="0">
                <a:latin typeface="Calibri" charset="0"/>
                <a:ea typeface="MS PGothic" charset="0"/>
              </a:rPr>
              <a:t>NOTE: </a:t>
            </a:r>
            <a:r>
              <a:rPr lang="en-US" baseline="0" dirty="0">
                <a:latin typeface="Calibri" charset="0"/>
                <a:ea typeface="MS PGothic" charset="0"/>
              </a:rPr>
              <a:t>The assets’ “system names” – of items in your site’s Asset Tree – will become literal filenames upon publishing – and filenames on the server must follow UH file naming conventions.</a:t>
            </a:r>
            <a:br>
              <a:rPr lang="en-US" baseline="0" dirty="0">
                <a:latin typeface="Calibri" charset="0"/>
                <a:ea typeface="MS PGothic" charset="0"/>
              </a:rPr>
            </a:br>
            <a:r>
              <a:rPr lang="en-US" dirty="0">
                <a:latin typeface="Calibri" charset="0"/>
                <a:ea typeface="MS PGothic" charset="0"/>
              </a:rPr>
              <a:t>Be</a:t>
            </a:r>
            <a:r>
              <a:rPr lang="en-US" baseline="0" dirty="0">
                <a:latin typeface="Calibri" charset="0"/>
                <a:ea typeface="MS PGothic" charset="0"/>
              </a:rPr>
              <a:t> sure to review and follow the handout notes in regard to system names.</a:t>
            </a:r>
          </a:p>
          <a:p>
            <a:pPr eaLnBrk="1" hangingPunct="1"/>
            <a:endParaRPr lang="en-US" baseline="0" dirty="0">
              <a:latin typeface="Calibri" charset="0"/>
              <a:ea typeface="MS PGothic" charset="0"/>
            </a:endParaRPr>
          </a:p>
          <a:p>
            <a:pPr eaLnBrk="1" hangingPunct="1"/>
            <a:r>
              <a:rPr lang="en-US" i="1" baseline="0" dirty="0">
                <a:latin typeface="Calibri" charset="0"/>
                <a:ea typeface="MS PGothic" charset="0"/>
              </a:rPr>
              <a:t>The system-name highlights:</a:t>
            </a:r>
          </a:p>
          <a:p>
            <a:pPr eaLnBrk="1" hangingPunct="1"/>
            <a:r>
              <a:rPr lang="en-US" baseline="0" dirty="0">
                <a:latin typeface="Calibri" charset="0"/>
                <a:ea typeface="MS PGothic" charset="0"/>
              </a:rPr>
              <a:t>Keep asset names </a:t>
            </a:r>
            <a:r>
              <a:rPr lang="en-US" b="1" baseline="0" dirty="0">
                <a:latin typeface="Calibri" charset="0"/>
                <a:ea typeface="MS PGothic" charset="0"/>
              </a:rPr>
              <a:t>all-lower-case</a:t>
            </a:r>
            <a:r>
              <a:rPr lang="en-US" baseline="0" dirty="0">
                <a:latin typeface="Calibri" charset="0"/>
                <a:ea typeface="MS PGothic" charset="0"/>
              </a:rPr>
              <a:t>; </a:t>
            </a:r>
            <a:r>
              <a:rPr lang="en-US" b="1" baseline="0" dirty="0">
                <a:latin typeface="Calibri" charset="0"/>
                <a:ea typeface="MS PGothic" charset="0"/>
              </a:rPr>
              <a:t>do not use spaces</a:t>
            </a:r>
            <a:r>
              <a:rPr lang="en-US" baseline="0" dirty="0">
                <a:latin typeface="Calibri" charset="0"/>
                <a:ea typeface="MS PGothic" charset="0"/>
              </a:rPr>
              <a:t>; separate words with hyphens; </a:t>
            </a:r>
          </a:p>
          <a:p>
            <a:pPr eaLnBrk="1" hangingPunct="1"/>
            <a:r>
              <a:rPr lang="en-US" baseline="0" dirty="0">
                <a:latin typeface="Calibri" charset="0"/>
                <a:ea typeface="MS PGothic" charset="0"/>
              </a:rPr>
              <a:t>Also, prefer hyphens to underscores – especially when naming page-bearing folders – because on live web pages any hyperlink underlining can obscure an underscore.</a:t>
            </a:r>
          </a:p>
          <a:p>
            <a:pPr eaLnBrk="1" hangingPunct="1"/>
            <a:r>
              <a:rPr lang="en-US" baseline="0" dirty="0">
                <a:latin typeface="Calibri" charset="0"/>
                <a:ea typeface="MS PGothic" charset="0"/>
              </a:rPr>
              <a:t>And avoiding special characters and punctuation characters is also highly advised.</a:t>
            </a:r>
            <a:endParaRPr lang="en-US" dirty="0">
              <a:latin typeface="Calibri" charset="0"/>
              <a:ea typeface="MS PGothic" charset="0"/>
            </a:endParaRPr>
          </a:p>
        </p:txBody>
      </p:sp>
      <p:sp>
        <p:nvSpPr>
          <p:cNvPr id="24579" name="Slide Number Placeholder 3">
            <a:extLst>
              <a:ext uri="{FF2B5EF4-FFF2-40B4-BE49-F238E27FC236}">
                <a16:creationId xmlns:a16="http://schemas.microsoft.com/office/drawing/2014/main" id="{44F9CD85-AAB0-0529-9894-765A737D49E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EFE3079-CEC5-854B-A1CC-35B0493396FE}" type="slidenum">
              <a:rPr lang="en-US" sz="1200">
                <a:latin typeface="Calibri" charset="0"/>
              </a:rPr>
              <a:pPr eaLnBrk="1" hangingPunct="1"/>
              <a:t>12</a:t>
            </a:fld>
            <a:endParaRPr lang="en-US" sz="1200">
              <a:latin typeface="Calibri" charset="0"/>
            </a:endParaRPr>
          </a:p>
        </p:txBody>
      </p:sp>
    </p:spTree>
    <p:extLst>
      <p:ext uri="{BB962C8B-B14F-4D97-AF65-F5344CB8AC3E}">
        <p14:creationId xmlns:p14="http://schemas.microsoft.com/office/powerpoint/2010/main" val="122944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General CMS TERMINOLOGY/concepts – continued…</a:t>
            </a:r>
          </a:p>
          <a:p>
            <a:pPr eaLnBrk="1" hangingPunct="1"/>
            <a:endParaRPr lang="en-US" dirty="0">
              <a:latin typeface="Calibri" charset="0"/>
              <a:ea typeface="MS PGothic" charset="0"/>
            </a:endParaRPr>
          </a:p>
          <a:p>
            <a:pPr eaLnBrk="1" hangingPunct="1">
              <a:defRPr/>
            </a:pPr>
            <a:r>
              <a:rPr lang="en-US" b="1" baseline="0" dirty="0">
                <a:latin typeface="Calibri" charset="0"/>
                <a:ea typeface="MS PGothic" charset="0"/>
              </a:rPr>
              <a:t>Asset Title/Display Name: METADATA</a:t>
            </a:r>
            <a:endParaRPr lang="en-US" baseline="0" dirty="0">
              <a:latin typeface="Calibri" charset="0"/>
              <a:ea typeface="MS PGothic" charset="0"/>
            </a:endParaRPr>
          </a:p>
          <a:p>
            <a:pPr eaLnBrk="1" hangingPunct="1">
              <a:defRPr/>
            </a:pPr>
            <a:endParaRPr lang="en-US" baseline="0" dirty="0">
              <a:latin typeface="Calibri" charset="0"/>
              <a:ea typeface="MS PGothic" charset="0"/>
            </a:endParaRPr>
          </a:p>
          <a:p>
            <a:pPr eaLnBrk="1" hangingPunct="1">
              <a:defRPr/>
            </a:pPr>
            <a:r>
              <a:rPr lang="en-US" baseline="0" dirty="0">
                <a:latin typeface="Calibri" charset="0"/>
                <a:ea typeface="MS PGothic" charset="0"/>
              </a:rPr>
              <a:t>An Asset’s </a:t>
            </a:r>
            <a:r>
              <a:rPr lang="en-US" i="1" baseline="0" dirty="0">
                <a:latin typeface="Calibri" charset="0"/>
                <a:ea typeface="MS PGothic" charset="0"/>
              </a:rPr>
              <a:t>Title</a:t>
            </a:r>
            <a:r>
              <a:rPr lang="en-US" baseline="0" dirty="0">
                <a:latin typeface="Calibri" charset="0"/>
                <a:ea typeface="MS PGothic" charset="0"/>
              </a:rPr>
              <a:t> and its </a:t>
            </a:r>
            <a:r>
              <a:rPr lang="en-US" i="1" baseline="0" dirty="0">
                <a:latin typeface="Calibri" charset="0"/>
                <a:ea typeface="MS PGothic" charset="0"/>
              </a:rPr>
              <a:t>Display Name </a:t>
            </a:r>
            <a:r>
              <a:rPr lang="en-US" baseline="0" dirty="0">
                <a:latin typeface="Calibri" charset="0"/>
                <a:ea typeface="MS PGothic" charset="0"/>
              </a:rPr>
              <a:t>both represent </a:t>
            </a:r>
            <a:r>
              <a:rPr lang="en-US" b="1" baseline="0" dirty="0">
                <a:latin typeface="Calibri" charset="0"/>
                <a:ea typeface="MS PGothic" charset="0"/>
              </a:rPr>
              <a:t>Metadata</a:t>
            </a:r>
            <a:r>
              <a:rPr lang="en-US" baseline="0" dirty="0">
                <a:latin typeface="Calibri" charset="0"/>
                <a:ea typeface="MS PGothic" charset="0"/>
              </a:rPr>
              <a:t> used within the CMS.</a:t>
            </a:r>
          </a:p>
          <a:p>
            <a:pPr eaLnBrk="1" hangingPunct="1">
              <a:defRPr/>
            </a:pPr>
            <a:r>
              <a:rPr lang="en-US" baseline="0" dirty="0">
                <a:latin typeface="Calibri" charset="0"/>
                <a:ea typeface="MS PGothic" charset="0"/>
              </a:rPr>
              <a:t>Metadata in the CMS is used to support dynamic functions, such as automated navigation menu building and management.</a:t>
            </a:r>
          </a:p>
          <a:p>
            <a:pPr eaLnBrk="1" hangingPunct="1">
              <a:defRPr/>
            </a:pPr>
            <a:endParaRPr lang="en-US" baseline="0" dirty="0">
              <a:latin typeface="Calibri" charset="0"/>
              <a:ea typeface="MS PGothic" charset="0"/>
            </a:endParaRPr>
          </a:p>
          <a:p>
            <a:pPr eaLnBrk="1" hangingPunct="1">
              <a:defRPr/>
            </a:pPr>
            <a:r>
              <a:rPr lang="en-US" b="1" baseline="0" dirty="0">
                <a:latin typeface="Calibri" charset="0"/>
                <a:ea typeface="MS PGothic" charset="0"/>
              </a:rPr>
              <a:t>Metadata</a:t>
            </a:r>
            <a:r>
              <a:rPr lang="en-US" baseline="0" dirty="0">
                <a:latin typeface="Calibri" charset="0"/>
                <a:ea typeface="MS PGothic" charset="0"/>
              </a:rPr>
              <a:t> can be understood as data which is kept </a:t>
            </a:r>
            <a:r>
              <a:rPr lang="en-US" b="1" i="1" baseline="0" dirty="0">
                <a:latin typeface="Calibri" charset="0"/>
                <a:ea typeface="MS PGothic" charset="0"/>
              </a:rPr>
              <a:t>about</a:t>
            </a:r>
            <a:r>
              <a:rPr lang="en-US" baseline="0" dirty="0">
                <a:latin typeface="Calibri" charset="0"/>
                <a:ea typeface="MS PGothic" charset="0"/>
              </a:rPr>
              <a:t> other data. </a:t>
            </a:r>
          </a:p>
          <a:p>
            <a:pPr eaLnBrk="1" hangingPunct="1">
              <a:defRPr/>
            </a:pPr>
            <a:r>
              <a:rPr lang="en-US" baseline="0" dirty="0">
                <a:latin typeface="Calibri" charset="0"/>
                <a:ea typeface="MS PGothic" charset="0"/>
              </a:rPr>
              <a:t>Thus, whereas an Asset’s </a:t>
            </a:r>
            <a:r>
              <a:rPr lang="en-US" i="1" baseline="0" dirty="0">
                <a:latin typeface="Calibri" charset="0"/>
                <a:ea typeface="MS PGothic" charset="0"/>
              </a:rPr>
              <a:t>System Name</a:t>
            </a:r>
            <a:r>
              <a:rPr lang="en-US" baseline="0" dirty="0">
                <a:latin typeface="Calibri" charset="0"/>
                <a:ea typeface="MS PGothic" charset="0"/>
              </a:rPr>
              <a:t> might be considered to be its “real” main identity,</a:t>
            </a:r>
          </a:p>
          <a:p>
            <a:pPr eaLnBrk="1" hangingPunct="1">
              <a:defRPr/>
            </a:pPr>
            <a:r>
              <a:rPr lang="en-US" baseline="0" dirty="0">
                <a:latin typeface="Calibri" charset="0"/>
                <a:ea typeface="MS PGothic" charset="0"/>
              </a:rPr>
              <a:t>its </a:t>
            </a:r>
            <a:r>
              <a:rPr lang="en-US" i="1" baseline="0" dirty="0">
                <a:latin typeface="Calibri" charset="0"/>
                <a:ea typeface="MS PGothic" charset="0"/>
              </a:rPr>
              <a:t>Title</a:t>
            </a:r>
            <a:r>
              <a:rPr lang="en-US" baseline="0" dirty="0">
                <a:latin typeface="Calibri" charset="0"/>
                <a:ea typeface="MS PGothic" charset="0"/>
              </a:rPr>
              <a:t> and its </a:t>
            </a:r>
            <a:r>
              <a:rPr lang="en-US" i="1" baseline="0" dirty="0">
                <a:latin typeface="Calibri" charset="0"/>
                <a:ea typeface="MS PGothic" charset="0"/>
              </a:rPr>
              <a:t>Display Name</a:t>
            </a:r>
            <a:r>
              <a:rPr lang="en-US" baseline="0" dirty="0">
                <a:latin typeface="Calibri" charset="0"/>
                <a:ea typeface="MS PGothic" charset="0"/>
              </a:rPr>
              <a:t>, on the other hand, can be considered to be </a:t>
            </a:r>
            <a:r>
              <a:rPr lang="en-US" b="1" baseline="0" dirty="0">
                <a:latin typeface="Calibri" charset="0"/>
                <a:ea typeface="MS PGothic" charset="0"/>
              </a:rPr>
              <a:t>Metadata: </a:t>
            </a:r>
          </a:p>
          <a:p>
            <a:pPr eaLnBrk="1" hangingPunct="1">
              <a:defRPr/>
            </a:pPr>
            <a:r>
              <a:rPr lang="en-US" b="1" baseline="0" dirty="0">
                <a:latin typeface="Calibri" charset="0"/>
                <a:ea typeface="MS PGothic" charset="0"/>
              </a:rPr>
              <a:t>       </a:t>
            </a:r>
            <a:r>
              <a:rPr lang="en-US" b="0" baseline="0" dirty="0">
                <a:latin typeface="Calibri" charset="0"/>
                <a:ea typeface="MS PGothic" charset="0"/>
              </a:rPr>
              <a:t>information which has been assigned to </a:t>
            </a:r>
            <a:r>
              <a:rPr lang="en-US" b="1" i="1" baseline="0" dirty="0">
                <a:latin typeface="Calibri" charset="0"/>
                <a:ea typeface="MS PGothic" charset="0"/>
              </a:rPr>
              <a:t>associate</a:t>
            </a:r>
            <a:r>
              <a:rPr lang="en-US" b="0" baseline="0" dirty="0">
                <a:latin typeface="Calibri" charset="0"/>
                <a:ea typeface="MS PGothic" charset="0"/>
              </a:rPr>
              <a:t> with the real identity.</a:t>
            </a:r>
          </a:p>
          <a:p>
            <a:pPr eaLnBrk="1" hangingPunct="1">
              <a:defRPr/>
            </a:pPr>
            <a:endParaRPr lang="en-US" baseline="0" dirty="0">
              <a:latin typeface="Calibri" charset="0"/>
              <a:ea typeface="MS PGothic" charset="0"/>
            </a:endParaRPr>
          </a:p>
          <a:p>
            <a:pPr eaLnBrk="1" hangingPunct="1">
              <a:defRPr/>
            </a:pPr>
            <a:r>
              <a:rPr lang="en-US" baseline="0" dirty="0">
                <a:latin typeface="Calibri" charset="0"/>
                <a:ea typeface="MS PGothic" charset="0"/>
              </a:rPr>
              <a:t>The Cascade CMS has the potential to keep a full set of Metadata information for each and every asset within Cascade,</a:t>
            </a:r>
            <a:br>
              <a:rPr lang="en-US" baseline="0" dirty="0">
                <a:latin typeface="Calibri" charset="0"/>
                <a:ea typeface="MS PGothic" charset="0"/>
              </a:rPr>
            </a:br>
            <a:r>
              <a:rPr lang="en-US" baseline="0" dirty="0">
                <a:latin typeface="Calibri" charset="0"/>
                <a:ea typeface="MS PGothic" charset="0"/>
              </a:rPr>
              <a:t>even though in practical reality, only a small number of items from that set are actually used.</a:t>
            </a:r>
            <a:br>
              <a:rPr lang="en-US" baseline="0" dirty="0">
                <a:latin typeface="Calibri" charset="0"/>
                <a:ea typeface="MS PGothic" charset="0"/>
              </a:rPr>
            </a:br>
            <a:r>
              <a:rPr lang="en-US" baseline="0" dirty="0">
                <a:latin typeface="Calibri" charset="0"/>
                <a:ea typeface="MS PGothic" charset="0"/>
              </a:rPr>
              <a:t>The items which are used, however, often have </a:t>
            </a:r>
            <a:r>
              <a:rPr lang="en-US" i="1" baseline="0" dirty="0">
                <a:latin typeface="Calibri" charset="0"/>
                <a:ea typeface="MS PGothic" charset="0"/>
              </a:rPr>
              <a:t>critical</a:t>
            </a:r>
            <a:r>
              <a:rPr lang="en-US" baseline="0" dirty="0">
                <a:latin typeface="Calibri" charset="0"/>
                <a:ea typeface="MS PGothic" charset="0"/>
              </a:rPr>
              <a:t> importance (especially Titles) </a:t>
            </a:r>
          </a:p>
          <a:p>
            <a:pPr eaLnBrk="1" hangingPunct="1">
              <a:defRPr/>
            </a:pPr>
            <a:r>
              <a:rPr lang="mr-IN" baseline="0" dirty="0">
                <a:latin typeface="Calibri" charset="0"/>
                <a:ea typeface="MS PGothic" charset="0"/>
              </a:rPr>
              <a:t>–</a:t>
            </a:r>
            <a:r>
              <a:rPr lang="en-US" baseline="0" dirty="0">
                <a:latin typeface="Calibri" charset="0"/>
                <a:ea typeface="MS PGothic" charset="0"/>
              </a:rPr>
              <a:t> and it is important that users understand how those pieces of information fit in with the editing users need to do.</a:t>
            </a:r>
          </a:p>
          <a:p>
            <a:pPr eaLnBrk="1" hangingPunct="1">
              <a:defRPr/>
            </a:pPr>
            <a:endParaRPr lang="en-US" baseline="0" dirty="0">
              <a:latin typeface="Calibri" charset="0"/>
              <a:ea typeface="MS PGothic" charset="0"/>
            </a:endParaRPr>
          </a:p>
          <a:p>
            <a:pPr eaLnBrk="1" hangingPunct="1">
              <a:defRPr/>
            </a:pPr>
            <a:r>
              <a:rPr lang="en-US" baseline="0" dirty="0">
                <a:latin typeface="Calibri" charset="0"/>
                <a:ea typeface="MS PGothic" charset="0"/>
              </a:rPr>
              <a:t>To read more about about the full set of Metadata and how it is used in Cascade, please see:</a:t>
            </a:r>
          </a:p>
          <a:p>
            <a:pPr eaLnBrk="1" hangingPunct="1">
              <a:defRPr/>
            </a:pPr>
            <a:r>
              <a:rPr lang="en-US" b="1" baseline="0" dirty="0">
                <a:latin typeface="Calibri" charset="0"/>
                <a:ea typeface="MS PGothic" charset="0"/>
              </a:rPr>
              <a:t>The Cascade CMS's basic Metadata Set</a:t>
            </a:r>
          </a:p>
          <a:p>
            <a:pPr eaLnBrk="1" hangingPunct="1">
              <a:defRPr/>
            </a:pPr>
            <a:r>
              <a:rPr lang="en-US" baseline="0" dirty="0">
                <a:latin typeface="Calibri" charset="0"/>
                <a:ea typeface="MS PGothic" charset="0"/>
              </a:rPr>
              <a:t>http://</a:t>
            </a:r>
            <a:r>
              <a:rPr lang="en-US" baseline="0" dirty="0" err="1">
                <a:latin typeface="Calibri" charset="0"/>
                <a:ea typeface="MS PGothic" charset="0"/>
              </a:rPr>
              <a:t>www.uh.edu</a:t>
            </a:r>
            <a:r>
              <a:rPr lang="en-US" baseline="0" dirty="0">
                <a:latin typeface="Calibri" charset="0"/>
                <a:ea typeface="MS PGothic" charset="0"/>
              </a:rPr>
              <a:t>/</a:t>
            </a:r>
            <a:r>
              <a:rPr lang="en-US" baseline="0" dirty="0" err="1">
                <a:latin typeface="Calibri" charset="0"/>
                <a:ea typeface="MS PGothic" charset="0"/>
              </a:rPr>
              <a:t>infotech</a:t>
            </a:r>
            <a:r>
              <a:rPr lang="en-US" baseline="0" dirty="0">
                <a:latin typeface="Calibri" charset="0"/>
                <a:ea typeface="MS PGothic" charset="0"/>
              </a:rPr>
              <a:t>/services/web-services/</a:t>
            </a:r>
            <a:r>
              <a:rPr lang="en-US" baseline="0" dirty="0" err="1">
                <a:latin typeface="Calibri" charset="0"/>
                <a:ea typeface="MS PGothic" charset="0"/>
              </a:rPr>
              <a:t>cms</a:t>
            </a:r>
            <a:r>
              <a:rPr lang="en-US" baseline="0" dirty="0">
                <a:latin typeface="Calibri" charset="0"/>
                <a:ea typeface="MS PGothic" charset="0"/>
              </a:rPr>
              <a:t>/</a:t>
            </a:r>
            <a:r>
              <a:rPr lang="en-US" baseline="0" dirty="0" err="1">
                <a:latin typeface="Calibri" charset="0"/>
                <a:ea typeface="MS PGothic" charset="0"/>
              </a:rPr>
              <a:t>cms</a:t>
            </a:r>
            <a:r>
              <a:rPr lang="en-US" baseline="0" dirty="0">
                <a:latin typeface="Calibri" charset="0"/>
                <a:ea typeface="MS PGothic" charset="0"/>
              </a:rPr>
              <a:t>-how-</a:t>
            </a:r>
            <a:r>
              <a:rPr lang="en-US" baseline="0" dirty="0" err="1">
                <a:latin typeface="Calibri" charset="0"/>
                <a:ea typeface="MS PGothic" charset="0"/>
              </a:rPr>
              <a:t>tos</a:t>
            </a:r>
            <a:r>
              <a:rPr lang="en-US" baseline="0" dirty="0">
                <a:latin typeface="Calibri" charset="0"/>
                <a:ea typeface="MS PGothic" charset="0"/>
              </a:rPr>
              <a:t>/understand-metadata/#</a:t>
            </a:r>
            <a:r>
              <a:rPr lang="en-US" baseline="0" dirty="0" err="1">
                <a:latin typeface="Calibri" charset="0"/>
                <a:ea typeface="MS PGothic" charset="0"/>
              </a:rPr>
              <a:t>cascademetadataset</a:t>
            </a:r>
            <a:endParaRPr lang="en-US" baseline="0" dirty="0">
              <a:latin typeface="Calibri" charset="0"/>
              <a:ea typeface="MS PGothic" charset="0"/>
            </a:endParaRPr>
          </a:p>
          <a:p>
            <a:pPr eaLnBrk="1" hangingPunct="1">
              <a:defRPr/>
            </a:pPr>
            <a:r>
              <a:rPr lang="en-US" baseline="0" dirty="0">
                <a:latin typeface="Calibri" charset="0"/>
                <a:ea typeface="MS PGothic" charset="0"/>
              </a:rPr>
              <a:t>    </a:t>
            </a:r>
          </a:p>
        </p:txBody>
      </p:sp>
      <p:sp>
        <p:nvSpPr>
          <p:cNvPr id="24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EFE3079-CEC5-854B-A1CC-35B0493396FE}" type="slidenum">
              <a:rPr lang="en-US" sz="1200">
                <a:latin typeface="Calibri" charset="0"/>
              </a:rPr>
              <a:pPr eaLnBrk="1" hangingPunct="1"/>
              <a:t>13</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General CMS TERMINOLOGY/concepts – continued…</a:t>
            </a:r>
          </a:p>
          <a:p>
            <a:pPr eaLnBrk="1" hangingPunct="1"/>
            <a:endParaRPr lang="en-US" dirty="0">
              <a:latin typeface="Calibri" charset="0"/>
              <a:ea typeface="MS PGothic" charset="0"/>
            </a:endParaRPr>
          </a:p>
          <a:p>
            <a:pPr eaLnBrk="1" hangingPunct="1">
              <a:defRPr/>
            </a:pPr>
            <a:r>
              <a:rPr lang="en-US" b="1" dirty="0">
                <a:latin typeface="Calibri" charset="0"/>
                <a:ea typeface="MS PGothic" charset="0"/>
              </a:rPr>
              <a:t>Asset Names views</a:t>
            </a:r>
          </a:p>
          <a:p>
            <a:pPr eaLnBrk="1" hangingPunct="1">
              <a:defRPr/>
            </a:pPr>
            <a:r>
              <a:rPr lang="en-US" dirty="0">
                <a:latin typeface="Calibri" charset="0"/>
                <a:ea typeface="MS PGothic" charset="0"/>
              </a:rPr>
              <a:t>With Cascade CMS version 8, the user has the ability to change how asset names are presented </a:t>
            </a:r>
            <a:br>
              <a:rPr lang="en-US" dirty="0">
                <a:latin typeface="Calibri" charset="0"/>
                <a:ea typeface="MS PGothic" charset="0"/>
              </a:rPr>
            </a:br>
            <a:r>
              <a:rPr lang="en-US" dirty="0">
                <a:latin typeface="Calibri" charset="0"/>
                <a:ea typeface="MS PGothic" charset="0"/>
              </a:rPr>
              <a:t>throughout the interface in various reports and lists, including the </a:t>
            </a:r>
            <a:r>
              <a:rPr lang="en-US" b="1" dirty="0">
                <a:latin typeface="Calibri" charset="0"/>
                <a:ea typeface="MS PGothic" charset="0"/>
              </a:rPr>
              <a:t>Asset Tree </a:t>
            </a:r>
            <a:r>
              <a:rPr lang="en-US" dirty="0">
                <a:latin typeface="Calibri" charset="0"/>
                <a:ea typeface="MS PGothic" charset="0"/>
              </a:rPr>
              <a:t>itself.</a:t>
            </a:r>
          </a:p>
          <a:p>
            <a:pPr eaLnBrk="1" hangingPunct="1">
              <a:defRPr/>
            </a:pPr>
            <a:endParaRPr lang="en-US" dirty="0">
              <a:latin typeface="Calibri" charset="0"/>
              <a:ea typeface="MS PGothic" charset="0"/>
            </a:endParaRPr>
          </a:p>
          <a:p>
            <a:pPr eaLnBrk="1" hangingPunct="1">
              <a:defRPr/>
            </a:pPr>
            <a:r>
              <a:rPr lang="en-US" dirty="0">
                <a:latin typeface="Calibri" charset="0"/>
                <a:ea typeface="MS PGothic" charset="0"/>
              </a:rPr>
              <a:t>Previous to v.8</a:t>
            </a:r>
            <a:r>
              <a:rPr lang="en-US" baseline="0" dirty="0">
                <a:latin typeface="Calibri" charset="0"/>
                <a:ea typeface="MS PGothic" charset="0"/>
              </a:rPr>
              <a:t> the view was always by </a:t>
            </a:r>
            <a:r>
              <a:rPr lang="en-US" b="1" baseline="0" dirty="0">
                <a:latin typeface="Calibri" charset="0"/>
                <a:ea typeface="MS PGothic" charset="0"/>
              </a:rPr>
              <a:t>System Name</a:t>
            </a:r>
            <a:r>
              <a:rPr lang="en-US" baseline="0" dirty="0">
                <a:latin typeface="Calibri" charset="0"/>
                <a:ea typeface="MS PGothic" charset="0"/>
              </a:rPr>
              <a:t>. </a:t>
            </a:r>
          </a:p>
          <a:p>
            <a:pPr eaLnBrk="1" hangingPunct="1">
              <a:defRPr/>
            </a:pPr>
            <a:r>
              <a:rPr lang="en-US" baseline="0" dirty="0">
                <a:latin typeface="Calibri" charset="0"/>
                <a:ea typeface="MS PGothic" charset="0"/>
              </a:rPr>
              <a:t>New users may see that their default view is now by </a:t>
            </a:r>
            <a:r>
              <a:rPr lang="en-US" b="1" baseline="0" dirty="0">
                <a:latin typeface="Calibri" charset="0"/>
                <a:ea typeface="MS PGothic" charset="0"/>
              </a:rPr>
              <a:t>Asset Title or Display Name (Metadata)</a:t>
            </a:r>
            <a:r>
              <a:rPr lang="en-US" baseline="0" dirty="0">
                <a:latin typeface="Calibri" charset="0"/>
                <a:ea typeface="MS PGothic" charset="0"/>
              </a:rPr>
              <a:t>.</a:t>
            </a:r>
          </a:p>
          <a:p>
            <a:pPr eaLnBrk="1" hangingPunct="1">
              <a:defRPr/>
            </a:pPr>
            <a:endParaRPr lang="en-US" baseline="0" dirty="0">
              <a:latin typeface="Calibri" charset="0"/>
              <a:ea typeface="MS PGothic" charset="0"/>
            </a:endParaRPr>
          </a:p>
          <a:p>
            <a:pPr eaLnBrk="1" hangingPunct="1">
              <a:defRPr/>
            </a:pPr>
            <a:r>
              <a:rPr lang="en-US" baseline="0" dirty="0">
                <a:latin typeface="Calibri" charset="0"/>
                <a:ea typeface="MS PGothic" charset="0"/>
              </a:rPr>
              <a:t>The Asset Title view can make many of the CMS’ user reports more meaningful and friendly. </a:t>
            </a:r>
          </a:p>
          <a:p>
            <a:pPr eaLnBrk="1" hangingPunct="1">
              <a:defRPr/>
            </a:pPr>
            <a:r>
              <a:rPr lang="en-US" baseline="0" dirty="0">
                <a:latin typeface="Calibri" charset="0"/>
                <a:ea typeface="MS PGothic" charset="0"/>
              </a:rPr>
              <a:t>However, understanding the System Name structure of the Asset Tree is important as well.</a:t>
            </a:r>
          </a:p>
          <a:p>
            <a:pPr eaLnBrk="1" hangingPunct="1">
              <a:defRPr/>
            </a:pPr>
            <a:endParaRPr lang="en-US" baseline="0" dirty="0">
              <a:latin typeface="Calibri" charset="0"/>
              <a:ea typeface="MS PGothic" charset="0"/>
            </a:endParaRPr>
          </a:p>
          <a:p>
            <a:pPr eaLnBrk="1" hangingPunct="1">
              <a:defRPr/>
            </a:pPr>
            <a:r>
              <a:rPr lang="en-US" baseline="0" dirty="0">
                <a:latin typeface="Calibri" charset="0"/>
                <a:ea typeface="MS PGothic" charset="0"/>
              </a:rPr>
              <a:t>Users can toggle the view back and forth at will. </a:t>
            </a:r>
          </a:p>
          <a:p>
            <a:pPr eaLnBrk="1" hangingPunct="1">
              <a:defRPr/>
            </a:pPr>
            <a:endParaRPr lang="en-US" baseline="0" dirty="0">
              <a:latin typeface="Calibri" charset="0"/>
              <a:ea typeface="MS PGothic" charset="0"/>
            </a:endParaRPr>
          </a:p>
          <a:p>
            <a:pPr eaLnBrk="1" hangingPunct="1">
              <a:defRPr/>
            </a:pPr>
            <a:r>
              <a:rPr lang="en-US" baseline="0" dirty="0">
                <a:latin typeface="Calibri" charset="0"/>
                <a:ea typeface="MS PGothic" charset="0"/>
              </a:rPr>
              <a:t>Go to: User area (blue circle showing your first username initial) and select “Settings”.</a:t>
            </a:r>
          </a:p>
          <a:p>
            <a:pPr eaLnBrk="1" hangingPunct="1">
              <a:defRPr/>
            </a:pPr>
            <a:r>
              <a:rPr lang="en-US" baseline="0" dirty="0">
                <a:latin typeface="Calibri" charset="0"/>
                <a:ea typeface="MS PGothic" charset="0"/>
              </a:rPr>
              <a:t>Find the “Appearance of Asset Links” setting and de-select (or re-select) the “Show asset’s Title or Display Name if available” checkbox.</a:t>
            </a:r>
          </a:p>
          <a:p>
            <a:pPr eaLnBrk="1" hangingPunct="1">
              <a:defRPr/>
            </a:pPr>
            <a:endParaRPr lang="en-US" baseline="0" dirty="0">
              <a:latin typeface="Calibri" charset="0"/>
              <a:ea typeface="MS PGothic" charset="0"/>
            </a:endParaRPr>
          </a:p>
          <a:p>
            <a:pPr eaLnBrk="1" hangingPunct="1">
              <a:defRPr/>
            </a:pPr>
            <a:r>
              <a:rPr lang="en-US" baseline="0" dirty="0">
                <a:latin typeface="Calibri" charset="0"/>
                <a:ea typeface="MS PGothic" charset="0"/>
              </a:rPr>
              <a:t>If calling for CMS help, please let us know which view you are using, so we can follow along with what you are seeing more easily.</a:t>
            </a:r>
          </a:p>
          <a:p>
            <a:pPr eaLnBrk="1" hangingPunct="1">
              <a:defRPr/>
            </a:pPr>
            <a:endParaRPr lang="en-US" baseline="0" dirty="0">
              <a:latin typeface="Calibri" charset="0"/>
              <a:ea typeface="MS PGothic" charset="0"/>
            </a:endParaRPr>
          </a:p>
          <a:p>
            <a:pPr eaLnBrk="1" hangingPunct="1">
              <a:defRPr/>
            </a:pPr>
            <a:r>
              <a:rPr lang="en-US" b="1" baseline="0" dirty="0">
                <a:latin typeface="Calibri" charset="0"/>
                <a:ea typeface="MS PGothic" charset="0"/>
              </a:rPr>
              <a:t>TIP: regardless of which view you have selected, you can always learn more about an icon or asset by hovering your cursor over the item until help text appears.</a:t>
            </a:r>
          </a:p>
          <a:p>
            <a:pPr eaLnBrk="1" hangingPunct="1">
              <a:defRPr/>
            </a:pPr>
            <a:r>
              <a:rPr lang="en-US" baseline="0" dirty="0">
                <a:latin typeface="Calibri" charset="0"/>
                <a:ea typeface="MS PGothic" charset="0"/>
              </a:rPr>
              <a:t>For an asset name, hover will reveal the full CMS system path.  For Icons, hover can reveal the item’s name or purpose.</a:t>
            </a:r>
          </a:p>
          <a:p>
            <a:pPr eaLnBrk="1" hangingPunct="1">
              <a:defRPr/>
            </a:pPr>
            <a:r>
              <a:rPr lang="en-US" baseline="0" dirty="0">
                <a:latin typeface="Calibri" charset="0"/>
                <a:ea typeface="MS PGothic" charset="0"/>
              </a:rPr>
              <a:t>For example, the text names of the Editing/Information/action buttons (Edit, Publish, Comments, Details, More) will disappear </a:t>
            </a:r>
          </a:p>
          <a:p>
            <a:pPr eaLnBrk="1" hangingPunct="1">
              <a:defRPr/>
            </a:pPr>
            <a:r>
              <a:rPr lang="en-US" baseline="0" dirty="0">
                <a:latin typeface="Calibri" charset="0"/>
                <a:ea typeface="MS PGothic" charset="0"/>
              </a:rPr>
              <a:t>as the CMS’ responsive interface detects narrower browser window widths – but hovering your cursor over each item will reveal its name again.</a:t>
            </a:r>
            <a:endParaRPr lang="en-US" dirty="0">
              <a:latin typeface="Calibri" charset="0"/>
              <a:ea typeface="MS PGothic" charset="0"/>
            </a:endParaRPr>
          </a:p>
        </p:txBody>
      </p:sp>
      <p:sp>
        <p:nvSpPr>
          <p:cNvPr id="24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EFE3079-CEC5-854B-A1CC-35B0493396FE}" type="slidenum">
              <a:rPr lang="en-US" sz="1200">
                <a:latin typeface="Calibri" charset="0"/>
              </a:rPr>
              <a:pPr eaLnBrk="1" hangingPunct="1"/>
              <a:t>14</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a:latin typeface="Calibri" charset="0"/>
                <a:ea typeface="MS PGothic" charset="0"/>
              </a:rPr>
              <a:t>Best Practices = Good System Names</a:t>
            </a:r>
          </a:p>
          <a:p>
            <a:pPr eaLnBrk="1" hangingPunct="1">
              <a:defRPr/>
            </a:pPr>
            <a:endParaRPr lang="en-US" dirty="0">
              <a:latin typeface="Calibri" charset="0"/>
              <a:ea typeface="MS PGothic" charset="0"/>
            </a:endParaRPr>
          </a:p>
          <a:p>
            <a:pPr eaLnBrk="1" hangingPunct="1">
              <a:defRPr/>
            </a:pPr>
            <a:r>
              <a:rPr lang="en-US" dirty="0">
                <a:latin typeface="Calibri" charset="0"/>
                <a:ea typeface="MS PGothic" charset="0"/>
              </a:rPr>
              <a:t>System</a:t>
            </a:r>
            <a:r>
              <a:rPr lang="en-US" baseline="0" dirty="0">
                <a:latin typeface="Calibri" charset="0"/>
                <a:ea typeface="MS PGothic" charset="0"/>
              </a:rPr>
              <a:t> Names should follow UH website </a:t>
            </a:r>
            <a:r>
              <a:rPr lang="en-US" baseline="0" dirty="0" err="1">
                <a:latin typeface="Calibri" charset="0"/>
                <a:ea typeface="MS PGothic" charset="0"/>
              </a:rPr>
              <a:t>filenaming</a:t>
            </a:r>
            <a:r>
              <a:rPr lang="en-US" baseline="0" dirty="0">
                <a:latin typeface="Calibri" charset="0"/>
                <a:ea typeface="MS PGothic" charset="0"/>
              </a:rPr>
              <a:t> conventions.</a:t>
            </a:r>
            <a:br>
              <a:rPr lang="en-US" baseline="0" dirty="0">
                <a:latin typeface="Calibri" charset="0"/>
                <a:ea typeface="MS PGothic" charset="0"/>
              </a:rPr>
            </a:br>
            <a:r>
              <a:rPr lang="en-US" baseline="0" dirty="0">
                <a:latin typeface="Calibri" charset="0"/>
                <a:ea typeface="MS PGothic" charset="0"/>
              </a:rPr>
              <a:t>In brief: all lower case; no spaces; use dashes in preference to underscores; avoid special/punctuation characters.</a:t>
            </a:r>
          </a:p>
          <a:p>
            <a:pPr eaLnBrk="1" hangingPunct="1">
              <a:defRPr/>
            </a:pPr>
            <a:endParaRPr lang="en-US" baseline="0" dirty="0">
              <a:latin typeface="Calibri" charset="0"/>
              <a:ea typeface="MS PGothic" charset="0"/>
            </a:endParaRPr>
          </a:p>
          <a:p>
            <a:pPr eaLnBrk="1" hangingPunct="1">
              <a:defRPr/>
            </a:pPr>
            <a:r>
              <a:rPr lang="en-US" baseline="0" dirty="0">
                <a:latin typeface="Calibri" charset="0"/>
                <a:ea typeface="MS PGothic" charset="0"/>
              </a:rPr>
              <a:t>System names should be all lower-case, should NOT contain spaces, and dashes should be preferred over underscores for separating words.</a:t>
            </a: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marL="0" indent="0" eaLnBrk="1" hangingPunct="1">
              <a:buFontTx/>
              <a:buNone/>
              <a:defRPr/>
            </a:pPr>
            <a:r>
              <a:rPr lang="en-US" dirty="0">
                <a:latin typeface="Calibri" charset="0"/>
                <a:ea typeface="MS PGothic" charset="0"/>
              </a:rPr>
              <a:t>For</a:t>
            </a:r>
            <a:r>
              <a:rPr lang="en-US" baseline="0" dirty="0">
                <a:latin typeface="Calibri" charset="0"/>
                <a:ea typeface="MS PGothic" charset="0"/>
              </a:rPr>
              <a:t> additional information about system naming rules and conventions, please see the CMS Basics handout.</a:t>
            </a: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eaLnBrk="1" hangingPunct="1">
              <a:defRPr/>
            </a:pPr>
            <a:endParaRPr lang="en-US" dirty="0">
              <a:latin typeface="Calibri" charset="0"/>
              <a:ea typeface="MS PGothic" charset="0"/>
            </a:endParaRPr>
          </a:p>
        </p:txBody>
      </p:sp>
      <p:sp>
        <p:nvSpPr>
          <p:cNvPr id="450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AB55F8F-08B8-8541-A97D-A4BF5EC892A1}"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a:latin typeface="Calibri" charset="0"/>
                <a:ea typeface="MS PGothic" charset="0"/>
              </a:rPr>
              <a:t>Best Practices = Understanding Metadata</a:t>
            </a:r>
          </a:p>
          <a:p>
            <a:pPr eaLnBrk="1" hangingPunct="1">
              <a:defRPr/>
            </a:pPr>
            <a:endParaRPr lang="en-US" dirty="0">
              <a:latin typeface="Calibri" charset="0"/>
              <a:ea typeface="MS PGothic" charset="0"/>
            </a:endParaRPr>
          </a:p>
          <a:p>
            <a:pPr eaLnBrk="1" hangingPunct="1">
              <a:defRPr/>
            </a:pPr>
            <a:r>
              <a:rPr lang="en-US" dirty="0">
                <a:latin typeface="Calibri" charset="0"/>
                <a:ea typeface="MS PGothic" charset="0"/>
              </a:rPr>
              <a:t>The CMS Metadata Set is a set of categories of information, standardized within the CMS, </a:t>
            </a:r>
          </a:p>
          <a:p>
            <a:pPr eaLnBrk="1" hangingPunct="1">
              <a:defRPr/>
            </a:pPr>
            <a:r>
              <a:rPr lang="en-US" dirty="0">
                <a:latin typeface="Calibri" charset="0"/>
                <a:ea typeface="MS PGothic" charset="0"/>
              </a:rPr>
              <a:t>Each and every Asset can carry its</a:t>
            </a:r>
            <a:r>
              <a:rPr lang="en-US" baseline="0" dirty="0">
                <a:latin typeface="Calibri" charset="0"/>
                <a:ea typeface="MS PGothic" charset="0"/>
              </a:rPr>
              <a:t> own unique information under every category.</a:t>
            </a:r>
            <a:br>
              <a:rPr lang="en-US" baseline="0" dirty="0">
                <a:latin typeface="Calibri" charset="0"/>
                <a:ea typeface="MS PGothic" charset="0"/>
              </a:rPr>
            </a:br>
            <a:r>
              <a:rPr lang="en-US" baseline="0" dirty="0">
                <a:latin typeface="Calibri" charset="0"/>
                <a:ea typeface="MS PGothic" charset="0"/>
              </a:rPr>
              <a:t>In practical reality, only a handful of categories are used very often, including: Display Name, Title, and Description.</a:t>
            </a:r>
          </a:p>
          <a:p>
            <a:pPr eaLnBrk="1" hangingPunct="1">
              <a:defRPr/>
            </a:pPr>
            <a:endParaRPr lang="en-US" baseline="0" dirty="0">
              <a:latin typeface="Calibri" charset="0"/>
              <a:ea typeface="MS PGothic" charset="0"/>
            </a:endParaRPr>
          </a:p>
          <a:p>
            <a:pPr eaLnBrk="1" hangingPunct="1">
              <a:defRPr/>
            </a:pPr>
            <a:r>
              <a:rPr lang="en-US" baseline="0" dirty="0">
                <a:latin typeface="Calibri" charset="0"/>
                <a:ea typeface="MS PGothic" charset="0"/>
              </a:rPr>
              <a:t>The Title category is most critical, as it feeds the automated functions such as the </a:t>
            </a:r>
            <a:r>
              <a:rPr lang="en-US" baseline="0" dirty="0" err="1">
                <a:latin typeface="Calibri" charset="0"/>
                <a:ea typeface="MS PGothic" charset="0"/>
              </a:rPr>
              <a:t>lefthand</a:t>
            </a:r>
            <a:r>
              <a:rPr lang="en-US" baseline="0" dirty="0">
                <a:latin typeface="Calibri" charset="0"/>
                <a:ea typeface="MS PGothic" charset="0"/>
              </a:rPr>
              <a:t> navigation menu;</a:t>
            </a:r>
          </a:p>
          <a:p>
            <a:pPr eaLnBrk="1" hangingPunct="1">
              <a:defRPr/>
            </a:pPr>
            <a:r>
              <a:rPr lang="en-US" baseline="0" dirty="0">
                <a:latin typeface="Calibri" charset="0"/>
                <a:ea typeface="MS PGothic" charset="0"/>
              </a:rPr>
              <a:t>The Display Name category may also contribute here and there to navigation menus, but also supplies the main headline for Standard Page-type assets;</a:t>
            </a:r>
          </a:p>
          <a:p>
            <a:pPr eaLnBrk="1" hangingPunct="1">
              <a:defRPr/>
            </a:pPr>
            <a:r>
              <a:rPr lang="en-US" baseline="0" dirty="0">
                <a:latin typeface="Calibri" charset="0"/>
                <a:ea typeface="MS PGothic" charset="0"/>
              </a:rPr>
              <a:t>Most of the text categories will provide search engine optimization support for web pages – especially Description.</a:t>
            </a:r>
          </a:p>
          <a:p>
            <a:pPr marL="0" indent="0" eaLnBrk="1" hangingPunct="1">
              <a:buFontTx/>
              <a:buNone/>
              <a:defRPr/>
            </a:pPr>
            <a:endParaRPr lang="en-US" dirty="0">
              <a:latin typeface="Calibri" charset="0"/>
              <a:ea typeface="MS PGothic" charset="0"/>
            </a:endParaRPr>
          </a:p>
          <a:p>
            <a:pPr marL="0" indent="0" eaLnBrk="1" hangingPunct="1">
              <a:buFontTx/>
              <a:buNone/>
              <a:defRPr/>
            </a:pPr>
            <a:r>
              <a:rPr lang="en-US" dirty="0">
                <a:latin typeface="Calibri" charset="0"/>
                <a:ea typeface="MS PGothic" charset="0"/>
              </a:rPr>
              <a:t>For</a:t>
            </a:r>
            <a:r>
              <a:rPr lang="en-US" baseline="0" dirty="0">
                <a:latin typeface="Calibri" charset="0"/>
                <a:ea typeface="MS PGothic" charset="0"/>
              </a:rPr>
              <a:t> additional information about how Metadata is used in the CMS, please see:</a:t>
            </a:r>
            <a:endParaRPr lang="en-US" dirty="0">
              <a:latin typeface="Calibri" charset="0"/>
              <a:ea typeface="MS PGothic" charset="0"/>
            </a:endParaRPr>
          </a:p>
          <a:p>
            <a:pPr marL="0" indent="0" eaLnBrk="1" hangingPunct="1">
              <a:buFontTx/>
              <a:buNone/>
              <a:defRPr/>
            </a:pPr>
            <a:r>
              <a:rPr lang="en-US" dirty="0">
                <a:latin typeface="Calibri" charset="0"/>
                <a:ea typeface="MS PGothic" charset="0"/>
              </a:rPr>
              <a:t>http://</a:t>
            </a:r>
            <a:r>
              <a:rPr lang="en-US" dirty="0" err="1">
                <a:latin typeface="Calibri" charset="0"/>
                <a:ea typeface="MS PGothic" charset="0"/>
              </a:rPr>
              <a:t>www.uh.edu</a:t>
            </a:r>
            <a:r>
              <a:rPr lang="en-US" dirty="0">
                <a:latin typeface="Calibri" charset="0"/>
                <a:ea typeface="MS PGothic" charset="0"/>
              </a:rPr>
              <a:t>/</a:t>
            </a:r>
            <a:r>
              <a:rPr lang="en-US" dirty="0" err="1">
                <a:latin typeface="Calibri" charset="0"/>
                <a:ea typeface="MS PGothic" charset="0"/>
              </a:rPr>
              <a:t>infotech</a:t>
            </a:r>
            <a:r>
              <a:rPr lang="en-US" dirty="0">
                <a:latin typeface="Calibri" charset="0"/>
                <a:ea typeface="MS PGothic" charset="0"/>
              </a:rPr>
              <a:t>/services/web-services/</a:t>
            </a:r>
            <a:r>
              <a:rPr lang="en-US" dirty="0" err="1">
                <a:latin typeface="Calibri" charset="0"/>
                <a:ea typeface="MS PGothic" charset="0"/>
              </a:rPr>
              <a:t>cms</a:t>
            </a:r>
            <a:r>
              <a:rPr lang="en-US" dirty="0">
                <a:latin typeface="Calibri" charset="0"/>
                <a:ea typeface="MS PGothic" charset="0"/>
              </a:rPr>
              <a:t>/</a:t>
            </a:r>
            <a:r>
              <a:rPr lang="en-US" dirty="0" err="1">
                <a:latin typeface="Calibri" charset="0"/>
                <a:ea typeface="MS PGothic" charset="0"/>
              </a:rPr>
              <a:t>cms</a:t>
            </a:r>
            <a:r>
              <a:rPr lang="en-US" dirty="0">
                <a:latin typeface="Calibri" charset="0"/>
                <a:ea typeface="MS PGothic" charset="0"/>
              </a:rPr>
              <a:t>-how-</a:t>
            </a:r>
            <a:r>
              <a:rPr lang="en-US" dirty="0" err="1">
                <a:latin typeface="Calibri" charset="0"/>
                <a:ea typeface="MS PGothic" charset="0"/>
              </a:rPr>
              <a:t>tos</a:t>
            </a:r>
            <a:r>
              <a:rPr lang="en-US" dirty="0">
                <a:latin typeface="Calibri" charset="0"/>
                <a:ea typeface="MS PGothic" charset="0"/>
              </a:rPr>
              <a:t>/understand-metadata/</a:t>
            </a:r>
          </a:p>
          <a:p>
            <a:pPr marL="228600" indent="-228600" eaLnBrk="1" hangingPunct="1">
              <a:buFontTx/>
              <a:buAutoNum type="arabicParenR"/>
              <a:defRPr/>
            </a:pPr>
            <a:endParaRPr lang="en-US" dirty="0">
              <a:latin typeface="Calibri" charset="0"/>
              <a:ea typeface="MS PGothic" charset="0"/>
            </a:endParaRPr>
          </a:p>
          <a:p>
            <a:pPr eaLnBrk="1" hangingPunct="1">
              <a:defRPr/>
            </a:pPr>
            <a:endParaRPr lang="en-US" dirty="0">
              <a:latin typeface="Calibri" charset="0"/>
              <a:ea typeface="MS PGothic" charset="0"/>
            </a:endParaRPr>
          </a:p>
        </p:txBody>
      </p:sp>
      <p:sp>
        <p:nvSpPr>
          <p:cNvPr id="450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AB55F8F-08B8-8541-A97D-A4BF5EC892A1}" type="slidenum">
              <a:rPr lang="en-US" sz="1200">
                <a:latin typeface="Calibri" charset="0"/>
              </a:rPr>
              <a:pPr eaLnBrk="1" hangingPunct="1"/>
              <a:t>16</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6BC2B-F927-3B39-EA59-212C0C0AFAA7}"/>
            </a:ext>
          </a:extLst>
        </p:cNvPr>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84368113-7526-70E9-83A2-ECA84A3510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7" name="Notes Placeholder 2">
            <a:extLst>
              <a:ext uri="{FF2B5EF4-FFF2-40B4-BE49-F238E27FC236}">
                <a16:creationId xmlns:a16="http://schemas.microsoft.com/office/drawing/2014/main" id="{F1645AB4-50DF-19EB-CBC6-E00BE15C2E6D}"/>
              </a:ext>
            </a:extLst>
          </p:cNvPr>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a:latin typeface="Calibri" charset="0"/>
                <a:ea typeface="MS PGothic" charset="0"/>
              </a:rPr>
              <a:t>Best Practices = Understanding Metadata</a:t>
            </a:r>
          </a:p>
          <a:p>
            <a:pPr eaLnBrk="1" hangingPunct="1">
              <a:defRPr/>
            </a:pPr>
            <a:endParaRPr lang="en-US" dirty="0">
              <a:latin typeface="Calibri" charset="0"/>
              <a:ea typeface="MS PGothic" charset="0"/>
            </a:endParaRPr>
          </a:p>
          <a:p>
            <a:pPr eaLnBrk="1" hangingPunct="1">
              <a:defRPr/>
            </a:pPr>
            <a:r>
              <a:rPr lang="en-US" dirty="0">
                <a:latin typeface="Calibri" charset="0"/>
                <a:ea typeface="MS PGothic" charset="0"/>
              </a:rPr>
              <a:t>The CMS Metadata Set is a set of categories of information, standardized within the CMS, </a:t>
            </a:r>
          </a:p>
          <a:p>
            <a:pPr eaLnBrk="1" hangingPunct="1">
              <a:defRPr/>
            </a:pPr>
            <a:r>
              <a:rPr lang="en-US" dirty="0">
                <a:latin typeface="Calibri" charset="0"/>
                <a:ea typeface="MS PGothic" charset="0"/>
              </a:rPr>
              <a:t>Each and every Asset can carry its</a:t>
            </a:r>
            <a:r>
              <a:rPr lang="en-US" baseline="0" dirty="0">
                <a:latin typeface="Calibri" charset="0"/>
                <a:ea typeface="MS PGothic" charset="0"/>
              </a:rPr>
              <a:t> own unique information under every category.</a:t>
            </a:r>
            <a:br>
              <a:rPr lang="en-US" baseline="0" dirty="0">
                <a:latin typeface="Calibri" charset="0"/>
                <a:ea typeface="MS PGothic" charset="0"/>
              </a:rPr>
            </a:br>
            <a:r>
              <a:rPr lang="en-US" baseline="0" dirty="0">
                <a:latin typeface="Calibri" charset="0"/>
                <a:ea typeface="MS PGothic" charset="0"/>
              </a:rPr>
              <a:t>In practical reality, only a handful of categories are used very often, including: Display Name, Title, and Description.</a:t>
            </a:r>
          </a:p>
          <a:p>
            <a:pPr eaLnBrk="1" hangingPunct="1">
              <a:defRPr/>
            </a:pPr>
            <a:endParaRPr lang="en-US" baseline="0" dirty="0">
              <a:latin typeface="Calibri" charset="0"/>
              <a:ea typeface="MS PGothic" charset="0"/>
            </a:endParaRPr>
          </a:p>
          <a:p>
            <a:pPr eaLnBrk="1" hangingPunct="1">
              <a:defRPr/>
            </a:pPr>
            <a:r>
              <a:rPr lang="en-US" baseline="0" dirty="0">
                <a:latin typeface="Calibri" charset="0"/>
                <a:ea typeface="MS PGothic" charset="0"/>
              </a:rPr>
              <a:t>The Title category is most critical, as it feeds the automated functions such as the </a:t>
            </a:r>
            <a:r>
              <a:rPr lang="en-US" baseline="0" dirty="0" err="1">
                <a:latin typeface="Calibri" charset="0"/>
                <a:ea typeface="MS PGothic" charset="0"/>
              </a:rPr>
              <a:t>lefthand</a:t>
            </a:r>
            <a:r>
              <a:rPr lang="en-US" baseline="0" dirty="0">
                <a:latin typeface="Calibri" charset="0"/>
                <a:ea typeface="MS PGothic" charset="0"/>
              </a:rPr>
              <a:t> navigation menu;</a:t>
            </a:r>
          </a:p>
          <a:p>
            <a:pPr eaLnBrk="1" hangingPunct="1">
              <a:defRPr/>
            </a:pPr>
            <a:r>
              <a:rPr lang="en-US" baseline="0" dirty="0">
                <a:latin typeface="Calibri" charset="0"/>
                <a:ea typeface="MS PGothic" charset="0"/>
              </a:rPr>
              <a:t>The Display Name category may also contribute here and there to navigation menus, but also supplies the main headline for Standard Page-type assets;</a:t>
            </a:r>
          </a:p>
          <a:p>
            <a:pPr eaLnBrk="1" hangingPunct="1">
              <a:defRPr/>
            </a:pPr>
            <a:r>
              <a:rPr lang="en-US" baseline="0" dirty="0">
                <a:latin typeface="Calibri" charset="0"/>
                <a:ea typeface="MS PGothic" charset="0"/>
              </a:rPr>
              <a:t>Most of the text categories will provide search engine optimization support for web pages – especially Description.</a:t>
            </a:r>
          </a:p>
          <a:p>
            <a:pPr marL="0" indent="0" eaLnBrk="1" hangingPunct="1">
              <a:buFontTx/>
              <a:buNone/>
              <a:defRPr/>
            </a:pPr>
            <a:endParaRPr lang="en-US" dirty="0">
              <a:latin typeface="Calibri" charset="0"/>
              <a:ea typeface="MS PGothic" charset="0"/>
            </a:endParaRPr>
          </a:p>
          <a:p>
            <a:pPr marL="0" indent="0" eaLnBrk="1" hangingPunct="1">
              <a:buFontTx/>
              <a:buNone/>
              <a:defRPr/>
            </a:pPr>
            <a:r>
              <a:rPr lang="en-US" dirty="0">
                <a:latin typeface="Calibri" charset="0"/>
                <a:ea typeface="MS PGothic" charset="0"/>
              </a:rPr>
              <a:t>For</a:t>
            </a:r>
            <a:r>
              <a:rPr lang="en-US" baseline="0" dirty="0">
                <a:latin typeface="Calibri" charset="0"/>
                <a:ea typeface="MS PGothic" charset="0"/>
              </a:rPr>
              <a:t> additional information about how Metadata is used in the CMS, please see:</a:t>
            </a:r>
            <a:endParaRPr lang="en-US" dirty="0">
              <a:latin typeface="Calibri" charset="0"/>
              <a:ea typeface="MS PGothic" charset="0"/>
            </a:endParaRPr>
          </a:p>
          <a:p>
            <a:pPr marL="0" indent="0" eaLnBrk="1" hangingPunct="1">
              <a:buFontTx/>
              <a:buNone/>
              <a:defRPr/>
            </a:pPr>
            <a:r>
              <a:rPr lang="en-US" dirty="0">
                <a:latin typeface="Calibri" charset="0"/>
                <a:ea typeface="MS PGothic" charset="0"/>
              </a:rPr>
              <a:t>http://</a:t>
            </a:r>
            <a:r>
              <a:rPr lang="en-US" dirty="0" err="1">
                <a:latin typeface="Calibri" charset="0"/>
                <a:ea typeface="MS PGothic" charset="0"/>
              </a:rPr>
              <a:t>www.uh.edu</a:t>
            </a:r>
            <a:r>
              <a:rPr lang="en-US" dirty="0">
                <a:latin typeface="Calibri" charset="0"/>
                <a:ea typeface="MS PGothic" charset="0"/>
              </a:rPr>
              <a:t>/</a:t>
            </a:r>
            <a:r>
              <a:rPr lang="en-US" dirty="0" err="1">
                <a:latin typeface="Calibri" charset="0"/>
                <a:ea typeface="MS PGothic" charset="0"/>
              </a:rPr>
              <a:t>infotech</a:t>
            </a:r>
            <a:r>
              <a:rPr lang="en-US" dirty="0">
                <a:latin typeface="Calibri" charset="0"/>
                <a:ea typeface="MS PGothic" charset="0"/>
              </a:rPr>
              <a:t>/services/web-services/</a:t>
            </a:r>
            <a:r>
              <a:rPr lang="en-US" dirty="0" err="1">
                <a:latin typeface="Calibri" charset="0"/>
                <a:ea typeface="MS PGothic" charset="0"/>
              </a:rPr>
              <a:t>cms</a:t>
            </a:r>
            <a:r>
              <a:rPr lang="en-US" dirty="0">
                <a:latin typeface="Calibri" charset="0"/>
                <a:ea typeface="MS PGothic" charset="0"/>
              </a:rPr>
              <a:t>/</a:t>
            </a:r>
            <a:r>
              <a:rPr lang="en-US" dirty="0" err="1">
                <a:latin typeface="Calibri" charset="0"/>
                <a:ea typeface="MS PGothic" charset="0"/>
              </a:rPr>
              <a:t>cms</a:t>
            </a:r>
            <a:r>
              <a:rPr lang="en-US" dirty="0">
                <a:latin typeface="Calibri" charset="0"/>
                <a:ea typeface="MS PGothic" charset="0"/>
              </a:rPr>
              <a:t>-how-</a:t>
            </a:r>
            <a:r>
              <a:rPr lang="en-US" dirty="0" err="1">
                <a:latin typeface="Calibri" charset="0"/>
                <a:ea typeface="MS PGothic" charset="0"/>
              </a:rPr>
              <a:t>tos</a:t>
            </a:r>
            <a:r>
              <a:rPr lang="en-US" dirty="0">
                <a:latin typeface="Calibri" charset="0"/>
                <a:ea typeface="MS PGothic" charset="0"/>
              </a:rPr>
              <a:t>/understand-metadata/</a:t>
            </a:r>
          </a:p>
          <a:p>
            <a:pPr marL="228600" indent="-228600" eaLnBrk="1" hangingPunct="1">
              <a:buFontTx/>
              <a:buAutoNum type="arabicParenR"/>
              <a:defRPr/>
            </a:pPr>
            <a:endParaRPr lang="en-US" dirty="0">
              <a:latin typeface="Calibri" charset="0"/>
              <a:ea typeface="MS PGothic" charset="0"/>
            </a:endParaRPr>
          </a:p>
          <a:p>
            <a:pPr eaLnBrk="1" hangingPunct="1">
              <a:defRPr/>
            </a:pPr>
            <a:endParaRPr lang="en-US" dirty="0">
              <a:latin typeface="Calibri" charset="0"/>
              <a:ea typeface="MS PGothic" charset="0"/>
            </a:endParaRPr>
          </a:p>
        </p:txBody>
      </p:sp>
      <p:sp>
        <p:nvSpPr>
          <p:cNvPr id="45059" name="Slide Number Placeholder 3">
            <a:extLst>
              <a:ext uri="{FF2B5EF4-FFF2-40B4-BE49-F238E27FC236}">
                <a16:creationId xmlns:a16="http://schemas.microsoft.com/office/drawing/2014/main" id="{4BA9799E-505E-37CC-4A6A-8FBAD89194F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AB55F8F-08B8-8541-A97D-A4BF5EC892A1}" type="slidenum">
              <a:rPr lang="en-US" sz="1200">
                <a:latin typeface="Calibri" charset="0"/>
              </a:rPr>
              <a:pPr eaLnBrk="1" hangingPunct="1"/>
              <a:t>17</a:t>
            </a:fld>
            <a:endParaRPr lang="en-US" sz="1200">
              <a:latin typeface="Calibri" charset="0"/>
            </a:endParaRPr>
          </a:p>
        </p:txBody>
      </p:sp>
    </p:spTree>
    <p:extLst>
      <p:ext uri="{BB962C8B-B14F-4D97-AF65-F5344CB8AC3E}">
        <p14:creationId xmlns:p14="http://schemas.microsoft.com/office/powerpoint/2010/main" val="1930583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MS PGothic" charset="0"/>
              </a:rPr>
              <a:t>Naturally, people usually focus mainly on creating new material and/or editing existing material – and getting information out to their site visitors.</a:t>
            </a:r>
          </a:p>
          <a:p>
            <a:pPr eaLnBrk="1" hangingPunct="1"/>
            <a:endParaRPr lang="en-US" dirty="0">
              <a:latin typeface="Calibri" charset="0"/>
              <a:ea typeface="MS PGothic" charset="0"/>
            </a:endParaRPr>
          </a:p>
          <a:p>
            <a:pPr eaLnBrk="1" hangingPunct="1"/>
            <a:r>
              <a:rPr lang="en-US" dirty="0">
                <a:latin typeface="Calibri" charset="0"/>
                <a:ea typeface="MS PGothic" charset="0"/>
              </a:rPr>
              <a:t>But at some point it is likely you will find that you will want to </a:t>
            </a:r>
            <a:r>
              <a:rPr lang="en-US" i="1" dirty="0">
                <a:latin typeface="Calibri" charset="0"/>
                <a:ea typeface="MS PGothic" charset="0"/>
              </a:rPr>
              <a:t>remove</a:t>
            </a:r>
            <a:r>
              <a:rPr lang="en-US" dirty="0">
                <a:latin typeface="Calibri" charset="0"/>
                <a:ea typeface="MS PGothic" charset="0"/>
              </a:rPr>
              <a:t> a page or file from your site – </a:t>
            </a:r>
          </a:p>
          <a:p>
            <a:pPr eaLnBrk="1" hangingPunct="1"/>
            <a:r>
              <a:rPr lang="en-US" dirty="0">
                <a:latin typeface="Calibri" charset="0"/>
                <a:ea typeface="MS PGothic" charset="0"/>
              </a:rPr>
              <a:t>so it is also important to learn the distinction the CMS makes between “</a:t>
            </a:r>
            <a:r>
              <a:rPr lang="en-US" altLang="ja-JP" dirty="0">
                <a:latin typeface="Calibri" charset="0"/>
                <a:ea typeface="MS PGothic" charset="0"/>
              </a:rPr>
              <a:t>Unpublishing</a:t>
            </a:r>
            <a:r>
              <a:rPr lang="en-US" dirty="0">
                <a:latin typeface="Calibri" charset="0"/>
                <a:ea typeface="MS PGothic" charset="0"/>
              </a:rPr>
              <a:t>”</a:t>
            </a:r>
            <a:r>
              <a:rPr lang="en-US" altLang="ja-JP" dirty="0">
                <a:latin typeface="Calibri" charset="0"/>
                <a:ea typeface="MS PGothic" charset="0"/>
              </a:rPr>
              <a:t> an item and </a:t>
            </a:r>
            <a:r>
              <a:rPr lang="en-US" dirty="0">
                <a:latin typeface="Calibri" charset="0"/>
                <a:ea typeface="MS PGothic" charset="0"/>
              </a:rPr>
              <a:t>“</a:t>
            </a:r>
            <a:r>
              <a:rPr lang="en-US" altLang="ja-JP" dirty="0">
                <a:latin typeface="Calibri" charset="0"/>
                <a:ea typeface="MS PGothic" charset="0"/>
              </a:rPr>
              <a:t>Deleting</a:t>
            </a:r>
            <a:r>
              <a:rPr lang="en-US" dirty="0">
                <a:latin typeface="Calibri" charset="0"/>
                <a:ea typeface="MS PGothic" charset="0"/>
              </a:rPr>
              <a:t>”</a:t>
            </a:r>
            <a:r>
              <a:rPr lang="en-US" altLang="ja-JP" dirty="0">
                <a:latin typeface="Calibri" charset="0"/>
                <a:ea typeface="MS PGothic" charset="0"/>
              </a:rPr>
              <a:t> it.</a:t>
            </a:r>
          </a:p>
          <a:p>
            <a:pPr eaLnBrk="1" hangingPunct="1"/>
            <a:endParaRPr lang="en-US" dirty="0">
              <a:latin typeface="Calibri" charset="0"/>
              <a:ea typeface="MS PGothic" charset="0"/>
            </a:endParaRPr>
          </a:p>
          <a:p>
            <a:pPr eaLnBrk="1" hangingPunct="1"/>
            <a:r>
              <a:rPr lang="en-US" dirty="0">
                <a:latin typeface="Calibri" charset="0"/>
                <a:ea typeface="MS PGothic" charset="0"/>
              </a:rPr>
              <a:t>- - - - - - - - - - - - - - - - - - - - - - - - - - - - - - - -</a:t>
            </a:r>
          </a:p>
          <a:p>
            <a:pPr eaLnBrk="1" hangingPunct="1"/>
            <a:r>
              <a:rPr lang="en-US" dirty="0">
                <a:latin typeface="Calibri" charset="0"/>
                <a:ea typeface="MS PGothic" charset="0"/>
              </a:rPr>
              <a:t>Distinguishing between the common concept of </a:t>
            </a:r>
            <a:r>
              <a:rPr lang="en-US" b="1" dirty="0">
                <a:latin typeface="Calibri" charset="0"/>
                <a:ea typeface="MS PGothic" charset="0"/>
              </a:rPr>
              <a:t>Deleting</a:t>
            </a:r>
            <a:r>
              <a:rPr lang="en-US" dirty="0">
                <a:latin typeface="Calibri" charset="0"/>
                <a:ea typeface="MS PGothic" charset="0"/>
              </a:rPr>
              <a:t> a file (e.g. from a person’s own local machine) </a:t>
            </a:r>
          </a:p>
          <a:p>
            <a:pPr eaLnBrk="1" hangingPunct="1"/>
            <a:r>
              <a:rPr lang="en-US" dirty="0">
                <a:latin typeface="Calibri" charset="0"/>
                <a:ea typeface="MS PGothic" charset="0"/>
              </a:rPr>
              <a:t>                      vs.</a:t>
            </a:r>
          </a:p>
          <a:p>
            <a:pPr eaLnBrk="1" hangingPunct="1"/>
            <a:r>
              <a:rPr lang="en-US" i="1" dirty="0">
                <a:latin typeface="Calibri" charset="0"/>
                <a:ea typeface="MS PGothic" charset="0"/>
              </a:rPr>
              <a:t>           the </a:t>
            </a:r>
            <a:r>
              <a:rPr lang="en-US" b="1" i="1" dirty="0">
                <a:latin typeface="Calibri" charset="0"/>
                <a:ea typeface="MS PGothic" charset="0"/>
              </a:rPr>
              <a:t>CMS</a:t>
            </a:r>
            <a:r>
              <a:rPr lang="en-US" i="1" dirty="0">
                <a:latin typeface="Calibri" charset="0"/>
                <a:ea typeface="MS PGothic" charset="0"/>
              </a:rPr>
              <a:t> concepts of </a:t>
            </a:r>
            <a:r>
              <a:rPr lang="en-US" b="1" i="1" dirty="0">
                <a:latin typeface="Calibri" charset="0"/>
                <a:ea typeface="MS PGothic" charset="0"/>
              </a:rPr>
              <a:t>Un-publishing and Deleting</a:t>
            </a:r>
          </a:p>
          <a:p>
            <a:pPr eaLnBrk="1" hangingPunct="1"/>
            <a:endParaRPr lang="en-US" b="1" dirty="0">
              <a:latin typeface="Calibri" charset="0"/>
              <a:ea typeface="MS PGothic" charset="0"/>
            </a:endParaRPr>
          </a:p>
          <a:p>
            <a:pPr eaLnBrk="1" hangingPunct="1"/>
            <a:r>
              <a:rPr lang="en-US" b="1" dirty="0">
                <a:latin typeface="Calibri" charset="0"/>
                <a:ea typeface="MS PGothic" charset="0"/>
              </a:rPr>
              <a:t>CMS TERMINOLOGY:</a:t>
            </a:r>
          </a:p>
          <a:p>
            <a:pPr eaLnBrk="1" hangingPunct="1"/>
            <a:r>
              <a:rPr lang="en-US" b="1" dirty="0">
                <a:latin typeface="Calibri" charset="0"/>
                <a:ea typeface="MS PGothic" charset="0"/>
              </a:rPr>
              <a:t>UN-PUBLISHING = Erasing files </a:t>
            </a:r>
            <a:r>
              <a:rPr lang="en-US" dirty="0">
                <a:latin typeface="Calibri" charset="0"/>
                <a:ea typeface="MS PGothic" charset="0"/>
              </a:rPr>
              <a:t>from the server</a:t>
            </a:r>
          </a:p>
          <a:p>
            <a:pPr eaLnBrk="1" hangingPunct="1"/>
            <a:r>
              <a:rPr lang="en-US" b="1" dirty="0">
                <a:latin typeface="Calibri" charset="0"/>
                <a:ea typeface="MS PGothic" charset="0"/>
              </a:rPr>
              <a:t>Un-publishing keeps the asset inside the CMS, but erases its Static version from the server.</a:t>
            </a: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p:txBody>
      </p:sp>
      <p:sp>
        <p:nvSpPr>
          <p:cNvPr id="266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81A1155-140C-4F48-B69A-33D68A216849}"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CMS TERMINOLOGY:</a:t>
            </a:r>
          </a:p>
          <a:p>
            <a:pPr eaLnBrk="1" hangingPunct="1"/>
            <a:r>
              <a:rPr lang="en-US" b="1" dirty="0">
                <a:latin typeface="Calibri" charset="0"/>
                <a:ea typeface="MS PGothic" charset="0"/>
              </a:rPr>
              <a:t>UN-PUBLISHING = Erasing files </a:t>
            </a:r>
            <a:r>
              <a:rPr lang="en-US" dirty="0">
                <a:latin typeface="Calibri" charset="0"/>
                <a:ea typeface="MS PGothic" charset="0"/>
              </a:rPr>
              <a:t>from the server</a:t>
            </a:r>
          </a:p>
          <a:p>
            <a:pPr eaLnBrk="1" hangingPunct="1"/>
            <a:r>
              <a:rPr lang="en-US" b="1" dirty="0">
                <a:latin typeface="Calibri" charset="0"/>
                <a:ea typeface="MS PGothic" charset="0"/>
              </a:rPr>
              <a:t>Un-publishing keeps the asset inside the CMS, but erases its static version from the server.</a:t>
            </a:r>
          </a:p>
          <a:p>
            <a:pPr eaLnBrk="1" hangingPunct="1"/>
            <a:endParaRPr lang="en-US" dirty="0">
              <a:latin typeface="Calibri" charset="0"/>
              <a:ea typeface="MS PGothic" charset="0"/>
            </a:endParaRPr>
          </a:p>
          <a:p>
            <a:pPr eaLnBrk="1" hangingPunct="1"/>
            <a:r>
              <a:rPr lang="en-US" dirty="0">
                <a:latin typeface="Calibri" charset="0"/>
                <a:ea typeface="MS PGothic" charset="0"/>
              </a:rPr>
              <a:t>When you ask the CMS to “</a:t>
            </a:r>
            <a:r>
              <a:rPr lang="en-US" altLang="ja-JP" b="1" dirty="0">
                <a:latin typeface="Calibri" charset="0"/>
                <a:ea typeface="MS PGothic" charset="0"/>
              </a:rPr>
              <a:t>Unpublish</a:t>
            </a:r>
            <a:r>
              <a:rPr lang="en-US" dirty="0">
                <a:latin typeface="Calibri" charset="0"/>
                <a:ea typeface="MS PGothic" charset="0"/>
              </a:rPr>
              <a:t>”</a:t>
            </a:r>
            <a:r>
              <a:rPr lang="en-US" altLang="ja-JP" dirty="0">
                <a:latin typeface="Calibri" charset="0"/>
                <a:ea typeface="MS PGothic" charset="0"/>
              </a:rPr>
              <a:t> a page or file, that means the CMS will look at your site-structure pattern to identify the item in question, and then it will go out to the server and </a:t>
            </a:r>
            <a:r>
              <a:rPr lang="en-US" altLang="ja-JP" b="1" dirty="0">
                <a:latin typeface="Calibri" charset="0"/>
                <a:ea typeface="MS PGothic" charset="0"/>
              </a:rPr>
              <a:t>erase</a:t>
            </a:r>
            <a:r>
              <a:rPr lang="en-US" altLang="ja-JP" dirty="0">
                <a:latin typeface="Calibri" charset="0"/>
                <a:ea typeface="MS PGothic" charset="0"/>
              </a:rPr>
              <a:t> </a:t>
            </a:r>
            <a:r>
              <a:rPr lang="en-US" altLang="ja-JP" b="1" dirty="0">
                <a:latin typeface="Calibri" charset="0"/>
                <a:ea typeface="MS PGothic" charset="0"/>
              </a:rPr>
              <a:t>whatever static version of the item </a:t>
            </a:r>
            <a:r>
              <a:rPr lang="en-US" altLang="ja-JP" dirty="0">
                <a:latin typeface="Calibri" charset="0"/>
                <a:ea typeface="MS PGothic" charset="0"/>
              </a:rPr>
              <a:t>it may have written there earlier. </a:t>
            </a:r>
          </a:p>
          <a:p>
            <a:pPr eaLnBrk="1" hangingPunct="1"/>
            <a:r>
              <a:rPr lang="en-US" altLang="ja-JP" dirty="0">
                <a:latin typeface="Calibri" charset="0"/>
                <a:ea typeface="MS PGothic" charset="0"/>
              </a:rPr>
              <a:t>(</a:t>
            </a:r>
            <a:r>
              <a:rPr lang="en-US" altLang="ja-JP" i="1" dirty="0">
                <a:latin typeface="Calibri" charset="0"/>
                <a:ea typeface="MS PGothic" charset="0"/>
              </a:rPr>
              <a:t>This is also often called deleting something from the server, but is a distinct process from using the CMS’ Delete</a:t>
            </a:r>
            <a:r>
              <a:rPr lang="en-US" altLang="ja-JP" i="1" baseline="0" dirty="0">
                <a:latin typeface="Calibri" charset="0"/>
                <a:ea typeface="MS PGothic" charset="0"/>
              </a:rPr>
              <a:t> Command to get rid of</a:t>
            </a:r>
            <a:r>
              <a:rPr lang="en-US" altLang="ja-JP" i="1" dirty="0">
                <a:latin typeface="Calibri" charset="0"/>
                <a:ea typeface="MS PGothic" charset="0"/>
              </a:rPr>
              <a:t> its </a:t>
            </a:r>
            <a:r>
              <a:rPr lang="en-US" altLang="ja-JP" b="1" i="1" dirty="0">
                <a:latin typeface="Calibri" charset="0"/>
                <a:ea typeface="MS PGothic" charset="0"/>
              </a:rPr>
              <a:t>source item</a:t>
            </a:r>
            <a:r>
              <a:rPr lang="en-US" altLang="ja-JP" i="1" dirty="0">
                <a:latin typeface="Calibri" charset="0"/>
                <a:ea typeface="MS PGothic" charset="0"/>
              </a:rPr>
              <a:t> (aka “asset”) from within the CMS.)</a:t>
            </a:r>
          </a:p>
          <a:p>
            <a:pPr eaLnBrk="1" hangingPunct="1"/>
            <a:endParaRPr lang="en-US" dirty="0">
              <a:latin typeface="Calibri" charset="0"/>
              <a:ea typeface="MS PGothic" charset="0"/>
            </a:endParaRPr>
          </a:p>
          <a:p>
            <a:pPr eaLnBrk="1" hangingPunct="1"/>
            <a:r>
              <a:rPr lang="en-US" dirty="0">
                <a:latin typeface="Calibri" charset="0"/>
                <a:ea typeface="MS PGothic" charset="0"/>
              </a:rPr>
              <a:t>Immediately following </a:t>
            </a:r>
            <a:r>
              <a:rPr lang="en-US" altLang="ja-JP" b="1" dirty="0">
                <a:latin typeface="Calibri" charset="0"/>
                <a:ea typeface="MS PGothic" charset="0"/>
              </a:rPr>
              <a:t>Unpublishing</a:t>
            </a:r>
            <a:r>
              <a:rPr lang="en-US" dirty="0">
                <a:latin typeface="Calibri" charset="0"/>
                <a:ea typeface="MS PGothic" charset="0"/>
              </a:rPr>
              <a:t>, the</a:t>
            </a:r>
            <a:r>
              <a:rPr lang="en-US" altLang="ja-JP" dirty="0">
                <a:latin typeface="Calibri" charset="0"/>
                <a:ea typeface="MS PGothic" charset="0"/>
              </a:rPr>
              <a:t> CMS-asset will still remain visible and editable within the CMS, where, like any other asset, it can then be retained, updated, re-published, renamed, and/or moved to another place inside your site (such as to an </a:t>
            </a:r>
            <a:r>
              <a:rPr lang="en-US" dirty="0">
                <a:latin typeface="Calibri" charset="0"/>
                <a:ea typeface="MS PGothic" charset="0"/>
              </a:rPr>
              <a:t>“</a:t>
            </a:r>
            <a:r>
              <a:rPr lang="en-US" altLang="ja-JP" dirty="0">
                <a:latin typeface="Calibri" charset="0"/>
                <a:ea typeface="MS PGothic" charset="0"/>
              </a:rPr>
              <a:t>expired items</a:t>
            </a:r>
            <a:r>
              <a:rPr lang="en-US" dirty="0">
                <a:latin typeface="Calibri" charset="0"/>
                <a:ea typeface="MS PGothic" charset="0"/>
              </a:rPr>
              <a:t>”</a:t>
            </a:r>
            <a:r>
              <a:rPr lang="en-US" altLang="ja-JP" dirty="0">
                <a:latin typeface="Calibri" charset="0"/>
                <a:ea typeface="MS PGothic" charset="0"/>
              </a:rPr>
              <a:t> folder), etc. etc. etc.. </a:t>
            </a:r>
          </a:p>
          <a:p>
            <a:pPr eaLnBrk="1" hangingPunct="1"/>
            <a:r>
              <a:rPr lang="en-US" dirty="0">
                <a:latin typeface="Calibri" charset="0"/>
                <a:ea typeface="MS PGothic" charset="0"/>
              </a:rPr>
              <a:t>If/when you choose to eliminate an (</a:t>
            </a:r>
            <a:r>
              <a:rPr lang="en-US" b="1" dirty="0">
                <a:latin typeface="Calibri" charset="0"/>
                <a:ea typeface="MS PGothic" charset="0"/>
              </a:rPr>
              <a:t>Un-published!) </a:t>
            </a:r>
            <a:r>
              <a:rPr lang="en-US" dirty="0">
                <a:latin typeface="Calibri" charset="0"/>
                <a:ea typeface="MS PGothic" charset="0"/>
              </a:rPr>
              <a:t>asset, then ask the CMS to </a:t>
            </a:r>
            <a:r>
              <a:rPr lang="en-US" altLang="ja-JP" b="1" dirty="0">
                <a:latin typeface="Calibri" charset="0"/>
                <a:ea typeface="MS PGothic" charset="0"/>
              </a:rPr>
              <a:t>Delete</a:t>
            </a:r>
            <a:r>
              <a:rPr lang="en-US" altLang="ja-JP" dirty="0">
                <a:latin typeface="Calibri" charset="0"/>
                <a:ea typeface="MS PGothic" charset="0"/>
              </a:rPr>
              <a:t> the source asset by going to the asset’s information panel &gt;&gt; More tab &gt;&gt; Delete.</a:t>
            </a:r>
          </a:p>
          <a:p>
            <a:pPr eaLnBrk="1" hangingPunct="1"/>
            <a:endParaRPr lang="en-US" altLang="ja-JP" dirty="0">
              <a:latin typeface="Calibri" charset="0"/>
              <a:ea typeface="MS PGothic" charset="0"/>
            </a:endParaRPr>
          </a:p>
          <a:p>
            <a:pPr eaLnBrk="1" hangingPunct="1"/>
            <a:r>
              <a:rPr lang="en-US" altLang="ja-JP" dirty="0">
                <a:latin typeface="Calibri" charset="0"/>
                <a:ea typeface="MS PGothic" charset="0"/>
              </a:rPr>
              <a:t>Deleted assets generally go first to a CMS Recycle Bin - accessible from the Home</a:t>
            </a:r>
            <a:r>
              <a:rPr lang="en-US" altLang="ja-JP" baseline="0" dirty="0">
                <a:latin typeface="Calibri" charset="0"/>
                <a:ea typeface="MS PGothic" charset="0"/>
              </a:rPr>
              <a:t> Panel of the user who deleted the item – and can be Restored if desired, provided the Recycled item has not yet expired.</a:t>
            </a:r>
          </a:p>
          <a:p>
            <a:pPr eaLnBrk="1" hangingPunct="1"/>
            <a:r>
              <a:rPr lang="en-US" altLang="ja-JP" baseline="0" dirty="0">
                <a:latin typeface="Calibri" charset="0"/>
                <a:ea typeface="MS PGothic" charset="0"/>
              </a:rPr>
              <a:t>Recycle expiration times can vary by site – from 1month, 2 weeks, or never, depending on site-specific settings. If you have questions about the Recycle Bin expiration time for your site, please contact either </a:t>
            </a:r>
            <a:r>
              <a:rPr lang="en-US" altLang="ja-JP" baseline="0" dirty="0" err="1">
                <a:latin typeface="Calibri" charset="0"/>
                <a:ea typeface="MS PGothic" charset="0"/>
              </a:rPr>
              <a:t>WebMarketing@uh.edu</a:t>
            </a:r>
            <a:r>
              <a:rPr lang="en-US" altLang="ja-JP" baseline="0" dirty="0">
                <a:latin typeface="Calibri" charset="0"/>
                <a:ea typeface="MS PGothic" charset="0"/>
              </a:rPr>
              <a:t> or </a:t>
            </a:r>
            <a:r>
              <a:rPr lang="en-US" altLang="ja-JP" baseline="0" dirty="0" err="1">
                <a:latin typeface="Calibri" charset="0"/>
                <a:ea typeface="MS PGothic" charset="0"/>
              </a:rPr>
              <a:t>WebServices@uh.edu</a:t>
            </a:r>
            <a:r>
              <a:rPr lang="en-US" altLang="ja-JP" baseline="0" dirty="0">
                <a:latin typeface="Calibri" charset="0"/>
                <a:ea typeface="MS PGothic" charset="0"/>
              </a:rPr>
              <a:t>. </a:t>
            </a:r>
            <a:r>
              <a:rPr lang="en-US" altLang="ja-JP" dirty="0">
                <a:latin typeface="Calibri" charset="0"/>
                <a:ea typeface="MS PGothic" charset="0"/>
              </a:rPr>
              <a:t> </a:t>
            </a: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r>
              <a:rPr lang="en-US" dirty="0">
                <a:latin typeface="Calibri" charset="0"/>
                <a:ea typeface="MS PGothic" charset="0"/>
              </a:rPr>
              <a:t>The CMS will generally prompt you, asking if you wish to automatically </a:t>
            </a:r>
            <a:r>
              <a:rPr lang="en-US" b="1" dirty="0">
                <a:latin typeface="Calibri" charset="0"/>
                <a:ea typeface="MS PGothic" charset="0"/>
              </a:rPr>
              <a:t>Un-Publish </a:t>
            </a:r>
            <a:r>
              <a:rPr lang="en-US" dirty="0">
                <a:latin typeface="Calibri" charset="0"/>
                <a:ea typeface="MS PGothic" charset="0"/>
              </a:rPr>
              <a:t>an item as you are </a:t>
            </a:r>
            <a:r>
              <a:rPr lang="en-US" b="1" dirty="0">
                <a:latin typeface="Calibri" charset="0"/>
                <a:ea typeface="MS PGothic" charset="0"/>
              </a:rPr>
              <a:t>Deleting it, Renaming it, or Moving it</a:t>
            </a:r>
            <a:r>
              <a:rPr lang="en-US" dirty="0">
                <a:latin typeface="Calibri" charset="0"/>
                <a:ea typeface="MS PGothic" charset="0"/>
              </a:rPr>
              <a:t>  – and it is a good idea, and a best practice, to have the CMS to take the Unpublishing step </a:t>
            </a:r>
            <a:r>
              <a:rPr lang="en-US" b="1" i="1" dirty="0">
                <a:latin typeface="Calibri" charset="0"/>
                <a:ea typeface="MS PGothic" charset="0"/>
              </a:rPr>
              <a:t>at some point </a:t>
            </a:r>
            <a:r>
              <a:rPr lang="en-US" i="1" dirty="0">
                <a:latin typeface="Calibri" charset="0"/>
                <a:ea typeface="MS PGothic" charset="0"/>
              </a:rPr>
              <a:t>before an orphan file is left on the server</a:t>
            </a:r>
            <a:r>
              <a:rPr lang="en-US" dirty="0">
                <a:latin typeface="Calibri" charset="0"/>
                <a:ea typeface="MS PGothic" charset="0"/>
              </a:rPr>
              <a:t>. </a:t>
            </a: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r>
              <a:rPr lang="en-US" dirty="0">
                <a:latin typeface="Calibri" charset="0"/>
                <a:ea typeface="MS PGothic" charset="0"/>
              </a:rPr>
              <a:t>not necessarily want to unpublish an active live item before considering how to minimize any adverse impact to your live site. </a:t>
            </a:r>
          </a:p>
          <a:p>
            <a:pPr eaLnBrk="1" hangingPunct="1"/>
            <a:endParaRPr lang="en-US" dirty="0">
              <a:latin typeface="Calibri" charset="0"/>
              <a:ea typeface="MS PGothic" charset="0"/>
            </a:endParaRPr>
          </a:p>
          <a:p>
            <a:pPr eaLnBrk="1" hangingPunct="1"/>
            <a:r>
              <a:rPr lang="en-US" b="1" dirty="0">
                <a:latin typeface="Calibri" charset="0"/>
                <a:ea typeface="MS PGothic" charset="0"/>
              </a:rPr>
              <a:t>Within the CMS, Deleting, Moving, or Renaming assets are the 3 things which can potentially put the CMS-version out of sync with the published version – </a:t>
            </a:r>
          </a:p>
          <a:p>
            <a:pPr eaLnBrk="1" hangingPunct="1"/>
            <a:r>
              <a:rPr lang="en-US" dirty="0">
                <a:latin typeface="Calibri" charset="0"/>
                <a:ea typeface="MS PGothic" charset="0"/>
              </a:rPr>
              <a:t>So it makes sense to follow the prompts for UN-publishing for these actions. However, you may want to wait, and delay </a:t>
            </a:r>
            <a:r>
              <a:rPr lang="en-US" dirty="0" err="1">
                <a:latin typeface="Calibri" charset="0"/>
                <a:ea typeface="MS PGothic" charset="0"/>
              </a:rPr>
              <a:t>unpublishing</a:t>
            </a:r>
            <a:r>
              <a:rPr lang="en-US" dirty="0">
                <a:latin typeface="Calibri" charset="0"/>
                <a:ea typeface="MS PGothic" charset="0"/>
              </a:rPr>
              <a:t> until later when you are ready with a plan for managing any impact this action may have on the rest of your site (such as altering the left-nav change).</a:t>
            </a: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r>
              <a:rPr lang="en-US" dirty="0">
                <a:latin typeface="Calibri" charset="0"/>
                <a:ea typeface="MS PGothic" charset="0"/>
              </a:rPr>
              <a:t>And, if for any reason you are not prompted, still consider that it may need to be done anyway if you have reason to believe your action inside the CMS will result in items which are out of sync.</a:t>
            </a:r>
          </a:p>
          <a:p>
            <a:pPr eaLnBrk="1" hangingPunct="1"/>
            <a:endParaRPr lang="en-US" dirty="0">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B127EA2D-DCDE-8749-B3C1-3A9FD3146C60}" type="slidenum">
              <a:rPr lang="en-US" sz="1200">
                <a:latin typeface="Calibri" charset="0"/>
              </a:rPr>
              <a:pPr eaLnBrk="1" hangingPunct="1"/>
              <a:t>19</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CMS stands for “the Content Management System” – </a:t>
            </a:r>
          </a:p>
          <a:p>
            <a:pPr eaLnBrk="1" hangingPunct="1"/>
            <a:r>
              <a:rPr lang="en-US" dirty="0">
                <a:latin typeface="Calibri" charset="0"/>
                <a:ea typeface="MS PGothic" charset="0"/>
              </a:rPr>
              <a:t>There are many different types of Content Management Systems – the one the UH Web uses is </a:t>
            </a:r>
            <a:r>
              <a:rPr lang="en-US" b="1" i="1" dirty="0">
                <a:latin typeface="Calibri" charset="0"/>
                <a:ea typeface="MS PGothic" charset="0"/>
              </a:rPr>
              <a:t>Cascade Server by Hannon Hill </a:t>
            </a:r>
            <a:r>
              <a:rPr lang="en-US" dirty="0">
                <a:latin typeface="Calibri" charset="0"/>
                <a:ea typeface="MS PGothic" charset="0"/>
              </a:rPr>
              <a:t>[currently version 8.3 – as of Spring 2017].</a:t>
            </a:r>
          </a:p>
          <a:p>
            <a:pPr eaLnBrk="1" hangingPunct="1"/>
            <a:endParaRPr lang="en-US" dirty="0">
              <a:latin typeface="Calibri" charset="0"/>
              <a:ea typeface="MS PGothic" charset="0"/>
            </a:endParaRPr>
          </a:p>
          <a:p>
            <a:pPr eaLnBrk="1" hangingPunct="1"/>
            <a:r>
              <a:rPr lang="en-US" b="1" dirty="0">
                <a:latin typeface="Calibri" charset="0"/>
                <a:ea typeface="MS PGothic" charset="0"/>
              </a:rPr>
              <a:t>Paradigm shift – </a:t>
            </a:r>
          </a:p>
          <a:p>
            <a:pPr eaLnBrk="1" hangingPunct="1"/>
            <a:r>
              <a:rPr lang="en-US" dirty="0">
                <a:latin typeface="Calibri" charset="0"/>
                <a:ea typeface="MS PGothic" charset="0"/>
              </a:rPr>
              <a:t>Formerly (as the web evolved) each unit or area at the university had developed its own web presence, depending on whatever varying resources were available. A number of very talented people created a lot of great materials. However, we now know through user studies that a more unified look, feel, and functionality throughout a website contributes to its site visitors’ estimation of the organization itself. </a:t>
            </a:r>
          </a:p>
          <a:p>
            <a:pPr eaLnBrk="1" hangingPunct="1"/>
            <a:endParaRPr lang="en-US" dirty="0">
              <a:latin typeface="Calibri" charset="0"/>
              <a:ea typeface="MS PGothic" charset="0"/>
            </a:endParaRPr>
          </a:p>
          <a:p>
            <a:pPr eaLnBrk="1" hangingPunct="1"/>
            <a:r>
              <a:rPr lang="en-US" dirty="0">
                <a:latin typeface="Calibri" charset="0"/>
                <a:ea typeface="MS PGothic" charset="0"/>
              </a:rPr>
              <a:t>With the CMS providing a common source of UH-focused styles, look, feel, and functionality,  we can ensure a stronger, more unified identify for the university - with the students, the faculty, the staff, as well as the public – which helps us to achieve and maintain our Tier One status. </a:t>
            </a:r>
          </a:p>
          <a:p>
            <a:pPr eaLnBrk="1" hangingPunct="1"/>
            <a:endParaRPr lang="en-US" dirty="0">
              <a:latin typeface="Calibri" charset="0"/>
              <a:ea typeface="MS PGothic" charset="0"/>
            </a:endParaRPr>
          </a:p>
          <a:p>
            <a:pPr eaLnBrk="1" hangingPunct="1"/>
            <a:r>
              <a:rPr lang="en-US" b="1" dirty="0">
                <a:latin typeface="Calibri" charset="0"/>
                <a:ea typeface="MS PGothic" charset="0"/>
              </a:rPr>
              <a:t>The CMS enables non-technical contributors – </a:t>
            </a:r>
          </a:p>
          <a:p>
            <a:pPr eaLnBrk="1" hangingPunct="1"/>
            <a:r>
              <a:rPr lang="en-US" dirty="0">
                <a:latin typeface="Calibri" charset="0"/>
                <a:ea typeface="MS PGothic" charset="0"/>
              </a:rPr>
              <a:t>Individuals without an IT or web background can still use the CMS to add and edit content on the UH website – </a:t>
            </a:r>
          </a:p>
          <a:p>
            <a:pPr eaLnBrk="1" hangingPunct="1"/>
            <a:endParaRPr lang="en-US" dirty="0">
              <a:latin typeface="Calibri" charset="0"/>
              <a:ea typeface="MS PGothic" charset="0"/>
            </a:endParaRPr>
          </a:p>
          <a:p>
            <a:pPr eaLnBrk="1" hangingPunct="1"/>
            <a:r>
              <a:rPr lang="en-US" b="1" dirty="0">
                <a:latin typeface="Calibri" charset="0"/>
                <a:ea typeface="MS PGothic" charset="0"/>
              </a:rPr>
              <a:t>Magical Illusions – </a:t>
            </a:r>
            <a:br>
              <a:rPr lang="en-US" b="1" dirty="0">
                <a:latin typeface="Calibri" charset="0"/>
                <a:ea typeface="MS PGothic" charset="0"/>
              </a:rPr>
            </a:br>
            <a:r>
              <a:rPr lang="en-US" dirty="0">
                <a:latin typeface="Calibri" charset="0"/>
                <a:ea typeface="MS PGothic" charset="0"/>
              </a:rPr>
              <a:t>later we will look at how the CMS leverages a browser’s sleight of hand; Seamless to site visitors, but important for website editors to understand when working inside the site;</a:t>
            </a:r>
          </a:p>
          <a:p>
            <a:pPr eaLnBrk="1" hangingPunct="1"/>
            <a:endParaRPr lang="en-US" dirty="0">
              <a:latin typeface="Calibri" charset="0"/>
              <a:ea typeface="MS PGothic" charset="0"/>
            </a:endParaRPr>
          </a:p>
          <a:p>
            <a:pPr eaLnBrk="1" hangingPunct="1"/>
            <a:r>
              <a:rPr lang="en-US" b="1" dirty="0">
                <a:latin typeface="Calibri" charset="0"/>
                <a:ea typeface="MS PGothic" charset="0"/>
              </a:rPr>
              <a:t>And the CMS is many things to many different people –  but basically, the CMS is designed to be a Web Page Factory – </a:t>
            </a:r>
          </a:p>
        </p:txBody>
      </p:sp>
      <p:sp>
        <p:nvSpPr>
          <p:cNvPr id="184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328CEA4-BB0C-B04B-B3DE-FA55E05879CB}"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CMS TERMINOLOGY:</a:t>
            </a:r>
          </a:p>
          <a:p>
            <a:pPr eaLnBrk="1" hangingPunct="1"/>
            <a:endParaRPr lang="en-US" b="1" dirty="0">
              <a:latin typeface="Calibri" charset="0"/>
              <a:ea typeface="MS PGothic" charset="0"/>
            </a:endParaRPr>
          </a:p>
          <a:p>
            <a:pPr eaLnBrk="1" hangingPunct="1"/>
            <a:r>
              <a:rPr lang="en-US" b="1" dirty="0">
                <a:latin typeface="Calibri" charset="0"/>
                <a:ea typeface="MS PGothic" charset="0"/>
              </a:rPr>
              <a:t>DELETING a CMS asset</a:t>
            </a:r>
          </a:p>
          <a:p>
            <a:pPr eaLnBrk="1" hangingPunct="1"/>
            <a:r>
              <a:rPr lang="en-US" dirty="0">
                <a:latin typeface="Calibri" charset="0"/>
                <a:ea typeface="MS PGothic" charset="0"/>
              </a:rPr>
              <a:t>Choosing the </a:t>
            </a:r>
            <a:r>
              <a:rPr lang="en-US" b="1" dirty="0">
                <a:latin typeface="Calibri" charset="0"/>
                <a:ea typeface="MS PGothic" charset="0"/>
              </a:rPr>
              <a:t>More &gt;&gt; Delete</a:t>
            </a:r>
            <a:r>
              <a:rPr lang="en-US" dirty="0">
                <a:latin typeface="Calibri" charset="0"/>
                <a:ea typeface="MS PGothic" charset="0"/>
              </a:rPr>
              <a:t>  command will remove an asset from within the CMS site structure.</a:t>
            </a:r>
          </a:p>
          <a:p>
            <a:pPr eaLnBrk="1" hangingPunct="1"/>
            <a:endParaRPr lang="en-US" dirty="0">
              <a:latin typeface="Calibri" charset="0"/>
              <a:ea typeface="MS PGothic" charset="0"/>
            </a:endParaRPr>
          </a:p>
        </p:txBody>
      </p:sp>
      <p:sp>
        <p:nvSpPr>
          <p:cNvPr id="3072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277A984-BCE5-EC42-B028-090F67A3DACF}" type="slidenum">
              <a:rPr lang="en-US" sz="1200">
                <a:latin typeface="Calibri" charset="0"/>
              </a:rPr>
              <a:pPr eaLnBrk="1" hangingPunct="1"/>
              <a:t>20</a:t>
            </a:fld>
            <a:endParaRPr lang="en-US"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a:latin typeface="Calibri" charset="0"/>
                <a:ea typeface="MS PGothic" charset="0"/>
              </a:rPr>
              <a:t>CMS TERMINOLOGY:</a:t>
            </a:r>
          </a:p>
          <a:p>
            <a:pPr eaLnBrk="1" hangingPunct="1">
              <a:defRPr/>
            </a:pPr>
            <a:endParaRPr lang="en-US" b="1" dirty="0">
              <a:latin typeface="Calibri" charset="0"/>
              <a:ea typeface="MS PGothic" charset="0"/>
            </a:endParaRPr>
          </a:p>
          <a:p>
            <a:pPr eaLnBrk="1" hangingPunct="1">
              <a:defRPr/>
            </a:pPr>
            <a:r>
              <a:rPr lang="en-US" b="1" dirty="0">
                <a:latin typeface="Calibri" charset="0"/>
                <a:ea typeface="MS PGothic" charset="0"/>
              </a:rPr>
              <a:t>DELETING a CMS asset</a:t>
            </a:r>
          </a:p>
          <a:p>
            <a:pPr eaLnBrk="1" hangingPunct="1">
              <a:defRPr/>
            </a:pPr>
            <a:r>
              <a:rPr lang="en-US" dirty="0">
                <a:latin typeface="Calibri" charset="0"/>
                <a:ea typeface="MS PGothic" charset="0"/>
              </a:rPr>
              <a:t>Choosing the </a:t>
            </a:r>
            <a:r>
              <a:rPr lang="en-US" b="1" dirty="0">
                <a:latin typeface="Calibri" charset="0"/>
                <a:ea typeface="MS PGothic" charset="0"/>
              </a:rPr>
              <a:t>More &gt;&gt; Delete</a:t>
            </a:r>
            <a:r>
              <a:rPr lang="en-US" dirty="0">
                <a:latin typeface="Calibri" charset="0"/>
                <a:ea typeface="MS PGothic" charset="0"/>
              </a:rPr>
              <a:t>  command will remove an asset from within the CMS site structure.</a:t>
            </a:r>
          </a:p>
          <a:p>
            <a:pPr eaLnBrk="1" hangingPunct="1">
              <a:defRPr/>
            </a:pPr>
            <a:endParaRPr lang="en-US" dirty="0">
              <a:latin typeface="Calibri" charset="0"/>
              <a:ea typeface="MS PGothic" charset="0"/>
            </a:endParaRPr>
          </a:p>
          <a:p>
            <a:pPr eaLnBrk="1" hangingPunct="1">
              <a:defRPr/>
            </a:pPr>
            <a:r>
              <a:rPr lang="en-US" b="1" dirty="0">
                <a:latin typeface="Calibri" charset="0"/>
                <a:ea typeface="MS PGothic" charset="0"/>
              </a:rPr>
              <a:t>NOTE: “Delete”</a:t>
            </a:r>
            <a:r>
              <a:rPr lang="en-US" dirty="0">
                <a:latin typeface="Calibri" charset="0"/>
                <a:ea typeface="MS PGothic" charset="0"/>
              </a:rPr>
              <a:t> is one of the three CMS commands which will prompt the CMS to ask if you want to </a:t>
            </a:r>
            <a:r>
              <a:rPr lang="en-US" i="1" dirty="0">
                <a:latin typeface="Calibri" charset="0"/>
                <a:ea typeface="MS PGothic" charset="0"/>
              </a:rPr>
              <a:t>Unpublish</a:t>
            </a:r>
            <a:r>
              <a:rPr lang="en-US" dirty="0">
                <a:latin typeface="Calibri" charset="0"/>
                <a:ea typeface="MS PGothic" charset="0"/>
              </a:rPr>
              <a:t> an asset:</a:t>
            </a:r>
          </a:p>
          <a:p>
            <a:pPr marL="628650" lvl="1" indent="-171450" eaLnBrk="1" hangingPunct="1">
              <a:buFont typeface="Arial"/>
              <a:buChar char="•"/>
              <a:defRPr/>
            </a:pPr>
            <a:r>
              <a:rPr lang="en-US" b="1" dirty="0">
                <a:latin typeface="Calibri" charset="0"/>
                <a:ea typeface="MS PGothic" charset="0"/>
              </a:rPr>
              <a:t>Delete</a:t>
            </a:r>
          </a:p>
          <a:p>
            <a:pPr marL="628650" lvl="1" indent="-171450" eaLnBrk="1" hangingPunct="1">
              <a:buFont typeface="Arial"/>
              <a:buChar char="•"/>
              <a:defRPr/>
            </a:pPr>
            <a:r>
              <a:rPr lang="en-US" b="1" dirty="0">
                <a:latin typeface="Calibri" charset="0"/>
                <a:ea typeface="MS PGothic" charset="0"/>
              </a:rPr>
              <a:t>Re-name</a:t>
            </a:r>
          </a:p>
          <a:p>
            <a:pPr marL="628650" lvl="1" indent="-171450" eaLnBrk="1" hangingPunct="1">
              <a:buFont typeface="Arial"/>
              <a:buChar char="•"/>
              <a:defRPr/>
            </a:pPr>
            <a:r>
              <a:rPr lang="en-US" b="1" dirty="0">
                <a:latin typeface="Calibri" charset="0"/>
                <a:ea typeface="MS PGothic" charset="0"/>
              </a:rPr>
              <a:t>Move</a:t>
            </a:r>
          </a:p>
          <a:p>
            <a:pPr lvl="1" eaLnBrk="1" hangingPunct="1">
              <a:defRPr/>
            </a:pPr>
            <a:endParaRPr lang="en-US" dirty="0">
              <a:latin typeface="Calibri" charset="0"/>
              <a:ea typeface="MS PGothic" charset="0"/>
            </a:endParaRPr>
          </a:p>
          <a:p>
            <a:pPr eaLnBrk="1" hangingPunct="1">
              <a:defRPr/>
            </a:pPr>
            <a:r>
              <a:rPr lang="en-US" dirty="0">
                <a:latin typeface="Calibri" charset="0"/>
                <a:ea typeface="MS PGothic" charset="0"/>
              </a:rPr>
              <a:t>These commands share the distinction of being able to change the site-structure pattern which the CMS uses to address the static files on the server </a:t>
            </a:r>
            <a:br>
              <a:rPr lang="en-US" dirty="0">
                <a:latin typeface="Calibri" charset="0"/>
                <a:ea typeface="MS PGothic" charset="0"/>
              </a:rPr>
            </a:br>
            <a:r>
              <a:rPr lang="en-US" dirty="0">
                <a:latin typeface="Calibri" charset="0"/>
                <a:ea typeface="MS PGothic" charset="0"/>
              </a:rPr>
              <a:t>through Publishing and Unpublishing actions. </a:t>
            </a:r>
          </a:p>
          <a:p>
            <a:pPr eaLnBrk="1" hangingPunct="1">
              <a:defRPr/>
            </a:pPr>
            <a:endParaRPr lang="en-US" dirty="0">
              <a:latin typeface="Calibri" charset="0"/>
              <a:ea typeface="MS PGothic" charset="0"/>
            </a:endParaRPr>
          </a:p>
          <a:p>
            <a:pPr marL="171450" indent="-171450" eaLnBrk="1" hangingPunct="1">
              <a:buFont typeface="Arial"/>
              <a:buChar char="•"/>
              <a:defRPr/>
            </a:pPr>
            <a:r>
              <a:rPr lang="en-US" b="1" dirty="0">
                <a:latin typeface="Calibri" charset="0"/>
                <a:ea typeface="MS PGothic" charset="0"/>
              </a:rPr>
              <a:t>Delete – takes away the CMS asset itself;</a:t>
            </a:r>
          </a:p>
          <a:p>
            <a:pPr marL="171450" indent="-171450" eaLnBrk="1" hangingPunct="1">
              <a:buFont typeface="Arial"/>
              <a:buChar char="•"/>
              <a:defRPr/>
            </a:pPr>
            <a:r>
              <a:rPr lang="en-US" b="1" dirty="0">
                <a:latin typeface="Calibri" charset="0"/>
                <a:ea typeface="MS PGothic" charset="0"/>
              </a:rPr>
              <a:t>Re-name – changes the system-name, so the Publisher and the Server consider it to be an entirely different item;</a:t>
            </a:r>
          </a:p>
          <a:p>
            <a:pPr marL="171450" indent="-171450" eaLnBrk="1" hangingPunct="1">
              <a:buFont typeface="Arial"/>
              <a:buChar char="•"/>
              <a:defRPr/>
            </a:pPr>
            <a:r>
              <a:rPr lang="en-US" b="1" dirty="0">
                <a:latin typeface="Calibri" charset="0"/>
                <a:ea typeface="MS PGothic" charset="0"/>
              </a:rPr>
              <a:t>Move – changes the location of an item, so the Publisher points to a different place in the site-structure.</a:t>
            </a:r>
          </a:p>
          <a:p>
            <a:pPr eaLnBrk="1" hangingPunct="1">
              <a:defRPr/>
            </a:pPr>
            <a:endParaRPr lang="en-US" dirty="0">
              <a:latin typeface="Calibri" charset="0"/>
              <a:ea typeface="MS PGothic" charset="0"/>
            </a:endParaRPr>
          </a:p>
          <a:p>
            <a:pPr eaLnBrk="1" hangingPunct="1">
              <a:defRPr/>
            </a:pPr>
            <a:r>
              <a:rPr lang="en-US" dirty="0">
                <a:latin typeface="Calibri" charset="0"/>
                <a:ea typeface="MS PGothic" charset="0"/>
              </a:rPr>
              <a:t>If the CMS’ site-structure pattern changes without judicious Un-publishing, it is possible for orphaned files to be left on the server for search engines to find;</a:t>
            </a:r>
          </a:p>
          <a:p>
            <a:pPr eaLnBrk="1" hangingPunct="1">
              <a:defRPr/>
            </a:pPr>
            <a:r>
              <a:rPr lang="en-US" dirty="0">
                <a:latin typeface="Calibri" charset="0"/>
                <a:ea typeface="MS PGothic" charset="0"/>
              </a:rPr>
              <a:t>and all simply because the CMS will “lose track of them”.</a:t>
            </a:r>
          </a:p>
          <a:p>
            <a:pPr eaLnBrk="1" hangingPunct="1">
              <a:defRPr/>
            </a:pPr>
            <a:endParaRPr lang="en-US" dirty="0">
              <a:latin typeface="Calibri" charset="0"/>
              <a:ea typeface="MS PGothic" charset="0"/>
            </a:endParaRPr>
          </a:p>
          <a:p>
            <a:pPr eaLnBrk="1" hangingPunct="1">
              <a:defRPr/>
            </a:pPr>
            <a:endParaRPr lang="en-US" dirty="0">
              <a:latin typeface="Calibri" charset="0"/>
              <a:ea typeface="MS PGothic" charset="0"/>
            </a:endParaRPr>
          </a:p>
          <a:p>
            <a:pPr eaLnBrk="1" hangingPunct="1">
              <a:defRPr/>
            </a:pPr>
            <a:endParaRPr lang="en-US" dirty="0">
              <a:latin typeface="Calibri" charset="0"/>
              <a:ea typeface="MS PGothic" charset="0"/>
            </a:endParaRPr>
          </a:p>
        </p:txBody>
      </p:sp>
      <p:sp>
        <p:nvSpPr>
          <p:cNvPr id="327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DBD6A68-C998-2D48-8FC3-E81BE68AA246}" type="slidenum">
              <a:rPr lang="en-US" sz="1200">
                <a:latin typeface="Calibri" charset="0"/>
              </a:rPr>
              <a:pPr eaLnBrk="1" hangingPunct="1"/>
              <a:t>21</a:t>
            </a:fld>
            <a:endParaRPr lang="en-US"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CMS TERMINOLOGY:</a:t>
            </a:r>
          </a:p>
          <a:p>
            <a:pPr eaLnBrk="1" hangingPunct="1"/>
            <a:endParaRPr lang="en-US" b="1" dirty="0">
              <a:latin typeface="Calibri" charset="0"/>
              <a:ea typeface="MS PGothic" charset="0"/>
            </a:endParaRPr>
          </a:p>
          <a:p>
            <a:pPr eaLnBrk="1" hangingPunct="1"/>
            <a:r>
              <a:rPr lang="en-US" b="1" dirty="0">
                <a:latin typeface="Calibri" charset="0"/>
                <a:ea typeface="MS PGothic" charset="0"/>
              </a:rPr>
              <a:t>UN-PUBLISHING = Erasing files </a:t>
            </a:r>
            <a:r>
              <a:rPr lang="en-US" dirty="0">
                <a:latin typeface="Calibri" charset="0"/>
                <a:ea typeface="MS PGothic" charset="0"/>
              </a:rPr>
              <a:t>from the server</a:t>
            </a:r>
          </a:p>
          <a:p>
            <a:pPr eaLnBrk="1" hangingPunct="1"/>
            <a:r>
              <a:rPr lang="en-US" b="1" dirty="0">
                <a:latin typeface="Calibri" charset="0"/>
                <a:ea typeface="MS PGothic" charset="0"/>
              </a:rPr>
              <a:t>Un-publishing keeps the asset inside the CMS, but erases its static version from the server.</a:t>
            </a:r>
          </a:p>
          <a:p>
            <a:pPr eaLnBrk="1" hangingPunct="1"/>
            <a:endParaRPr lang="en-US" b="1" dirty="0">
              <a:latin typeface="Calibri" charset="0"/>
              <a:ea typeface="MS PGothic" charset="0"/>
            </a:endParaRPr>
          </a:p>
          <a:p>
            <a:pPr eaLnBrk="1" hangingPunct="1"/>
            <a:r>
              <a:rPr lang="en-US" b="1" dirty="0">
                <a:latin typeface="Calibri" charset="0"/>
                <a:ea typeface="MS PGothic" charset="0"/>
              </a:rPr>
              <a:t>DELETING a CMS asset = removing an asset from within the CMS </a:t>
            </a:r>
            <a:r>
              <a:rPr lang="en-US" dirty="0">
                <a:latin typeface="Calibri" charset="0"/>
                <a:ea typeface="MS PGothic" charset="0"/>
              </a:rPr>
              <a:t>site structure</a:t>
            </a:r>
          </a:p>
          <a:p>
            <a:pPr eaLnBrk="1" hangingPunct="1"/>
            <a:r>
              <a:rPr lang="en-US" b="1" dirty="0">
                <a:latin typeface="Calibri" charset="0"/>
                <a:ea typeface="MS PGothic" charset="0"/>
              </a:rPr>
              <a:t>(Along with Moving and Renaming, carries a risk of Orphaned files.)</a:t>
            </a:r>
          </a:p>
          <a:p>
            <a:pPr eaLnBrk="1" hangingPunct="1"/>
            <a:endParaRPr lang="en-US" dirty="0">
              <a:latin typeface="Calibri" charset="0"/>
              <a:ea typeface="MS PGothic" charset="0"/>
            </a:endParaRPr>
          </a:p>
          <a:p>
            <a:pPr eaLnBrk="1" hangingPunct="1"/>
            <a:r>
              <a:rPr lang="en-US" dirty="0">
                <a:latin typeface="Calibri" charset="0"/>
                <a:ea typeface="MS PGothic" charset="0"/>
              </a:rPr>
              <a:t>REMEMBER:  If the CMS’ site-structure pattern changes without judicious Un-publishing, it is possible for orphaned files to be left on the server for search engines to find;</a:t>
            </a:r>
          </a:p>
          <a:p>
            <a:pPr eaLnBrk="1" hangingPunct="1"/>
            <a:r>
              <a:rPr lang="en-US" dirty="0">
                <a:latin typeface="Calibri" charset="0"/>
                <a:ea typeface="MS PGothic" charset="0"/>
              </a:rPr>
              <a:t>and all simply because the CMS will “lose track of them”.</a:t>
            </a: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B6DF17B1-D227-5A44-A8A0-2E83BC2F5D4A}" type="slidenum">
              <a:rPr lang="en-US" sz="1200">
                <a:latin typeface="Calibri" charset="0"/>
              </a:rPr>
              <a:pPr eaLnBrk="1" hangingPunct="1"/>
              <a:t>22</a:t>
            </a:fld>
            <a:endParaRPr lang="en-US"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CMS TERMINOLOGY:</a:t>
            </a:r>
          </a:p>
          <a:p>
            <a:pPr eaLnBrk="1" hangingPunct="1"/>
            <a:endParaRPr lang="en-US" b="1" dirty="0">
              <a:latin typeface="Calibri" charset="0"/>
              <a:ea typeface="MS PGothic" charset="0"/>
            </a:endParaRPr>
          </a:p>
          <a:p>
            <a:pPr eaLnBrk="1" hangingPunct="1"/>
            <a:r>
              <a:rPr lang="en-US" b="1" dirty="0">
                <a:latin typeface="Calibri" charset="0"/>
                <a:ea typeface="MS PGothic" charset="0"/>
              </a:rPr>
              <a:t>ORPHANED FILES = </a:t>
            </a:r>
            <a:r>
              <a:rPr lang="en-US" dirty="0">
                <a:latin typeface="Helvetica Neue Bold Condensed" charset="0"/>
                <a:ea typeface="MS PGothic" charset="0"/>
                <a:cs typeface="Helvetica Neue Bold Condensed" charset="0"/>
              </a:rPr>
              <a:t>an item previously Published out to the server (especially the LIVE server) </a:t>
            </a:r>
          </a:p>
          <a:p>
            <a:pPr eaLnBrk="1" hangingPunct="1"/>
            <a:r>
              <a:rPr lang="en-US" dirty="0">
                <a:latin typeface="Helvetica Neue Bold Condensed" charset="0"/>
                <a:ea typeface="MS PGothic" charset="0"/>
                <a:cs typeface="Helvetica Neue Bold Condensed" charset="0"/>
              </a:rPr>
              <a:t>for which the CMS cannot find a currently matching asset, and thus cannot Un-publish older, obsolete versions. </a:t>
            </a:r>
            <a:endParaRPr lang="en-US" b="1" dirty="0">
              <a:latin typeface="Calibri" charset="0"/>
              <a:ea typeface="MS PGothic" charset="0"/>
            </a:endParaRPr>
          </a:p>
          <a:p>
            <a:pPr eaLnBrk="1" hangingPunct="1"/>
            <a:endParaRPr lang="en-US" b="1" dirty="0">
              <a:latin typeface="Calibri" charset="0"/>
              <a:ea typeface="MS PGothic" charset="0"/>
            </a:endParaRPr>
          </a:p>
          <a:p>
            <a:pPr eaLnBrk="1" hangingPunct="1"/>
            <a:r>
              <a:rPr lang="en-US" b="1" dirty="0">
                <a:latin typeface="Calibri" charset="0"/>
                <a:ea typeface="MS PGothic" charset="0"/>
              </a:rPr>
              <a:t>Introducing discussion of handling the risk of ORPHANED FILES…</a:t>
            </a:r>
          </a:p>
          <a:p>
            <a:pPr eaLnBrk="1" hangingPunct="1"/>
            <a:endParaRPr lang="en-US" dirty="0">
              <a:latin typeface="Calibri" charset="0"/>
              <a:ea typeface="MS PGothic"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C2456E3-4C72-7044-BD50-6CF8D612301C}" type="slidenum">
              <a:rPr lang="en-US" sz="1200">
                <a:latin typeface="Calibri" charset="0"/>
              </a:rPr>
              <a:pPr eaLnBrk="1" hangingPunct="1"/>
              <a:t>23</a:t>
            </a:fld>
            <a:endParaRPr lang="en-US"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CMS TERMINOLOGY:</a:t>
            </a:r>
          </a:p>
          <a:p>
            <a:pPr eaLnBrk="1" hangingPunct="1"/>
            <a:endParaRPr lang="en-US" b="1" dirty="0">
              <a:latin typeface="Calibri" charset="0"/>
              <a:ea typeface="MS PGothic" charset="0"/>
            </a:endParaRPr>
          </a:p>
          <a:p>
            <a:pPr eaLnBrk="1" hangingPunct="1"/>
            <a:r>
              <a:rPr lang="en-US" b="1" dirty="0">
                <a:latin typeface="Calibri" charset="0"/>
                <a:ea typeface="MS PGothic" charset="0"/>
              </a:rPr>
              <a:t>ORPHANED FILES</a:t>
            </a:r>
          </a:p>
          <a:p>
            <a:pPr eaLnBrk="1" hangingPunct="1"/>
            <a:r>
              <a:rPr lang="en-US" dirty="0">
                <a:latin typeface="Calibri" charset="0"/>
                <a:ea typeface="MS PGothic" charset="0"/>
              </a:rPr>
              <a:t>Preventing / handling Orphaned Files</a:t>
            </a:r>
          </a:p>
          <a:p>
            <a:pPr eaLnBrk="1" hangingPunct="1"/>
            <a:endParaRPr lang="en-US" b="1" dirty="0">
              <a:latin typeface="Calibri" charset="0"/>
              <a:ea typeface="MS PGothic" charset="0"/>
            </a:endParaRPr>
          </a:p>
          <a:p>
            <a:pPr eaLnBrk="1" hangingPunct="1">
              <a:buFont typeface="Calibri" charset="0"/>
              <a:buAutoNum type="arabicPeriod"/>
            </a:pPr>
            <a:r>
              <a:rPr lang="en-US" b="1" dirty="0">
                <a:latin typeface="Calibri" charset="0"/>
                <a:ea typeface="MS PGothic" charset="0"/>
              </a:rPr>
              <a:t>Prevention is easiest – </a:t>
            </a:r>
            <a:br>
              <a:rPr lang="en-US" b="1" dirty="0">
                <a:latin typeface="Calibri" charset="0"/>
                <a:ea typeface="MS PGothic" charset="0"/>
              </a:rPr>
            </a:br>
            <a:r>
              <a:rPr lang="en-US" dirty="0">
                <a:latin typeface="Calibri" charset="0"/>
                <a:ea typeface="MS PGothic" charset="0"/>
              </a:rPr>
              <a:t>Before permanently Deleting any items, remember to Un-publish them first.</a:t>
            </a:r>
            <a:br>
              <a:rPr lang="en-US" dirty="0">
                <a:latin typeface="Calibri" charset="0"/>
                <a:ea typeface="MS PGothic" charset="0"/>
              </a:rPr>
            </a:br>
            <a:r>
              <a:rPr lang="en-US" dirty="0">
                <a:latin typeface="Calibri" charset="0"/>
                <a:ea typeface="MS PGothic" charset="0"/>
              </a:rPr>
              <a:t>Generally speaking, that goes for Moving and Renaming also – but permanent Deletion can make handling orphaned files more difficult all around.</a:t>
            </a:r>
            <a:br>
              <a:rPr lang="en-US" dirty="0">
                <a:latin typeface="Calibri" charset="0"/>
                <a:ea typeface="MS PGothic" charset="0"/>
              </a:rPr>
            </a:br>
            <a:endParaRPr lang="en-US" dirty="0">
              <a:latin typeface="Calibri" charset="0"/>
              <a:ea typeface="MS PGothic" charset="0"/>
            </a:endParaRPr>
          </a:p>
          <a:p>
            <a:pPr eaLnBrk="1" hangingPunct="1">
              <a:buFont typeface="Calibri" charset="0"/>
              <a:buAutoNum type="arabicPeriod"/>
            </a:pPr>
            <a:r>
              <a:rPr lang="en-US" b="1" dirty="0">
                <a:latin typeface="Calibri" charset="0"/>
                <a:ea typeface="MS PGothic" charset="0"/>
              </a:rPr>
              <a:t>When Moving, or Renaming </a:t>
            </a:r>
            <a:r>
              <a:rPr lang="en-US" dirty="0">
                <a:latin typeface="Calibri" charset="0"/>
                <a:ea typeface="MS PGothic" charset="0"/>
              </a:rPr>
              <a:t>any items which have previously been Published, please consider that: </a:t>
            </a:r>
          </a:p>
          <a:p>
            <a:pPr marL="685800" lvl="1" indent="-228600" eaLnBrk="1" hangingPunct="1">
              <a:buFontTx/>
              <a:buChar char="•"/>
            </a:pPr>
            <a:r>
              <a:rPr lang="en-US" b="1" dirty="0">
                <a:latin typeface="Calibri" charset="0"/>
                <a:ea typeface="MS PGothic" charset="0"/>
              </a:rPr>
              <a:t>Copies</a:t>
            </a:r>
            <a:r>
              <a:rPr lang="en-US" dirty="0">
                <a:latin typeface="Calibri" charset="0"/>
                <a:ea typeface="MS PGothic" charset="0"/>
              </a:rPr>
              <a:t> of items can be used for Unpublishing, </a:t>
            </a:r>
            <a:br>
              <a:rPr lang="en-US" dirty="0">
                <a:latin typeface="Calibri" charset="0"/>
                <a:ea typeface="MS PGothic" charset="0"/>
              </a:rPr>
            </a:br>
            <a:r>
              <a:rPr lang="en-US" dirty="0">
                <a:latin typeface="Calibri" charset="0"/>
                <a:ea typeface="MS PGothic" charset="0"/>
              </a:rPr>
              <a:t>then later be deleted without much site impact, because the server only cares about the system-names, not dynamic relationships.</a:t>
            </a:r>
          </a:p>
          <a:p>
            <a:pPr marL="685800" lvl="1" indent="-228600" eaLnBrk="1" hangingPunct="1">
              <a:buFontTx/>
              <a:buChar char="•"/>
            </a:pPr>
            <a:r>
              <a:rPr lang="en-US" b="1" dirty="0">
                <a:latin typeface="Calibri" charset="0"/>
                <a:ea typeface="MS PGothic" charset="0"/>
              </a:rPr>
              <a:t>See the training site’s </a:t>
            </a:r>
            <a:r>
              <a:rPr lang="en-US" b="1" i="1" dirty="0">
                <a:latin typeface="Calibri" charset="0"/>
                <a:ea typeface="MS PGothic" charset="0"/>
              </a:rPr>
              <a:t>How Do I…? </a:t>
            </a:r>
            <a:r>
              <a:rPr lang="en-US" dirty="0">
                <a:latin typeface="Calibri" charset="0"/>
                <a:ea typeface="MS PGothic" charset="0"/>
              </a:rPr>
              <a:t>page – “How do I Move, Rename, and/or Delete Stuff ( and without messing up my site?)”</a:t>
            </a:r>
            <a:br>
              <a:rPr lang="en-US" dirty="0">
                <a:latin typeface="Calibri" charset="0"/>
                <a:ea typeface="MS PGothic" charset="0"/>
              </a:rPr>
            </a:br>
            <a:r>
              <a:rPr lang="en-US" dirty="0">
                <a:latin typeface="Calibri" charset="0"/>
                <a:ea typeface="MS PGothic" charset="0"/>
              </a:rPr>
              <a:t>for further discussion of planning to reduce site impact when Moving, Renaming, or Deleting assets.</a:t>
            </a:r>
            <a:br>
              <a:rPr lang="en-US" dirty="0">
                <a:latin typeface="Calibri" charset="0"/>
                <a:ea typeface="MS PGothic" charset="0"/>
              </a:rPr>
            </a:br>
            <a:r>
              <a:rPr lang="en-US" dirty="0">
                <a:latin typeface="Calibri" charset="0"/>
                <a:ea typeface="MS PGothic" charset="0"/>
              </a:rPr>
              <a:t>http://</a:t>
            </a:r>
            <a:r>
              <a:rPr lang="en-US" dirty="0" err="1">
                <a:latin typeface="Calibri" charset="0"/>
                <a:ea typeface="MS PGothic" charset="0"/>
              </a:rPr>
              <a:t>staging.web.e.uh.edu</a:t>
            </a:r>
            <a:r>
              <a:rPr lang="en-US" dirty="0">
                <a:latin typeface="Calibri" charset="0"/>
                <a:ea typeface="MS PGothic" charset="0"/>
              </a:rPr>
              <a:t>/cms-trainee-00/sample-page-3/how-do-I/move-rename-delete/</a:t>
            </a:r>
            <a:r>
              <a:rPr lang="en-US" dirty="0" err="1">
                <a:latin typeface="Calibri" charset="0"/>
                <a:ea typeface="MS PGothic" charset="0"/>
              </a:rPr>
              <a:t>index.php#minimize-impact</a:t>
            </a:r>
            <a:endParaRPr lang="en-US" dirty="0">
              <a:latin typeface="Calibri" charset="0"/>
              <a:ea typeface="MS PGothic" charset="0"/>
            </a:endParaRPr>
          </a:p>
          <a:p>
            <a:pPr eaLnBrk="1" hangingPunct="1"/>
            <a:endParaRPr lang="en-US" dirty="0">
              <a:latin typeface="Calibri" charset="0"/>
              <a:ea typeface="MS PGothic" charset="0"/>
            </a:endParaRPr>
          </a:p>
          <a:p>
            <a:pPr eaLnBrk="1" hangingPunct="1"/>
            <a:r>
              <a:rPr lang="en-US" dirty="0">
                <a:latin typeface="Calibri" charset="0"/>
                <a:ea typeface="MS PGothic" charset="0"/>
              </a:rPr>
              <a:t>Notes from impact planning discussion are reprised here also:</a:t>
            </a:r>
          </a:p>
          <a:p>
            <a:r>
              <a:rPr lang="en-US" b="1" dirty="0">
                <a:latin typeface="Calibri" charset="0"/>
                <a:ea typeface="MS PGothic" charset="0"/>
              </a:rPr>
              <a:t>Remember: </a:t>
            </a:r>
            <a:r>
              <a:rPr lang="en-US" dirty="0">
                <a:latin typeface="Calibri" charset="0"/>
                <a:ea typeface="MS PGothic" charset="0"/>
              </a:rPr>
              <a:t>It is up to each individual Site's users who have Publishing Permissions to ensure that any and all pages within a section which are being Published are in fact ready for Publishing.</a:t>
            </a:r>
          </a:p>
          <a:p>
            <a:pPr eaLnBrk="1" hangingPunct="1"/>
            <a:r>
              <a:rPr lang="en-US" dirty="0">
                <a:latin typeface="Calibri" charset="0"/>
                <a:ea typeface="MS PGothic" charset="0"/>
              </a:rPr>
              <a:t>-----------------------------------------------------------------------------------------------</a:t>
            </a:r>
          </a:p>
          <a:p>
            <a:pPr eaLnBrk="1" hangingPunct="1"/>
            <a:r>
              <a:rPr lang="en-US" dirty="0">
                <a:latin typeface="Calibri" charset="0"/>
                <a:ea typeface="MS PGothic" charset="0"/>
              </a:rPr>
              <a:t>The following scenario is based on Moving site materials; however most of the advice applies also to Deleting and Renaming.</a:t>
            </a:r>
          </a:p>
          <a:p>
            <a:r>
              <a:rPr lang="en-US" b="1" dirty="0">
                <a:latin typeface="Calibri" charset="0"/>
                <a:ea typeface="MS PGothic" charset="0"/>
              </a:rPr>
              <a:t>To minimize impact on a live site, you can follow this process:</a:t>
            </a:r>
            <a:br>
              <a:rPr lang="en-US" b="1" dirty="0">
                <a:latin typeface="Calibri" charset="0"/>
                <a:ea typeface="MS PGothic" charset="0"/>
              </a:rPr>
            </a:br>
            <a:endParaRPr lang="en-US" b="1" dirty="0">
              <a:latin typeface="Calibri" charset="0"/>
              <a:ea typeface="MS PGothic" charset="0"/>
            </a:endParaRPr>
          </a:p>
          <a:p>
            <a:r>
              <a:rPr lang="en-US" b="1" dirty="0">
                <a:latin typeface="Calibri" charset="0"/>
                <a:ea typeface="MS PGothic" charset="0"/>
              </a:rPr>
              <a:t>1) First, Plan! How can you coordinate the desired changes to minimize the impact on the Live site?</a:t>
            </a:r>
            <a:br>
              <a:rPr lang="en-US" dirty="0">
                <a:latin typeface="Calibri" charset="0"/>
                <a:ea typeface="MS PGothic" charset="0"/>
              </a:rPr>
            </a:br>
            <a:r>
              <a:rPr lang="en-US" dirty="0">
                <a:latin typeface="Calibri" charset="0"/>
                <a:ea typeface="MS PGothic" charset="0"/>
              </a:rPr>
              <a:t>	</a:t>
            </a:r>
            <a:r>
              <a:rPr lang="en-US" b="1" dirty="0">
                <a:latin typeface="Calibri" charset="0"/>
                <a:ea typeface="MS PGothic" charset="0"/>
              </a:rPr>
              <a:t>POINTS TO REMEMBER:</a:t>
            </a:r>
            <a:endParaRPr lang="en-US" dirty="0">
              <a:latin typeface="Calibri" charset="0"/>
              <a:ea typeface="MS PGothic" charset="0"/>
            </a:endParaRPr>
          </a:p>
          <a:p>
            <a:pPr marL="685800" lvl="1" indent="-228600">
              <a:buFontTx/>
              <a:buChar char="•"/>
            </a:pPr>
            <a:r>
              <a:rPr lang="en-US" dirty="0">
                <a:latin typeface="Calibri" charset="0"/>
                <a:ea typeface="MS PGothic" charset="0"/>
              </a:rPr>
              <a:t>You should work during times when few site visitors are likely to be impacted by the switchover: after hours, during weekends, between semesters, etc.</a:t>
            </a:r>
          </a:p>
          <a:p>
            <a:pPr marL="685800" lvl="1" indent="-228600">
              <a:buFontTx/>
              <a:buChar char="•"/>
            </a:pPr>
            <a:r>
              <a:rPr lang="en-US" dirty="0">
                <a:latin typeface="Calibri" charset="0"/>
                <a:ea typeface="MS PGothic" charset="0"/>
              </a:rPr>
              <a:t>Only Publishing and Un-Publishing can change the files on the Server (e.g. the Live site).</a:t>
            </a:r>
          </a:p>
          <a:p>
            <a:pPr marL="685800" lvl="1" indent="-228600">
              <a:buFontTx/>
              <a:buChar char="•"/>
            </a:pPr>
            <a:r>
              <a:rPr lang="en-US" dirty="0">
                <a:latin typeface="Calibri" charset="0"/>
                <a:ea typeface="MS PGothic" charset="0"/>
              </a:rPr>
              <a:t>When Moving materials, two areas of your site will be affected: the area the material is coming from, and the area the material is moving to.</a:t>
            </a:r>
          </a:p>
          <a:p>
            <a:pPr marL="685800" lvl="1" indent="-228600">
              <a:buFontTx/>
              <a:buChar char="•"/>
            </a:pPr>
            <a:r>
              <a:rPr lang="en-US" dirty="0">
                <a:latin typeface="Calibri" charset="0"/>
                <a:ea typeface="MS PGothic" charset="0"/>
              </a:rPr>
              <a:t>To maximize continuity of availability, Publish the new arrangements of materials first, and then immediately afterwards Un-Publish the older version.</a:t>
            </a:r>
          </a:p>
          <a:p>
            <a:pPr marL="685800" lvl="1" indent="-228600">
              <a:buFontTx/>
              <a:buChar char="•"/>
            </a:pPr>
            <a:r>
              <a:rPr lang="en-US" dirty="0">
                <a:latin typeface="Calibri" charset="0"/>
                <a:ea typeface="MS PGothic" charset="0"/>
              </a:rPr>
              <a:t>The CMS considers Copies of materials to be brand new assets, without any internal links pointing towards them (although links pointing outward are preserved).</a:t>
            </a:r>
          </a:p>
          <a:p>
            <a:pPr marL="685800" lvl="1" indent="-228600">
              <a:buFontTx/>
              <a:buChar char="•"/>
            </a:pPr>
            <a:r>
              <a:rPr lang="en-US" dirty="0">
                <a:latin typeface="Calibri" charset="0"/>
                <a:ea typeface="MS PGothic" charset="0"/>
              </a:rPr>
              <a:t>Copied CMS materials, residing in the same location the originals were in, can be used to Un-Publish the original materials because the Server is only concerned with matching system names (aka Filenames), and not with CMS-driven dynamic relationships.</a:t>
            </a:r>
          </a:p>
          <a:p>
            <a:pPr marL="685800" lvl="1" indent="-228600">
              <a:buFontTx/>
              <a:buChar char="•"/>
            </a:pPr>
            <a:r>
              <a:rPr lang="en-US" dirty="0">
                <a:latin typeface="Calibri" charset="0"/>
                <a:ea typeface="MS PGothic" charset="0"/>
              </a:rPr>
              <a:t>To ensure Synchronized Left-Nav menus throughout your site: the relative Parent Folders for </a:t>
            </a:r>
            <a:r>
              <a:rPr lang="en-US" i="1" dirty="0">
                <a:latin typeface="Calibri" charset="0"/>
                <a:ea typeface="MS PGothic" charset="0"/>
              </a:rPr>
              <a:t>both</a:t>
            </a:r>
            <a:r>
              <a:rPr lang="en-US" dirty="0">
                <a:latin typeface="Calibri" charset="0"/>
                <a:ea typeface="MS PGothic" charset="0"/>
              </a:rPr>
              <a:t> changed areas (old and new) will </a:t>
            </a:r>
            <a:r>
              <a:rPr lang="en-US" i="1" dirty="0">
                <a:latin typeface="Calibri" charset="0"/>
                <a:ea typeface="MS PGothic" charset="0"/>
              </a:rPr>
              <a:t>each</a:t>
            </a:r>
            <a:r>
              <a:rPr lang="en-US" dirty="0">
                <a:latin typeface="Calibri" charset="0"/>
                <a:ea typeface="MS PGothic" charset="0"/>
              </a:rPr>
              <a:t> need to be Published in their final form.</a:t>
            </a:r>
          </a:p>
          <a:p>
            <a:pPr marL="685800" lvl="1" indent="-228600">
              <a:buFontTx/>
              <a:buChar char="•"/>
            </a:pPr>
            <a:r>
              <a:rPr lang="en-US" i="1" dirty="0">
                <a:latin typeface="Calibri" charset="0"/>
                <a:ea typeface="MS PGothic" charset="0"/>
              </a:rPr>
              <a:t>Note: You should also consider leveraging your site's two publishing destinations, especially if you can afford to freeze publishing to the live site until extensive changes may be completely finished, approved, and ready to go-live. Just remember that Un-Publishing still needs to be done on both your hidden (staging/test) site and your Live site. And between the two, it is most critical that you avoid any obsolete files or interrupted availability for your Live site, which the public sees and depends on for accurate information.</a:t>
            </a:r>
            <a:br>
              <a:rPr lang="en-US" i="1"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2) Start your Editing. Within the CMS you would first Move [or Rename] the material by using the Move/Rename tab/panel</a:t>
            </a:r>
            <a:r>
              <a:rPr lang="en-US" dirty="0">
                <a:latin typeface="Calibri" charset="0"/>
                <a:ea typeface="MS PGothic" charset="0"/>
              </a:rPr>
              <a:t>, </a:t>
            </a:r>
            <a:br>
              <a:rPr lang="en-US" dirty="0">
                <a:latin typeface="Calibri" charset="0"/>
                <a:ea typeface="MS PGothic" charset="0"/>
              </a:rPr>
            </a:br>
            <a:r>
              <a:rPr lang="en-US" dirty="0">
                <a:latin typeface="Calibri" charset="0"/>
                <a:ea typeface="MS PGothic" charset="0"/>
              </a:rPr>
              <a:t>	</a:t>
            </a:r>
            <a:r>
              <a:rPr lang="en-US" i="1" dirty="0">
                <a:latin typeface="Calibri" charset="0"/>
                <a:ea typeface="MS PGothic" charset="0"/>
              </a:rPr>
              <a:t>making sure the default Un-Publish setting is </a:t>
            </a:r>
            <a:r>
              <a:rPr lang="en-US" b="1" i="1" dirty="0">
                <a:latin typeface="Calibri" charset="0"/>
                <a:ea typeface="MS PGothic" charset="0"/>
              </a:rPr>
              <a:t>un-checked</a:t>
            </a:r>
            <a:r>
              <a:rPr lang="en-US" i="1" dirty="0">
                <a:latin typeface="Calibri" charset="0"/>
                <a:ea typeface="MS PGothic" charset="0"/>
              </a:rPr>
              <a:t> for now.</a:t>
            </a:r>
            <a:br>
              <a:rPr lang="en-US" i="1"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3) Make a COPY of the relocated material, to place back into the </a:t>
            </a:r>
            <a:r>
              <a:rPr lang="en-US" b="1" i="1" dirty="0">
                <a:latin typeface="Calibri" charset="0"/>
                <a:ea typeface="MS PGothic" charset="0"/>
              </a:rPr>
              <a:t>original</a:t>
            </a:r>
            <a:r>
              <a:rPr lang="en-US" b="1" dirty="0">
                <a:latin typeface="Calibri" charset="0"/>
                <a:ea typeface="MS PGothic" charset="0"/>
              </a:rPr>
              <a:t> location.</a:t>
            </a:r>
            <a:br>
              <a:rPr lang="en-US" dirty="0">
                <a:latin typeface="Calibri" charset="0"/>
                <a:ea typeface="MS PGothic" charset="0"/>
              </a:rPr>
            </a:br>
            <a:r>
              <a:rPr lang="en-US" dirty="0">
                <a:latin typeface="Calibri" charset="0"/>
                <a:ea typeface="MS PGothic" charset="0"/>
              </a:rPr>
              <a:t>It is a good idea to make the Copy as soon as possible after Moving the material - especially if the intention is for things to be rearranged, deleted, or renamed in the new location.</a:t>
            </a:r>
            <a:br>
              <a:rPr lang="en-US"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4) Work with the Moved material as desired. When ready to go-live with the change: Publish the relocated material*, starting from its containing (aka Parent) folder for the area where the moved material has been placed.</a:t>
            </a:r>
            <a:r>
              <a:rPr lang="en-US" dirty="0">
                <a:latin typeface="Calibri" charset="0"/>
                <a:ea typeface="MS PGothic" charset="0"/>
              </a:rPr>
              <a:t> Choosing the correct parent folder will ensure that left-nav menus are properly synchronized between the CMS version and the Server/Live version(s). </a:t>
            </a:r>
            <a:br>
              <a:rPr lang="en-US" dirty="0">
                <a:latin typeface="Calibri" charset="0"/>
                <a:ea typeface="MS PGothic" charset="0"/>
              </a:rPr>
            </a:br>
            <a:r>
              <a:rPr lang="en-US" dirty="0">
                <a:latin typeface="Calibri" charset="0"/>
                <a:ea typeface="MS PGothic" charset="0"/>
              </a:rPr>
              <a:t>*</a:t>
            </a:r>
            <a:r>
              <a:rPr lang="en-US" i="1" dirty="0">
                <a:latin typeface="Calibri" charset="0"/>
                <a:ea typeface="MS PGothic" charset="0"/>
              </a:rPr>
              <a:t>Note: Also be aware that, while this process would result in the Live site having some temporary content redundancy, it would also mean that the material will not be completely unavailable during the change-out process.</a:t>
            </a:r>
            <a:br>
              <a:rPr lang="en-US" i="1"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5) For the COPY:</a:t>
            </a:r>
            <a:r>
              <a:rPr lang="en-US" dirty="0">
                <a:latin typeface="Calibri" charset="0"/>
                <a:ea typeface="MS PGothic" charset="0"/>
              </a:rPr>
              <a:t> </a:t>
            </a:r>
          </a:p>
          <a:p>
            <a:pPr marL="685800" lvl="1" indent="-228600">
              <a:buFontTx/>
              <a:buChar char="•"/>
            </a:pPr>
            <a:r>
              <a:rPr lang="en-US" dirty="0">
                <a:latin typeface="Calibri" charset="0"/>
                <a:ea typeface="MS PGothic" charset="0"/>
              </a:rPr>
              <a:t>Ensure that all system-names match EXACTLY with the static version(s) on the server.</a:t>
            </a:r>
          </a:p>
          <a:p>
            <a:pPr marL="685800" lvl="1" indent="-228600">
              <a:buFontTx/>
              <a:buChar char="•"/>
            </a:pPr>
            <a:r>
              <a:rPr lang="en-US" dirty="0">
                <a:latin typeface="Calibri" charset="0"/>
                <a:ea typeface="MS PGothic" charset="0"/>
              </a:rPr>
              <a:t>Be sure to set the Copied material to be NOT Included in the Menu, and Not Indexed. You may also wish to set these obsolete materials to be Not Publishable, temporarily, until you are certain they are ready to be removed from the Server.</a:t>
            </a:r>
          </a:p>
          <a:p>
            <a:pPr marL="685800" lvl="1" indent="-228600">
              <a:buFontTx/>
              <a:buChar char="•"/>
            </a:pPr>
            <a:r>
              <a:rPr lang="en-US" dirty="0">
                <a:latin typeface="Calibri" charset="0"/>
                <a:ea typeface="MS PGothic" charset="0"/>
              </a:rPr>
              <a:t>Re-Publish the parent folder of the original section, to Synchronize the Live site's menus for this section as well.</a:t>
            </a:r>
            <a:br>
              <a:rPr lang="en-US" dirty="0">
                <a:latin typeface="Calibri" charset="0"/>
                <a:ea typeface="MS PGothic" charset="0"/>
              </a:rPr>
            </a:br>
            <a:r>
              <a:rPr lang="en-US" i="1" dirty="0">
                <a:latin typeface="Calibri" charset="0"/>
                <a:ea typeface="MS PGothic" charset="0"/>
              </a:rPr>
              <a:t>This removes the material from the original area's navigation menus.</a:t>
            </a:r>
            <a:endParaRPr lang="en-US" dirty="0">
              <a:latin typeface="Calibri" charset="0"/>
              <a:ea typeface="MS PGothic" charset="0"/>
            </a:endParaRPr>
          </a:p>
          <a:p>
            <a:pPr marL="685800" lvl="1" indent="-228600">
              <a:buFontTx/>
              <a:buChar char="•"/>
            </a:pPr>
            <a:r>
              <a:rPr lang="en-US" dirty="0">
                <a:latin typeface="Calibri" charset="0"/>
                <a:ea typeface="MS PGothic" charset="0"/>
              </a:rPr>
              <a:t>If/when ready, go back to the COPIED materials and set them again to be Publishable, to enable the Un-Publishing step.</a:t>
            </a:r>
          </a:p>
          <a:p>
            <a:pPr marL="685800" lvl="1" indent="-228600">
              <a:buFontTx/>
              <a:buChar char="•"/>
            </a:pPr>
            <a:r>
              <a:rPr lang="en-US" dirty="0">
                <a:latin typeface="Calibri" charset="0"/>
                <a:ea typeface="MS PGothic" charset="0"/>
              </a:rPr>
              <a:t>Un-Publish, using the COPIED materials, from all Destinations.</a:t>
            </a:r>
          </a:p>
          <a:p>
            <a:pPr marL="685800" lvl="1" indent="-228600">
              <a:buFontTx/>
              <a:buChar char="•"/>
            </a:pPr>
            <a:r>
              <a:rPr lang="en-US" dirty="0">
                <a:latin typeface="Calibri" charset="0"/>
                <a:ea typeface="MS PGothic" charset="0"/>
              </a:rPr>
              <a:t>Once the COPIED materials are finished </a:t>
            </a:r>
            <a:r>
              <a:rPr lang="en-US" dirty="0" err="1">
                <a:latin typeface="Calibri" charset="0"/>
                <a:ea typeface="MS PGothic" charset="0"/>
              </a:rPr>
              <a:t>UnPublishing</a:t>
            </a:r>
            <a:r>
              <a:rPr lang="en-US" dirty="0">
                <a:latin typeface="Calibri" charset="0"/>
                <a:ea typeface="MS PGothic" charset="0"/>
              </a:rPr>
              <a:t>, they can be safely Deleted from within the CMS, if desired.</a:t>
            </a:r>
          </a:p>
          <a:p>
            <a:pPr marL="685800" lvl="1" indent="-228600">
              <a:buFontTx/>
              <a:buChar char="•"/>
            </a:pPr>
            <a:r>
              <a:rPr lang="en-US" dirty="0">
                <a:latin typeface="Calibri" charset="0"/>
                <a:ea typeface="MS PGothic" charset="0"/>
              </a:rPr>
              <a:t>If the COPIED materials are going to be kept for any reason, they should then be set to be NOT Included in the Menu, NOT Indexed, and NOT Publishable.</a:t>
            </a:r>
          </a:p>
          <a:p>
            <a:r>
              <a:rPr lang="en-US" dirty="0">
                <a:latin typeface="Calibri" charset="0"/>
                <a:ea typeface="MS PGothic" charset="0"/>
              </a:rPr>
              <a:t>-------------------------------------------------------------------------------------------------------------------------</a:t>
            </a: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49C76546-7D37-BB42-A48D-D3385954D103}" type="slidenum">
              <a:rPr lang="en-US" sz="1200">
                <a:latin typeface="Calibri" charset="0"/>
              </a:rPr>
              <a:pPr eaLnBrk="1" hangingPunct="1"/>
              <a:t>24</a:t>
            </a:fld>
            <a:endParaRPr lang="en-US"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CMS TERMINOLOGY:</a:t>
            </a:r>
          </a:p>
          <a:p>
            <a:pPr eaLnBrk="1" hangingPunct="1"/>
            <a:endParaRPr lang="en-US" b="1" dirty="0">
              <a:latin typeface="Calibri" charset="0"/>
              <a:ea typeface="MS PGothic" charset="0"/>
            </a:endParaRPr>
          </a:p>
          <a:p>
            <a:pPr eaLnBrk="1" hangingPunct="1"/>
            <a:r>
              <a:rPr lang="en-US" b="1" dirty="0">
                <a:latin typeface="Calibri" charset="0"/>
                <a:ea typeface="MS PGothic" charset="0"/>
              </a:rPr>
              <a:t>ORPHANED FILES</a:t>
            </a:r>
          </a:p>
          <a:p>
            <a:pPr eaLnBrk="1" hangingPunct="1"/>
            <a:r>
              <a:rPr lang="en-US" dirty="0">
                <a:latin typeface="Calibri" charset="0"/>
                <a:ea typeface="MS PGothic" charset="0"/>
              </a:rPr>
              <a:t>Preventing / handling Orphaned Files</a:t>
            </a:r>
          </a:p>
          <a:p>
            <a:pPr eaLnBrk="1" hangingPunct="1"/>
            <a:endParaRPr lang="en-US" b="1" dirty="0">
              <a:latin typeface="Calibri" charset="0"/>
              <a:ea typeface="MS PGothic" charset="0"/>
            </a:endParaRPr>
          </a:p>
          <a:p>
            <a:pPr eaLnBrk="1" hangingPunct="1">
              <a:buFont typeface="Calibri" charset="0"/>
              <a:buAutoNum type="arabicPeriod"/>
            </a:pPr>
            <a:r>
              <a:rPr lang="en-US" b="1" dirty="0">
                <a:latin typeface="Calibri" charset="0"/>
                <a:ea typeface="MS PGothic" charset="0"/>
              </a:rPr>
              <a:t>Prevention is easiest – </a:t>
            </a:r>
            <a:br>
              <a:rPr lang="en-US" b="1" dirty="0">
                <a:latin typeface="Calibri" charset="0"/>
                <a:ea typeface="MS PGothic" charset="0"/>
              </a:rPr>
            </a:br>
            <a:r>
              <a:rPr lang="en-US" dirty="0">
                <a:latin typeface="Calibri" charset="0"/>
                <a:ea typeface="MS PGothic" charset="0"/>
              </a:rPr>
              <a:t>Before permanently Deleting any items, remember to Un-publish them first.</a:t>
            </a:r>
            <a:br>
              <a:rPr lang="en-US" dirty="0">
                <a:latin typeface="Calibri" charset="0"/>
                <a:ea typeface="MS PGothic" charset="0"/>
              </a:rPr>
            </a:br>
            <a:r>
              <a:rPr lang="en-US" dirty="0">
                <a:latin typeface="Calibri" charset="0"/>
                <a:ea typeface="MS PGothic" charset="0"/>
              </a:rPr>
              <a:t>Generally speaking, that goes for Moving and Renaming also – but permanent Deletion can make handling orphaned files more difficult all around.</a:t>
            </a:r>
            <a:br>
              <a:rPr lang="en-US" dirty="0">
                <a:latin typeface="Calibri" charset="0"/>
                <a:ea typeface="MS PGothic" charset="0"/>
              </a:rPr>
            </a:br>
            <a:endParaRPr lang="en-US" dirty="0">
              <a:latin typeface="Calibri" charset="0"/>
              <a:ea typeface="MS PGothic" charset="0"/>
            </a:endParaRPr>
          </a:p>
          <a:p>
            <a:pPr eaLnBrk="1" hangingPunct="1">
              <a:buFont typeface="Calibri" charset="0"/>
              <a:buAutoNum type="arabicPeriod"/>
            </a:pPr>
            <a:r>
              <a:rPr lang="en-US" b="1" dirty="0">
                <a:latin typeface="Calibri" charset="0"/>
                <a:ea typeface="MS PGothic" charset="0"/>
              </a:rPr>
              <a:t>When Moving, or Renaming </a:t>
            </a:r>
            <a:r>
              <a:rPr lang="en-US" dirty="0">
                <a:latin typeface="Calibri" charset="0"/>
                <a:ea typeface="MS PGothic" charset="0"/>
              </a:rPr>
              <a:t>any items which have previously been Published, please consider that: </a:t>
            </a:r>
          </a:p>
          <a:p>
            <a:pPr marL="685800" lvl="1" indent="-228600" eaLnBrk="1" hangingPunct="1">
              <a:buFontTx/>
              <a:buChar char="•"/>
            </a:pPr>
            <a:r>
              <a:rPr lang="en-US" b="1" dirty="0">
                <a:latin typeface="Calibri" charset="0"/>
                <a:ea typeface="MS PGothic" charset="0"/>
              </a:rPr>
              <a:t>Copies</a:t>
            </a:r>
            <a:r>
              <a:rPr lang="en-US" dirty="0">
                <a:latin typeface="Calibri" charset="0"/>
                <a:ea typeface="MS PGothic" charset="0"/>
              </a:rPr>
              <a:t> of items can be used for Unpublishing, </a:t>
            </a:r>
            <a:br>
              <a:rPr lang="en-US" dirty="0">
                <a:latin typeface="Calibri" charset="0"/>
                <a:ea typeface="MS PGothic" charset="0"/>
              </a:rPr>
            </a:br>
            <a:r>
              <a:rPr lang="en-US" dirty="0">
                <a:latin typeface="Calibri" charset="0"/>
                <a:ea typeface="MS PGothic" charset="0"/>
              </a:rPr>
              <a:t>then later be deleted without much site impact, because the server only cares about the system-names, not dynamic relationships.</a:t>
            </a:r>
          </a:p>
          <a:p>
            <a:pPr marL="685800" lvl="1" indent="-228600" eaLnBrk="1" hangingPunct="1">
              <a:buFontTx/>
              <a:buChar char="•"/>
            </a:pPr>
            <a:r>
              <a:rPr lang="en-US" b="1" dirty="0">
                <a:latin typeface="Calibri" charset="0"/>
                <a:ea typeface="MS PGothic" charset="0"/>
              </a:rPr>
              <a:t>See the training site’s </a:t>
            </a:r>
            <a:r>
              <a:rPr lang="en-US" b="1" i="1" dirty="0">
                <a:latin typeface="Calibri" charset="0"/>
                <a:ea typeface="MS PGothic" charset="0"/>
              </a:rPr>
              <a:t>How Do I…? </a:t>
            </a:r>
            <a:r>
              <a:rPr lang="en-US" dirty="0">
                <a:latin typeface="Calibri" charset="0"/>
                <a:ea typeface="MS PGothic" charset="0"/>
              </a:rPr>
              <a:t>page – “How do I Move, Rename, and/or Delete Stuff ( and without messing up my site?)”</a:t>
            </a:r>
            <a:br>
              <a:rPr lang="en-US" dirty="0">
                <a:latin typeface="Calibri" charset="0"/>
                <a:ea typeface="MS PGothic" charset="0"/>
              </a:rPr>
            </a:br>
            <a:r>
              <a:rPr lang="en-US" dirty="0">
                <a:latin typeface="Calibri" charset="0"/>
                <a:ea typeface="MS PGothic" charset="0"/>
              </a:rPr>
              <a:t>for further discussion of planning to reduce site impact when Moving, Renaming, or Deleting assets.</a:t>
            </a:r>
            <a:br>
              <a:rPr lang="en-US" dirty="0">
                <a:latin typeface="Calibri" charset="0"/>
                <a:ea typeface="MS PGothic" charset="0"/>
              </a:rPr>
            </a:br>
            <a:r>
              <a:rPr lang="en-US" dirty="0">
                <a:latin typeface="Calibri" charset="0"/>
                <a:ea typeface="MS PGothic" charset="0"/>
              </a:rPr>
              <a:t>http://</a:t>
            </a:r>
            <a:r>
              <a:rPr lang="en-US" dirty="0" err="1">
                <a:latin typeface="Calibri" charset="0"/>
                <a:ea typeface="MS PGothic" charset="0"/>
              </a:rPr>
              <a:t>staging.web.e.uh.edu</a:t>
            </a:r>
            <a:r>
              <a:rPr lang="en-US" dirty="0">
                <a:latin typeface="Calibri" charset="0"/>
                <a:ea typeface="MS PGothic" charset="0"/>
              </a:rPr>
              <a:t>/cms-trainee-00/sample-page-3/how-do-I/move-rename-delete/</a:t>
            </a:r>
            <a:r>
              <a:rPr lang="en-US" dirty="0" err="1">
                <a:latin typeface="Calibri" charset="0"/>
                <a:ea typeface="MS PGothic" charset="0"/>
              </a:rPr>
              <a:t>index.php#minimize-impact</a:t>
            </a:r>
            <a:endParaRPr lang="en-US" dirty="0">
              <a:latin typeface="Calibri" charset="0"/>
              <a:ea typeface="MS PGothic" charset="0"/>
            </a:endParaRPr>
          </a:p>
          <a:p>
            <a:pPr eaLnBrk="1" hangingPunct="1"/>
            <a:endParaRPr lang="en-US" dirty="0">
              <a:latin typeface="Calibri" charset="0"/>
              <a:ea typeface="MS PGothic" charset="0"/>
            </a:endParaRPr>
          </a:p>
          <a:p>
            <a:pPr eaLnBrk="1" hangingPunct="1"/>
            <a:r>
              <a:rPr lang="en-US" dirty="0">
                <a:latin typeface="Calibri" charset="0"/>
                <a:ea typeface="MS PGothic" charset="0"/>
              </a:rPr>
              <a:t>Notes from impact planning discussion are reprised here also:</a:t>
            </a:r>
          </a:p>
          <a:p>
            <a:r>
              <a:rPr lang="en-US" b="1" dirty="0">
                <a:latin typeface="Calibri" charset="0"/>
                <a:ea typeface="MS PGothic" charset="0"/>
              </a:rPr>
              <a:t>Remember: </a:t>
            </a:r>
            <a:r>
              <a:rPr lang="en-US" dirty="0">
                <a:latin typeface="Calibri" charset="0"/>
                <a:ea typeface="MS PGothic" charset="0"/>
              </a:rPr>
              <a:t>It is up to each individual Site's users who have Publishing Permissions to ensure that any and all pages within a section which are being Published are in fact ready for Publishing.</a:t>
            </a:r>
          </a:p>
          <a:p>
            <a:pPr eaLnBrk="1" hangingPunct="1"/>
            <a:r>
              <a:rPr lang="en-US" dirty="0">
                <a:latin typeface="Calibri" charset="0"/>
                <a:ea typeface="MS PGothic" charset="0"/>
              </a:rPr>
              <a:t>-----------------------------------------------------------------------------------------------</a:t>
            </a:r>
          </a:p>
          <a:p>
            <a:pPr eaLnBrk="1" hangingPunct="1"/>
            <a:r>
              <a:rPr lang="en-US" dirty="0">
                <a:latin typeface="Calibri" charset="0"/>
                <a:ea typeface="MS PGothic" charset="0"/>
              </a:rPr>
              <a:t>The following scenario is based on Moving site materials; however most of the advice applies also to Deleting and Renaming.</a:t>
            </a:r>
          </a:p>
          <a:p>
            <a:r>
              <a:rPr lang="en-US" b="1" dirty="0">
                <a:latin typeface="Calibri" charset="0"/>
                <a:ea typeface="MS PGothic" charset="0"/>
              </a:rPr>
              <a:t>To minimize impact on a live site, you can follow this process:</a:t>
            </a:r>
            <a:br>
              <a:rPr lang="en-US" b="1" dirty="0">
                <a:latin typeface="Calibri" charset="0"/>
                <a:ea typeface="MS PGothic" charset="0"/>
              </a:rPr>
            </a:br>
            <a:endParaRPr lang="en-US" b="1" dirty="0">
              <a:latin typeface="Calibri" charset="0"/>
              <a:ea typeface="MS PGothic" charset="0"/>
            </a:endParaRPr>
          </a:p>
          <a:p>
            <a:r>
              <a:rPr lang="en-US" b="1" dirty="0">
                <a:latin typeface="Calibri" charset="0"/>
                <a:ea typeface="MS PGothic" charset="0"/>
              </a:rPr>
              <a:t>1) First, Plan! How can you coordinate the desired changes to minimize the impact on the Live site?</a:t>
            </a:r>
            <a:br>
              <a:rPr lang="en-US" dirty="0">
                <a:latin typeface="Calibri" charset="0"/>
                <a:ea typeface="MS PGothic" charset="0"/>
              </a:rPr>
            </a:br>
            <a:r>
              <a:rPr lang="en-US" dirty="0">
                <a:latin typeface="Calibri" charset="0"/>
                <a:ea typeface="MS PGothic" charset="0"/>
              </a:rPr>
              <a:t>	</a:t>
            </a:r>
            <a:r>
              <a:rPr lang="en-US" b="1" dirty="0">
                <a:latin typeface="Calibri" charset="0"/>
                <a:ea typeface="MS PGothic" charset="0"/>
              </a:rPr>
              <a:t>POINTS TO REMEMBER:</a:t>
            </a:r>
            <a:endParaRPr lang="en-US" dirty="0">
              <a:latin typeface="Calibri" charset="0"/>
              <a:ea typeface="MS PGothic" charset="0"/>
            </a:endParaRPr>
          </a:p>
          <a:p>
            <a:pPr marL="685800" lvl="1" indent="-228600">
              <a:buFontTx/>
              <a:buChar char="•"/>
            </a:pPr>
            <a:r>
              <a:rPr lang="en-US" dirty="0">
                <a:latin typeface="Calibri" charset="0"/>
                <a:ea typeface="MS PGothic" charset="0"/>
              </a:rPr>
              <a:t>You should work during times when few site visitors are likely to be impacted by the switchover: after hours, during weekends, between semesters, etc.</a:t>
            </a:r>
          </a:p>
          <a:p>
            <a:pPr marL="685800" lvl="1" indent="-228600">
              <a:buFontTx/>
              <a:buChar char="•"/>
            </a:pPr>
            <a:r>
              <a:rPr lang="en-US" dirty="0">
                <a:latin typeface="Calibri" charset="0"/>
                <a:ea typeface="MS PGothic" charset="0"/>
              </a:rPr>
              <a:t>Only Publishing and Un-Publishing can change the files on the Server (e.g. the Live site).</a:t>
            </a:r>
          </a:p>
          <a:p>
            <a:pPr marL="685800" lvl="1" indent="-228600">
              <a:buFontTx/>
              <a:buChar char="•"/>
            </a:pPr>
            <a:r>
              <a:rPr lang="en-US" dirty="0">
                <a:latin typeface="Calibri" charset="0"/>
                <a:ea typeface="MS PGothic" charset="0"/>
              </a:rPr>
              <a:t>When Moving materials, two areas of your site will be affected: the area the material is coming from, and the area the material is moving to.</a:t>
            </a:r>
          </a:p>
          <a:p>
            <a:pPr marL="685800" lvl="1" indent="-228600">
              <a:buFontTx/>
              <a:buChar char="•"/>
            </a:pPr>
            <a:r>
              <a:rPr lang="en-US" dirty="0">
                <a:latin typeface="Calibri" charset="0"/>
                <a:ea typeface="MS PGothic" charset="0"/>
              </a:rPr>
              <a:t>To maximize continuity of availability, Publish the new arrangements of materials first, and then immediately afterwards Un-Publish the older version.</a:t>
            </a:r>
          </a:p>
          <a:p>
            <a:pPr marL="685800" lvl="1" indent="-228600">
              <a:buFontTx/>
              <a:buChar char="•"/>
            </a:pPr>
            <a:r>
              <a:rPr lang="en-US" dirty="0">
                <a:latin typeface="Calibri" charset="0"/>
                <a:ea typeface="MS PGothic" charset="0"/>
              </a:rPr>
              <a:t>The CMS considers Copies of materials to be brand new assets, without any internal links pointing towards them (although links pointing outward are preserved).</a:t>
            </a:r>
          </a:p>
          <a:p>
            <a:pPr marL="685800" lvl="1" indent="-228600">
              <a:buFontTx/>
              <a:buChar char="•"/>
            </a:pPr>
            <a:r>
              <a:rPr lang="en-US" dirty="0">
                <a:latin typeface="Calibri" charset="0"/>
                <a:ea typeface="MS PGothic" charset="0"/>
              </a:rPr>
              <a:t>Copied CMS materials, residing in the same location the originals were in, can be used to Un-Publish the original materials because the Server is only concerned with matching system names (aka Filenames), and not with CMS-driven dynamic relationships.</a:t>
            </a:r>
          </a:p>
          <a:p>
            <a:pPr marL="685800" lvl="1" indent="-228600">
              <a:buFontTx/>
              <a:buChar char="•"/>
            </a:pPr>
            <a:r>
              <a:rPr lang="en-US" dirty="0">
                <a:latin typeface="Calibri" charset="0"/>
                <a:ea typeface="MS PGothic" charset="0"/>
              </a:rPr>
              <a:t>To ensure Synchronized Left-Nav menus throughout your site: the relative Parent Folders for </a:t>
            </a:r>
            <a:r>
              <a:rPr lang="en-US" i="1" dirty="0">
                <a:latin typeface="Calibri" charset="0"/>
                <a:ea typeface="MS PGothic" charset="0"/>
              </a:rPr>
              <a:t>both</a:t>
            </a:r>
            <a:r>
              <a:rPr lang="en-US" dirty="0">
                <a:latin typeface="Calibri" charset="0"/>
                <a:ea typeface="MS PGothic" charset="0"/>
              </a:rPr>
              <a:t> changed areas (old and new) will </a:t>
            </a:r>
            <a:r>
              <a:rPr lang="en-US" i="1" dirty="0">
                <a:latin typeface="Calibri" charset="0"/>
                <a:ea typeface="MS PGothic" charset="0"/>
              </a:rPr>
              <a:t>each</a:t>
            </a:r>
            <a:r>
              <a:rPr lang="en-US" dirty="0">
                <a:latin typeface="Calibri" charset="0"/>
                <a:ea typeface="MS PGothic" charset="0"/>
              </a:rPr>
              <a:t> need to be Published in their final form.</a:t>
            </a:r>
          </a:p>
          <a:p>
            <a:pPr marL="685800" lvl="1" indent="-228600">
              <a:buFontTx/>
              <a:buChar char="•"/>
            </a:pPr>
            <a:r>
              <a:rPr lang="en-US" i="1" dirty="0">
                <a:latin typeface="Calibri" charset="0"/>
                <a:ea typeface="MS PGothic" charset="0"/>
              </a:rPr>
              <a:t>Note: You should also consider leveraging your site's two publishing destinations, especially if you can afford to freeze publishing to the live site until extensive changes may be completely finished, approved, and ready to go-live. Just remember that Un-Publishing still needs to be done on both your hidden (staging/test) site and your Live site. And between the two, it is most critical that you avoid any obsolete files or interrupted availability for your Live site, which the public sees and depends on for accurate information.</a:t>
            </a:r>
            <a:br>
              <a:rPr lang="en-US" i="1"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2) Start your Editing. Within the CMS you would first Move [or Rename] the material by using the Move/Rename tab/panel</a:t>
            </a:r>
            <a:r>
              <a:rPr lang="en-US" dirty="0">
                <a:latin typeface="Calibri" charset="0"/>
                <a:ea typeface="MS PGothic" charset="0"/>
              </a:rPr>
              <a:t>, </a:t>
            </a:r>
            <a:br>
              <a:rPr lang="en-US" dirty="0">
                <a:latin typeface="Calibri" charset="0"/>
                <a:ea typeface="MS PGothic" charset="0"/>
              </a:rPr>
            </a:br>
            <a:r>
              <a:rPr lang="en-US" dirty="0">
                <a:latin typeface="Calibri" charset="0"/>
                <a:ea typeface="MS PGothic" charset="0"/>
              </a:rPr>
              <a:t>	</a:t>
            </a:r>
            <a:r>
              <a:rPr lang="en-US" i="1" dirty="0">
                <a:latin typeface="Calibri" charset="0"/>
                <a:ea typeface="MS PGothic" charset="0"/>
              </a:rPr>
              <a:t>making sure the default Un-Publish setting is </a:t>
            </a:r>
            <a:r>
              <a:rPr lang="en-US" b="1" i="1" dirty="0">
                <a:latin typeface="Calibri" charset="0"/>
                <a:ea typeface="MS PGothic" charset="0"/>
              </a:rPr>
              <a:t>un-checked</a:t>
            </a:r>
            <a:r>
              <a:rPr lang="en-US" i="1" dirty="0">
                <a:latin typeface="Calibri" charset="0"/>
                <a:ea typeface="MS PGothic" charset="0"/>
              </a:rPr>
              <a:t> for now.</a:t>
            </a:r>
            <a:br>
              <a:rPr lang="en-US" i="1"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3) Make a COPY of the relocated material, to place back into the </a:t>
            </a:r>
            <a:r>
              <a:rPr lang="en-US" b="1" i="1" dirty="0">
                <a:latin typeface="Calibri" charset="0"/>
                <a:ea typeface="MS PGothic" charset="0"/>
              </a:rPr>
              <a:t>original</a:t>
            </a:r>
            <a:r>
              <a:rPr lang="en-US" b="1" dirty="0">
                <a:latin typeface="Calibri" charset="0"/>
                <a:ea typeface="MS PGothic" charset="0"/>
              </a:rPr>
              <a:t> location.</a:t>
            </a:r>
            <a:br>
              <a:rPr lang="en-US" dirty="0">
                <a:latin typeface="Calibri" charset="0"/>
                <a:ea typeface="MS PGothic" charset="0"/>
              </a:rPr>
            </a:br>
            <a:r>
              <a:rPr lang="en-US" dirty="0">
                <a:latin typeface="Calibri" charset="0"/>
                <a:ea typeface="MS PGothic" charset="0"/>
              </a:rPr>
              <a:t>It is a good idea to make the Copy as soon as possible after Moving the material - especially if the intention is for things to be rearranged, deleted, or renamed in the new location.</a:t>
            </a:r>
            <a:br>
              <a:rPr lang="en-US"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4) Work with the Moved material as desired. When ready to go-live with the change: Publish the relocated material*, starting from its containing (aka Parent) folder for the area where the moved material has been placed.</a:t>
            </a:r>
            <a:r>
              <a:rPr lang="en-US" dirty="0">
                <a:latin typeface="Calibri" charset="0"/>
                <a:ea typeface="MS PGothic" charset="0"/>
              </a:rPr>
              <a:t> Choosing the correct parent folder will ensure that left-nav menus are properly synchronized between the CMS version and the Server/Live version(s). </a:t>
            </a:r>
            <a:br>
              <a:rPr lang="en-US" dirty="0">
                <a:latin typeface="Calibri" charset="0"/>
                <a:ea typeface="MS PGothic" charset="0"/>
              </a:rPr>
            </a:br>
            <a:r>
              <a:rPr lang="en-US" dirty="0">
                <a:latin typeface="Calibri" charset="0"/>
                <a:ea typeface="MS PGothic" charset="0"/>
              </a:rPr>
              <a:t>*</a:t>
            </a:r>
            <a:r>
              <a:rPr lang="en-US" i="1" dirty="0">
                <a:latin typeface="Calibri" charset="0"/>
                <a:ea typeface="MS PGothic" charset="0"/>
              </a:rPr>
              <a:t>Note: Also be aware that, while this process would result in the Live site having some temporary content redundancy, it would also mean that the material will not be completely unavailable during the change-out process.</a:t>
            </a:r>
            <a:br>
              <a:rPr lang="en-US" i="1"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5) For the COPY:</a:t>
            </a:r>
            <a:r>
              <a:rPr lang="en-US" dirty="0">
                <a:latin typeface="Calibri" charset="0"/>
                <a:ea typeface="MS PGothic" charset="0"/>
              </a:rPr>
              <a:t> </a:t>
            </a:r>
          </a:p>
          <a:p>
            <a:pPr marL="685800" lvl="1" indent="-228600">
              <a:buFontTx/>
              <a:buChar char="•"/>
            </a:pPr>
            <a:r>
              <a:rPr lang="en-US" dirty="0">
                <a:latin typeface="Calibri" charset="0"/>
                <a:ea typeface="MS PGothic" charset="0"/>
              </a:rPr>
              <a:t>Ensure that all system-names match EXACTLY with the static version(s) on the server.</a:t>
            </a:r>
          </a:p>
          <a:p>
            <a:pPr marL="685800" lvl="1" indent="-228600">
              <a:buFontTx/>
              <a:buChar char="•"/>
            </a:pPr>
            <a:r>
              <a:rPr lang="en-US" dirty="0">
                <a:latin typeface="Calibri" charset="0"/>
                <a:ea typeface="MS PGothic" charset="0"/>
              </a:rPr>
              <a:t>Be sure to set the Copied material to be NOT Included in the Menu, and Not Indexed. You may also wish to set these obsolete materials to be Not Publishable, temporarily, until you are certain they are ready to be removed from the Server.</a:t>
            </a:r>
          </a:p>
          <a:p>
            <a:pPr marL="685800" lvl="1" indent="-228600">
              <a:buFontTx/>
              <a:buChar char="•"/>
            </a:pPr>
            <a:r>
              <a:rPr lang="en-US" dirty="0">
                <a:latin typeface="Calibri" charset="0"/>
                <a:ea typeface="MS PGothic" charset="0"/>
              </a:rPr>
              <a:t>Re-Publish the parent folder of the original section, to Synchronize the Live site's menus for this section as well.</a:t>
            </a:r>
            <a:br>
              <a:rPr lang="en-US" dirty="0">
                <a:latin typeface="Calibri" charset="0"/>
                <a:ea typeface="MS PGothic" charset="0"/>
              </a:rPr>
            </a:br>
            <a:r>
              <a:rPr lang="en-US" i="1" dirty="0">
                <a:latin typeface="Calibri" charset="0"/>
                <a:ea typeface="MS PGothic" charset="0"/>
              </a:rPr>
              <a:t>This removes the material from the original area's navigation menus.</a:t>
            </a:r>
            <a:endParaRPr lang="en-US" dirty="0">
              <a:latin typeface="Calibri" charset="0"/>
              <a:ea typeface="MS PGothic" charset="0"/>
            </a:endParaRPr>
          </a:p>
          <a:p>
            <a:pPr marL="685800" lvl="1" indent="-228600">
              <a:buFontTx/>
              <a:buChar char="•"/>
            </a:pPr>
            <a:r>
              <a:rPr lang="en-US" dirty="0">
                <a:latin typeface="Calibri" charset="0"/>
                <a:ea typeface="MS PGothic" charset="0"/>
              </a:rPr>
              <a:t>If/when ready, go back to the COPIED materials and set them again to be Publishable, to enable the Un-Publishing step.</a:t>
            </a:r>
          </a:p>
          <a:p>
            <a:pPr marL="685800" lvl="1" indent="-228600">
              <a:buFontTx/>
              <a:buChar char="•"/>
            </a:pPr>
            <a:r>
              <a:rPr lang="en-US" dirty="0">
                <a:latin typeface="Calibri" charset="0"/>
                <a:ea typeface="MS PGothic" charset="0"/>
              </a:rPr>
              <a:t>Un-Publish, using the COPIED materials, from all Destinations.</a:t>
            </a:r>
          </a:p>
          <a:p>
            <a:pPr marL="685800" lvl="1" indent="-228600">
              <a:buFontTx/>
              <a:buChar char="•"/>
            </a:pPr>
            <a:r>
              <a:rPr lang="en-US" dirty="0">
                <a:latin typeface="Calibri" charset="0"/>
                <a:ea typeface="MS PGothic" charset="0"/>
              </a:rPr>
              <a:t>Once the COPIED materials are finished </a:t>
            </a:r>
            <a:r>
              <a:rPr lang="en-US" dirty="0" err="1">
                <a:latin typeface="Calibri" charset="0"/>
                <a:ea typeface="MS PGothic" charset="0"/>
              </a:rPr>
              <a:t>UnPublishing</a:t>
            </a:r>
            <a:r>
              <a:rPr lang="en-US" dirty="0">
                <a:latin typeface="Calibri" charset="0"/>
                <a:ea typeface="MS PGothic" charset="0"/>
              </a:rPr>
              <a:t>, they can be safely Deleted from within the CMS, if desired.</a:t>
            </a:r>
          </a:p>
          <a:p>
            <a:pPr marL="685800" lvl="1" indent="-228600">
              <a:buFontTx/>
              <a:buChar char="•"/>
            </a:pPr>
            <a:r>
              <a:rPr lang="en-US" dirty="0">
                <a:latin typeface="Calibri" charset="0"/>
                <a:ea typeface="MS PGothic" charset="0"/>
              </a:rPr>
              <a:t>If the COPIED materials are going to be kept for any reason, they should then be set to be NOT Included in the Menu, NOT Indexed, and NOT Publishable.</a:t>
            </a:r>
          </a:p>
          <a:p>
            <a:r>
              <a:rPr lang="en-US" dirty="0">
                <a:latin typeface="Calibri" charset="0"/>
                <a:ea typeface="MS PGothic" charset="0"/>
              </a:rPr>
              <a:t>-------------------------------------------------------------------------------------------------------------------------</a:t>
            </a: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49C76546-7D37-BB42-A48D-D3385954D103}" type="slidenum">
              <a:rPr lang="en-US" sz="1200">
                <a:latin typeface="Calibri" charset="0"/>
              </a:rPr>
              <a:pPr eaLnBrk="1" hangingPunct="1"/>
              <a:t>25</a:t>
            </a:fld>
            <a:endParaRPr lang="en-US"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CMS TERMINOLOGY:</a:t>
            </a:r>
          </a:p>
          <a:p>
            <a:pPr eaLnBrk="1" hangingPunct="1"/>
            <a:endParaRPr lang="en-US" b="1" dirty="0">
              <a:latin typeface="Calibri" charset="0"/>
              <a:ea typeface="MS PGothic" charset="0"/>
            </a:endParaRPr>
          </a:p>
          <a:p>
            <a:pPr eaLnBrk="1" hangingPunct="1"/>
            <a:r>
              <a:rPr lang="en-US" b="1" dirty="0">
                <a:latin typeface="Calibri" charset="0"/>
                <a:ea typeface="MS PGothic" charset="0"/>
              </a:rPr>
              <a:t>ORPHANED FILES</a:t>
            </a:r>
          </a:p>
          <a:p>
            <a:pPr eaLnBrk="1" hangingPunct="1"/>
            <a:r>
              <a:rPr lang="en-US" dirty="0">
                <a:latin typeface="Calibri" charset="0"/>
                <a:ea typeface="MS PGothic" charset="0"/>
              </a:rPr>
              <a:t>Preventing / handling Orphaned Files</a:t>
            </a:r>
          </a:p>
          <a:p>
            <a:pPr eaLnBrk="1" hangingPunct="1"/>
            <a:endParaRPr lang="en-US" b="1" dirty="0">
              <a:latin typeface="Calibri" charset="0"/>
              <a:ea typeface="MS PGothic" charset="0"/>
            </a:endParaRPr>
          </a:p>
          <a:p>
            <a:pPr eaLnBrk="1" hangingPunct="1">
              <a:buFont typeface="Calibri" charset="0"/>
              <a:buAutoNum type="arabicPeriod"/>
            </a:pPr>
            <a:r>
              <a:rPr lang="en-US" b="1" dirty="0">
                <a:latin typeface="Calibri" charset="0"/>
                <a:ea typeface="MS PGothic" charset="0"/>
              </a:rPr>
              <a:t>Prevention is easiest – </a:t>
            </a:r>
            <a:br>
              <a:rPr lang="en-US" b="1" dirty="0">
                <a:latin typeface="Calibri" charset="0"/>
                <a:ea typeface="MS PGothic" charset="0"/>
              </a:rPr>
            </a:br>
            <a:r>
              <a:rPr lang="en-US" dirty="0">
                <a:latin typeface="Calibri" charset="0"/>
                <a:ea typeface="MS PGothic" charset="0"/>
              </a:rPr>
              <a:t>Before permanently Deleting any items, remember to Un-publish them first.</a:t>
            </a:r>
            <a:br>
              <a:rPr lang="en-US" dirty="0">
                <a:latin typeface="Calibri" charset="0"/>
                <a:ea typeface="MS PGothic" charset="0"/>
              </a:rPr>
            </a:br>
            <a:r>
              <a:rPr lang="en-US" dirty="0">
                <a:latin typeface="Calibri" charset="0"/>
                <a:ea typeface="MS PGothic" charset="0"/>
              </a:rPr>
              <a:t>Generally speaking, that goes for Moving and Renaming also – but permanent Deletion can make handling orphaned files more difficult all around.</a:t>
            </a:r>
            <a:br>
              <a:rPr lang="en-US" dirty="0">
                <a:latin typeface="Calibri" charset="0"/>
                <a:ea typeface="MS PGothic" charset="0"/>
              </a:rPr>
            </a:br>
            <a:endParaRPr lang="en-US" dirty="0">
              <a:latin typeface="Calibri" charset="0"/>
              <a:ea typeface="MS PGothic" charset="0"/>
            </a:endParaRPr>
          </a:p>
          <a:p>
            <a:pPr eaLnBrk="1" hangingPunct="1">
              <a:buFont typeface="Calibri" charset="0"/>
              <a:buAutoNum type="arabicPeriod"/>
            </a:pPr>
            <a:r>
              <a:rPr lang="en-US" b="1" dirty="0">
                <a:latin typeface="Calibri" charset="0"/>
                <a:ea typeface="MS PGothic" charset="0"/>
              </a:rPr>
              <a:t>When Moving, or Renaming </a:t>
            </a:r>
            <a:r>
              <a:rPr lang="en-US" dirty="0">
                <a:latin typeface="Calibri" charset="0"/>
                <a:ea typeface="MS PGothic" charset="0"/>
              </a:rPr>
              <a:t>any items which have previously been Published, please consider that: </a:t>
            </a:r>
          </a:p>
          <a:p>
            <a:pPr marL="685800" lvl="1" indent="-228600" eaLnBrk="1" hangingPunct="1">
              <a:buFontTx/>
              <a:buChar char="•"/>
            </a:pPr>
            <a:r>
              <a:rPr lang="en-US" b="1" dirty="0">
                <a:latin typeface="Calibri" charset="0"/>
                <a:ea typeface="MS PGothic" charset="0"/>
              </a:rPr>
              <a:t>Copies</a:t>
            </a:r>
            <a:r>
              <a:rPr lang="en-US" dirty="0">
                <a:latin typeface="Calibri" charset="0"/>
                <a:ea typeface="MS PGothic" charset="0"/>
              </a:rPr>
              <a:t> of items can be used for Unpublishing, </a:t>
            </a:r>
            <a:br>
              <a:rPr lang="en-US" dirty="0">
                <a:latin typeface="Calibri" charset="0"/>
                <a:ea typeface="MS PGothic" charset="0"/>
              </a:rPr>
            </a:br>
            <a:r>
              <a:rPr lang="en-US" dirty="0">
                <a:latin typeface="Calibri" charset="0"/>
                <a:ea typeface="MS PGothic" charset="0"/>
              </a:rPr>
              <a:t>then later be deleted without much site impact, because the server only cares about the system-names, not dynamic relationships.</a:t>
            </a:r>
          </a:p>
          <a:p>
            <a:pPr marL="685800" lvl="1" indent="-228600" eaLnBrk="1" hangingPunct="1">
              <a:buFontTx/>
              <a:buChar char="•"/>
            </a:pPr>
            <a:r>
              <a:rPr lang="en-US" b="1" dirty="0">
                <a:latin typeface="Calibri" charset="0"/>
                <a:ea typeface="MS PGothic" charset="0"/>
              </a:rPr>
              <a:t>See the training site’s </a:t>
            </a:r>
            <a:r>
              <a:rPr lang="en-US" b="1" i="1" dirty="0">
                <a:latin typeface="Calibri" charset="0"/>
                <a:ea typeface="MS PGothic" charset="0"/>
              </a:rPr>
              <a:t>How Do I…? </a:t>
            </a:r>
            <a:r>
              <a:rPr lang="en-US" dirty="0">
                <a:latin typeface="Calibri" charset="0"/>
                <a:ea typeface="MS PGothic" charset="0"/>
              </a:rPr>
              <a:t>page – “How do I Move, Rename, and/or Delete Stuff ( and without messing up my site?)”</a:t>
            </a:r>
            <a:br>
              <a:rPr lang="en-US" dirty="0">
                <a:latin typeface="Calibri" charset="0"/>
                <a:ea typeface="MS PGothic" charset="0"/>
              </a:rPr>
            </a:br>
            <a:r>
              <a:rPr lang="en-US" dirty="0">
                <a:latin typeface="Calibri" charset="0"/>
                <a:ea typeface="MS PGothic" charset="0"/>
              </a:rPr>
              <a:t>for further discussion of planning to reduce site impact when Moving, Renaming, or Deleting assets.</a:t>
            </a:r>
            <a:br>
              <a:rPr lang="en-US" dirty="0">
                <a:latin typeface="Calibri" charset="0"/>
                <a:ea typeface="MS PGothic" charset="0"/>
              </a:rPr>
            </a:br>
            <a:r>
              <a:rPr lang="en-US" dirty="0">
                <a:latin typeface="Calibri" charset="0"/>
                <a:ea typeface="MS PGothic" charset="0"/>
              </a:rPr>
              <a:t>http://</a:t>
            </a:r>
            <a:r>
              <a:rPr lang="en-US" dirty="0" err="1">
                <a:latin typeface="Calibri" charset="0"/>
                <a:ea typeface="MS PGothic" charset="0"/>
              </a:rPr>
              <a:t>staging.web.e.uh.edu</a:t>
            </a:r>
            <a:r>
              <a:rPr lang="en-US" dirty="0">
                <a:latin typeface="Calibri" charset="0"/>
                <a:ea typeface="MS PGothic" charset="0"/>
              </a:rPr>
              <a:t>/cms-trainee-00/sample-page-3/how-do-I/move-rename-delete/</a:t>
            </a:r>
            <a:r>
              <a:rPr lang="en-US" dirty="0" err="1">
                <a:latin typeface="Calibri" charset="0"/>
                <a:ea typeface="MS PGothic" charset="0"/>
              </a:rPr>
              <a:t>index.php#minimize-impact</a:t>
            </a:r>
            <a:endParaRPr lang="en-US" dirty="0">
              <a:latin typeface="Calibri" charset="0"/>
              <a:ea typeface="MS PGothic" charset="0"/>
            </a:endParaRPr>
          </a:p>
          <a:p>
            <a:pPr eaLnBrk="1" hangingPunct="1"/>
            <a:endParaRPr lang="en-US" dirty="0">
              <a:latin typeface="Calibri" charset="0"/>
              <a:ea typeface="MS PGothic" charset="0"/>
            </a:endParaRPr>
          </a:p>
          <a:p>
            <a:pPr eaLnBrk="1" hangingPunct="1"/>
            <a:r>
              <a:rPr lang="en-US" dirty="0">
                <a:latin typeface="Calibri" charset="0"/>
                <a:ea typeface="MS PGothic" charset="0"/>
              </a:rPr>
              <a:t>Notes from impact planning discussion are reprised here also:</a:t>
            </a:r>
          </a:p>
          <a:p>
            <a:r>
              <a:rPr lang="en-US" b="1" dirty="0">
                <a:latin typeface="Calibri" charset="0"/>
                <a:ea typeface="MS PGothic" charset="0"/>
              </a:rPr>
              <a:t>Remember: </a:t>
            </a:r>
            <a:r>
              <a:rPr lang="en-US" dirty="0">
                <a:latin typeface="Calibri" charset="0"/>
                <a:ea typeface="MS PGothic" charset="0"/>
              </a:rPr>
              <a:t>It is up to each individual Site's users who have Publishing Permissions to ensure that any and all pages within a section which are being Published are in fact ready for Publishing.</a:t>
            </a:r>
          </a:p>
          <a:p>
            <a:pPr eaLnBrk="1" hangingPunct="1"/>
            <a:r>
              <a:rPr lang="en-US" dirty="0">
                <a:latin typeface="Calibri" charset="0"/>
                <a:ea typeface="MS PGothic" charset="0"/>
              </a:rPr>
              <a:t>-----------------------------------------------------------------------------------------------</a:t>
            </a:r>
          </a:p>
          <a:p>
            <a:pPr eaLnBrk="1" hangingPunct="1"/>
            <a:r>
              <a:rPr lang="en-US" dirty="0">
                <a:latin typeface="Calibri" charset="0"/>
                <a:ea typeface="MS PGothic" charset="0"/>
              </a:rPr>
              <a:t>The following scenario is based on Moving site materials; however most of the advice applies also to Deleting and Renaming.</a:t>
            </a:r>
          </a:p>
          <a:p>
            <a:r>
              <a:rPr lang="en-US" b="1" dirty="0">
                <a:latin typeface="Calibri" charset="0"/>
                <a:ea typeface="MS PGothic" charset="0"/>
              </a:rPr>
              <a:t>To minimize impact on a live site, you can follow this process:</a:t>
            </a:r>
            <a:br>
              <a:rPr lang="en-US" b="1" dirty="0">
                <a:latin typeface="Calibri" charset="0"/>
                <a:ea typeface="MS PGothic" charset="0"/>
              </a:rPr>
            </a:br>
            <a:endParaRPr lang="en-US" b="1" dirty="0">
              <a:latin typeface="Calibri" charset="0"/>
              <a:ea typeface="MS PGothic" charset="0"/>
            </a:endParaRPr>
          </a:p>
          <a:p>
            <a:r>
              <a:rPr lang="en-US" b="1" dirty="0">
                <a:latin typeface="Calibri" charset="0"/>
                <a:ea typeface="MS PGothic" charset="0"/>
              </a:rPr>
              <a:t>1) First, Plan! How can you coordinate the desired changes to minimize the impact on the Live site?</a:t>
            </a:r>
            <a:br>
              <a:rPr lang="en-US" dirty="0">
                <a:latin typeface="Calibri" charset="0"/>
                <a:ea typeface="MS PGothic" charset="0"/>
              </a:rPr>
            </a:br>
            <a:r>
              <a:rPr lang="en-US" dirty="0">
                <a:latin typeface="Calibri" charset="0"/>
                <a:ea typeface="MS PGothic" charset="0"/>
              </a:rPr>
              <a:t>	</a:t>
            </a:r>
            <a:r>
              <a:rPr lang="en-US" b="1" dirty="0">
                <a:latin typeface="Calibri" charset="0"/>
                <a:ea typeface="MS PGothic" charset="0"/>
              </a:rPr>
              <a:t>POINTS TO REMEMBER:</a:t>
            </a:r>
            <a:endParaRPr lang="en-US" dirty="0">
              <a:latin typeface="Calibri" charset="0"/>
              <a:ea typeface="MS PGothic" charset="0"/>
            </a:endParaRPr>
          </a:p>
          <a:p>
            <a:pPr marL="685800" lvl="1" indent="-228600">
              <a:buFontTx/>
              <a:buChar char="•"/>
            </a:pPr>
            <a:r>
              <a:rPr lang="en-US" dirty="0">
                <a:latin typeface="Calibri" charset="0"/>
                <a:ea typeface="MS PGothic" charset="0"/>
              </a:rPr>
              <a:t>You should work during times when few site visitors are likely to be impacted by the switchover: after hours, during weekends, between semesters, etc.</a:t>
            </a:r>
          </a:p>
          <a:p>
            <a:pPr marL="685800" lvl="1" indent="-228600">
              <a:buFontTx/>
              <a:buChar char="•"/>
            </a:pPr>
            <a:r>
              <a:rPr lang="en-US" dirty="0">
                <a:latin typeface="Calibri" charset="0"/>
                <a:ea typeface="MS PGothic" charset="0"/>
              </a:rPr>
              <a:t>Only Publishing and Un-Publishing can change the files on the Server (e.g. the Live site).</a:t>
            </a:r>
          </a:p>
          <a:p>
            <a:pPr marL="685800" lvl="1" indent="-228600">
              <a:buFontTx/>
              <a:buChar char="•"/>
            </a:pPr>
            <a:r>
              <a:rPr lang="en-US" dirty="0">
                <a:latin typeface="Calibri" charset="0"/>
                <a:ea typeface="MS PGothic" charset="0"/>
              </a:rPr>
              <a:t>When Moving materials, two areas of your site will be affected: the area the material is coming from, and the area the material is moving to.</a:t>
            </a:r>
          </a:p>
          <a:p>
            <a:pPr marL="685800" lvl="1" indent="-228600">
              <a:buFontTx/>
              <a:buChar char="•"/>
            </a:pPr>
            <a:r>
              <a:rPr lang="en-US" dirty="0">
                <a:latin typeface="Calibri" charset="0"/>
                <a:ea typeface="MS PGothic" charset="0"/>
              </a:rPr>
              <a:t>To maximize continuity of availability, Publish the new arrangements of materials first, and then immediately afterwards Un-Publish the older version.</a:t>
            </a:r>
          </a:p>
          <a:p>
            <a:pPr marL="685800" lvl="1" indent="-228600">
              <a:buFontTx/>
              <a:buChar char="•"/>
            </a:pPr>
            <a:r>
              <a:rPr lang="en-US" dirty="0">
                <a:latin typeface="Calibri" charset="0"/>
                <a:ea typeface="MS PGothic" charset="0"/>
              </a:rPr>
              <a:t>The CMS considers Copies of materials to be brand new assets, without any internal links pointing towards them (although links pointing outward are preserved).</a:t>
            </a:r>
          </a:p>
          <a:p>
            <a:pPr marL="685800" lvl="1" indent="-228600">
              <a:buFontTx/>
              <a:buChar char="•"/>
            </a:pPr>
            <a:r>
              <a:rPr lang="en-US" dirty="0">
                <a:latin typeface="Calibri" charset="0"/>
                <a:ea typeface="MS PGothic" charset="0"/>
              </a:rPr>
              <a:t>Copied CMS materials, residing in the same location the originals were in, can be used to Un-Publish the original materials because the Server is only concerned with matching system names (aka Filenames), and not with CMS-driven dynamic relationships.</a:t>
            </a:r>
          </a:p>
          <a:p>
            <a:pPr marL="685800" lvl="1" indent="-228600">
              <a:buFontTx/>
              <a:buChar char="•"/>
            </a:pPr>
            <a:r>
              <a:rPr lang="en-US" dirty="0">
                <a:latin typeface="Calibri" charset="0"/>
                <a:ea typeface="MS PGothic" charset="0"/>
              </a:rPr>
              <a:t>To ensure Synchronized Left-Nav menus throughout your site: the relative Parent Folders for </a:t>
            </a:r>
            <a:r>
              <a:rPr lang="en-US" i="1" dirty="0">
                <a:latin typeface="Calibri" charset="0"/>
                <a:ea typeface="MS PGothic" charset="0"/>
              </a:rPr>
              <a:t>both</a:t>
            </a:r>
            <a:r>
              <a:rPr lang="en-US" dirty="0">
                <a:latin typeface="Calibri" charset="0"/>
                <a:ea typeface="MS PGothic" charset="0"/>
              </a:rPr>
              <a:t> changed areas (old and new) will </a:t>
            </a:r>
            <a:r>
              <a:rPr lang="en-US" i="1" dirty="0">
                <a:latin typeface="Calibri" charset="0"/>
                <a:ea typeface="MS PGothic" charset="0"/>
              </a:rPr>
              <a:t>each</a:t>
            </a:r>
            <a:r>
              <a:rPr lang="en-US" dirty="0">
                <a:latin typeface="Calibri" charset="0"/>
                <a:ea typeface="MS PGothic" charset="0"/>
              </a:rPr>
              <a:t> need to be Published in their final form.</a:t>
            </a:r>
          </a:p>
          <a:p>
            <a:pPr marL="685800" lvl="1" indent="-228600">
              <a:buFontTx/>
              <a:buChar char="•"/>
            </a:pPr>
            <a:r>
              <a:rPr lang="en-US" i="1" dirty="0">
                <a:latin typeface="Calibri" charset="0"/>
                <a:ea typeface="MS PGothic" charset="0"/>
              </a:rPr>
              <a:t>Note: You should also consider leveraging your site's two publishing destinations, especially if you can afford to freeze publishing to the live site until extensive changes may be completely finished, approved, and ready to go-live. Just remember that Un-Publishing still needs to be done on both your hidden (staging/test) site and your Live site. And between the two, it is most critical that you avoid any obsolete files or interrupted availability for your Live site, which the public sees and depends on for accurate information.</a:t>
            </a:r>
            <a:br>
              <a:rPr lang="en-US" i="1"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2) Start your Editing. Within the CMS you would first Move [or Rename] the material by using the Move/Rename tab/panel</a:t>
            </a:r>
            <a:r>
              <a:rPr lang="en-US" dirty="0">
                <a:latin typeface="Calibri" charset="0"/>
                <a:ea typeface="MS PGothic" charset="0"/>
              </a:rPr>
              <a:t>, </a:t>
            </a:r>
            <a:br>
              <a:rPr lang="en-US" dirty="0">
                <a:latin typeface="Calibri" charset="0"/>
                <a:ea typeface="MS PGothic" charset="0"/>
              </a:rPr>
            </a:br>
            <a:r>
              <a:rPr lang="en-US" dirty="0">
                <a:latin typeface="Calibri" charset="0"/>
                <a:ea typeface="MS PGothic" charset="0"/>
              </a:rPr>
              <a:t>	</a:t>
            </a:r>
            <a:r>
              <a:rPr lang="en-US" i="1" dirty="0">
                <a:latin typeface="Calibri" charset="0"/>
                <a:ea typeface="MS PGothic" charset="0"/>
              </a:rPr>
              <a:t>making sure the default Un-Publish setting is </a:t>
            </a:r>
            <a:r>
              <a:rPr lang="en-US" b="1" i="1" dirty="0">
                <a:latin typeface="Calibri" charset="0"/>
                <a:ea typeface="MS PGothic" charset="0"/>
              </a:rPr>
              <a:t>un-checked</a:t>
            </a:r>
            <a:r>
              <a:rPr lang="en-US" i="1" dirty="0">
                <a:latin typeface="Calibri" charset="0"/>
                <a:ea typeface="MS PGothic" charset="0"/>
              </a:rPr>
              <a:t> for now.</a:t>
            </a:r>
            <a:br>
              <a:rPr lang="en-US" i="1"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3) Make a COPY of the relocated material, to place back into the </a:t>
            </a:r>
            <a:r>
              <a:rPr lang="en-US" b="1" i="1" dirty="0">
                <a:latin typeface="Calibri" charset="0"/>
                <a:ea typeface="MS PGothic" charset="0"/>
              </a:rPr>
              <a:t>original</a:t>
            </a:r>
            <a:r>
              <a:rPr lang="en-US" b="1" dirty="0">
                <a:latin typeface="Calibri" charset="0"/>
                <a:ea typeface="MS PGothic" charset="0"/>
              </a:rPr>
              <a:t> location.</a:t>
            </a:r>
            <a:br>
              <a:rPr lang="en-US" dirty="0">
                <a:latin typeface="Calibri" charset="0"/>
                <a:ea typeface="MS PGothic" charset="0"/>
              </a:rPr>
            </a:br>
            <a:r>
              <a:rPr lang="en-US" dirty="0">
                <a:latin typeface="Calibri" charset="0"/>
                <a:ea typeface="MS PGothic" charset="0"/>
              </a:rPr>
              <a:t>It is a good idea to make the Copy as soon as possible after Moving the material - especially if the intention is for things to be rearranged, deleted, or renamed in the new location.</a:t>
            </a:r>
            <a:br>
              <a:rPr lang="en-US"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4) Work with the Moved material as desired. When ready to go-live with the change: Publish the relocated material*, starting from its containing (aka Parent) folder for the area where the moved material has been placed.</a:t>
            </a:r>
            <a:r>
              <a:rPr lang="en-US" dirty="0">
                <a:latin typeface="Calibri" charset="0"/>
                <a:ea typeface="MS PGothic" charset="0"/>
              </a:rPr>
              <a:t> Choosing the correct parent folder will ensure that left-nav menus are properly synchronized between the CMS version and the Server/Live version(s). </a:t>
            </a:r>
            <a:br>
              <a:rPr lang="en-US" dirty="0">
                <a:latin typeface="Calibri" charset="0"/>
                <a:ea typeface="MS PGothic" charset="0"/>
              </a:rPr>
            </a:br>
            <a:r>
              <a:rPr lang="en-US" dirty="0">
                <a:latin typeface="Calibri" charset="0"/>
                <a:ea typeface="MS PGothic" charset="0"/>
              </a:rPr>
              <a:t>*</a:t>
            </a:r>
            <a:r>
              <a:rPr lang="en-US" i="1" dirty="0">
                <a:latin typeface="Calibri" charset="0"/>
                <a:ea typeface="MS PGothic" charset="0"/>
              </a:rPr>
              <a:t>Note: Also be aware that, while this process would result in the Live site having some temporary content redundancy, it would also mean that the material will not be completely unavailable during the change-out process.</a:t>
            </a:r>
            <a:br>
              <a:rPr lang="en-US" i="1" dirty="0">
                <a:latin typeface="Calibri" charset="0"/>
                <a:ea typeface="MS PGothic" charset="0"/>
              </a:rPr>
            </a:br>
            <a:endParaRPr lang="en-US" dirty="0">
              <a:latin typeface="Calibri" charset="0"/>
              <a:ea typeface="MS PGothic" charset="0"/>
            </a:endParaRPr>
          </a:p>
          <a:p>
            <a:r>
              <a:rPr lang="en-US" b="1" dirty="0">
                <a:latin typeface="Calibri" charset="0"/>
                <a:ea typeface="MS PGothic" charset="0"/>
              </a:rPr>
              <a:t>5) For the COPY:</a:t>
            </a:r>
            <a:r>
              <a:rPr lang="en-US" dirty="0">
                <a:latin typeface="Calibri" charset="0"/>
                <a:ea typeface="MS PGothic" charset="0"/>
              </a:rPr>
              <a:t> </a:t>
            </a:r>
          </a:p>
          <a:p>
            <a:pPr marL="685800" lvl="1" indent="-228600">
              <a:buFontTx/>
              <a:buChar char="•"/>
            </a:pPr>
            <a:r>
              <a:rPr lang="en-US" dirty="0">
                <a:latin typeface="Calibri" charset="0"/>
                <a:ea typeface="MS PGothic" charset="0"/>
              </a:rPr>
              <a:t>Ensure that all system-names match EXACTLY with the static version(s) on the server.</a:t>
            </a:r>
          </a:p>
          <a:p>
            <a:pPr marL="685800" lvl="1" indent="-228600">
              <a:buFontTx/>
              <a:buChar char="•"/>
            </a:pPr>
            <a:r>
              <a:rPr lang="en-US" dirty="0">
                <a:latin typeface="Calibri" charset="0"/>
                <a:ea typeface="MS PGothic" charset="0"/>
              </a:rPr>
              <a:t>Be sure to set the Copied material to be NOT Included in the Menu, and Not Indexed. You may also wish to set these obsolete materials to be Not Publishable, temporarily, until you are certain they are ready to be removed from the Server.</a:t>
            </a:r>
          </a:p>
          <a:p>
            <a:pPr marL="685800" lvl="1" indent="-228600">
              <a:buFontTx/>
              <a:buChar char="•"/>
            </a:pPr>
            <a:r>
              <a:rPr lang="en-US" dirty="0">
                <a:latin typeface="Calibri" charset="0"/>
                <a:ea typeface="MS PGothic" charset="0"/>
              </a:rPr>
              <a:t>Re-Publish the parent folder of the original section, to Synchronize the Live site's menus for this section as well.</a:t>
            </a:r>
            <a:br>
              <a:rPr lang="en-US" dirty="0">
                <a:latin typeface="Calibri" charset="0"/>
                <a:ea typeface="MS PGothic" charset="0"/>
              </a:rPr>
            </a:br>
            <a:r>
              <a:rPr lang="en-US" i="1" dirty="0">
                <a:latin typeface="Calibri" charset="0"/>
                <a:ea typeface="MS PGothic" charset="0"/>
              </a:rPr>
              <a:t>This removes the material from the original area's navigation menus.</a:t>
            </a:r>
            <a:endParaRPr lang="en-US" dirty="0">
              <a:latin typeface="Calibri" charset="0"/>
              <a:ea typeface="MS PGothic" charset="0"/>
            </a:endParaRPr>
          </a:p>
          <a:p>
            <a:pPr marL="685800" lvl="1" indent="-228600">
              <a:buFontTx/>
              <a:buChar char="•"/>
            </a:pPr>
            <a:r>
              <a:rPr lang="en-US" dirty="0">
                <a:latin typeface="Calibri" charset="0"/>
                <a:ea typeface="MS PGothic" charset="0"/>
              </a:rPr>
              <a:t>If/when ready, go back to the COPIED materials and set them again to be Publishable, to enable the Un-Publishing step.</a:t>
            </a:r>
          </a:p>
          <a:p>
            <a:pPr marL="685800" lvl="1" indent="-228600">
              <a:buFontTx/>
              <a:buChar char="•"/>
            </a:pPr>
            <a:r>
              <a:rPr lang="en-US" dirty="0">
                <a:latin typeface="Calibri" charset="0"/>
                <a:ea typeface="MS PGothic" charset="0"/>
              </a:rPr>
              <a:t>Un-Publish, using the COPIED materials, from all Destinations.</a:t>
            </a:r>
          </a:p>
          <a:p>
            <a:pPr marL="685800" lvl="1" indent="-228600">
              <a:buFontTx/>
              <a:buChar char="•"/>
            </a:pPr>
            <a:r>
              <a:rPr lang="en-US" dirty="0">
                <a:latin typeface="Calibri" charset="0"/>
                <a:ea typeface="MS PGothic" charset="0"/>
              </a:rPr>
              <a:t>Once the COPIED materials are finished </a:t>
            </a:r>
            <a:r>
              <a:rPr lang="en-US" dirty="0" err="1">
                <a:latin typeface="Calibri" charset="0"/>
                <a:ea typeface="MS PGothic" charset="0"/>
              </a:rPr>
              <a:t>UnPublishing</a:t>
            </a:r>
            <a:r>
              <a:rPr lang="en-US" dirty="0">
                <a:latin typeface="Calibri" charset="0"/>
                <a:ea typeface="MS PGothic" charset="0"/>
              </a:rPr>
              <a:t>, they can be safely Deleted from within the CMS, if desired.</a:t>
            </a:r>
          </a:p>
          <a:p>
            <a:pPr marL="685800" lvl="1" indent="-228600">
              <a:buFontTx/>
              <a:buChar char="•"/>
            </a:pPr>
            <a:r>
              <a:rPr lang="en-US" dirty="0">
                <a:latin typeface="Calibri" charset="0"/>
                <a:ea typeface="MS PGothic" charset="0"/>
              </a:rPr>
              <a:t>If the COPIED materials are going to be kept for any reason, they should then be set to be NOT Included in the Menu, NOT Indexed, and NOT Publishable.</a:t>
            </a:r>
          </a:p>
          <a:p>
            <a:r>
              <a:rPr lang="en-US" dirty="0">
                <a:latin typeface="Calibri" charset="0"/>
                <a:ea typeface="MS PGothic" charset="0"/>
              </a:rPr>
              <a:t>-------------------------------------------------------------------------------------------------------------------------</a:t>
            </a: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49C76546-7D37-BB42-A48D-D3385954D103}" type="slidenum">
              <a:rPr lang="en-US" sz="1200">
                <a:latin typeface="Calibri" charset="0"/>
              </a:rPr>
              <a:pPr eaLnBrk="1" hangingPunct="1"/>
              <a:t>26</a:t>
            </a:fld>
            <a:endParaRPr lang="en-US"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1" dirty="0">
                <a:latin typeface="Calibri" charset="0"/>
                <a:ea typeface="MS PGothic" charset="0"/>
              </a:rPr>
              <a:t>CMS TERMINOLOGY:</a:t>
            </a:r>
          </a:p>
          <a:p>
            <a:pPr eaLnBrk="1" hangingPunct="1"/>
            <a:r>
              <a:rPr lang="en-US" b="1" dirty="0">
                <a:latin typeface="Calibri" charset="0"/>
                <a:ea typeface="MS PGothic" charset="0"/>
              </a:rPr>
              <a:t>Finding your way around a UH webpage.</a:t>
            </a:r>
          </a:p>
          <a:p>
            <a:pPr eaLnBrk="1" hangingPunct="1"/>
            <a:endParaRPr lang="en-US" b="1" dirty="0">
              <a:latin typeface="Calibri" charset="0"/>
              <a:ea typeface="MS PGothic" charset="0"/>
            </a:endParaRPr>
          </a:p>
          <a:p>
            <a:pPr eaLnBrk="1" hangingPunct="1"/>
            <a:r>
              <a:rPr lang="en-US" dirty="0">
                <a:latin typeface="Calibri" charset="0"/>
                <a:ea typeface="MS PGothic" charset="0"/>
              </a:rPr>
              <a:t>Introducing UH webpage terminology.</a:t>
            </a:r>
          </a:p>
          <a:p>
            <a:pPr eaLnBrk="1" hangingPunct="1"/>
            <a:endParaRPr lang="en-US" dirty="0">
              <a:latin typeface="Calibri" charset="0"/>
              <a:ea typeface="MS PGothic" charset="0"/>
            </a:endParaRPr>
          </a:p>
          <a:p>
            <a:pPr eaLnBrk="1" hangingPunct="1"/>
            <a:r>
              <a:rPr lang="en-US" dirty="0">
                <a:latin typeface="Calibri" charset="0"/>
                <a:ea typeface="MS PGothic" charset="0"/>
              </a:rPr>
              <a:t>NOTE: The CMS is set up to create webpages which share some common types of items and areas, in order to facilitate the application of UH styles and functionality.</a:t>
            </a:r>
          </a:p>
          <a:p>
            <a:pPr eaLnBrk="1" hangingPunct="1"/>
            <a:r>
              <a:rPr lang="en-US" dirty="0">
                <a:latin typeface="Calibri" charset="0"/>
                <a:ea typeface="MS PGothic" charset="0"/>
              </a:rPr>
              <a:t>Many of these areas are referred to using jargon which is shared amongst and understood by the UH web community.</a:t>
            </a:r>
          </a:p>
          <a:p>
            <a:pPr eaLnBrk="1" hangingPunct="1"/>
            <a:endParaRPr lang="en-US" dirty="0">
              <a:latin typeface="Calibri" charset="0"/>
              <a:ea typeface="MS PGothic" charset="0"/>
            </a:endParaRPr>
          </a:p>
          <a:p>
            <a:pPr eaLnBrk="1" hangingPunct="1"/>
            <a:r>
              <a:rPr lang="en-US" dirty="0">
                <a:latin typeface="Calibri" charset="0"/>
                <a:ea typeface="MS PGothic" charset="0"/>
              </a:rPr>
              <a:t>The following slide outlines some of the most common, shared jargon.</a:t>
            </a:r>
          </a:p>
          <a:p>
            <a:pPr eaLnBrk="1" hangingPunct="1"/>
            <a:endParaRPr lang="en-US" dirty="0">
              <a:latin typeface="Calibri" charset="0"/>
              <a:ea typeface="MS PGothic" charset="0"/>
            </a:endParaRPr>
          </a:p>
          <a:p>
            <a:pPr eaLnBrk="1" hangingPunct="1"/>
            <a:r>
              <a:rPr lang="en-US" dirty="0">
                <a:latin typeface="Calibri" charset="0"/>
                <a:ea typeface="MS PGothic" charset="0"/>
              </a:rPr>
              <a:t>Some of it is common amongst all web editors; some of it is specific to the UH CMS.</a:t>
            </a:r>
          </a:p>
          <a:p>
            <a:pPr eaLnBrk="1" hangingPunct="1"/>
            <a:r>
              <a:rPr lang="en-US" dirty="0">
                <a:latin typeface="Calibri" charset="0"/>
                <a:ea typeface="MS PGothic" charset="0"/>
              </a:rPr>
              <a:t>(A version of this diagram also appears in the larger handout.)</a:t>
            </a:r>
          </a:p>
        </p:txBody>
      </p:sp>
      <p:sp>
        <p:nvSpPr>
          <p:cNvPr id="409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B533B4D-4762-FE44-A1D9-8FEA5B1993B2}" type="slidenum">
              <a:rPr lang="en-US" sz="1200">
                <a:latin typeface="Calibri" charset="0"/>
              </a:rPr>
              <a:pPr eaLnBrk="1" hangingPunct="1"/>
              <a:t>27</a:t>
            </a:fld>
            <a:endParaRPr lang="en-US" sz="12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sz="800" b="1" dirty="0">
                <a:latin typeface="Calibri" charset="0"/>
                <a:ea typeface="MS PGothic" charset="0"/>
              </a:rPr>
              <a:t>Page-specific terminology for typical UH Webpages:</a:t>
            </a:r>
          </a:p>
          <a:p>
            <a:pPr eaLnBrk="1" hangingPunct="1">
              <a:defRPr/>
            </a:pPr>
            <a:r>
              <a:rPr lang="en-US" sz="800" b="0" dirty="0">
                <a:latin typeface="Calibri" charset="0"/>
                <a:ea typeface="MS PGothic" charset="0"/>
              </a:rPr>
              <a:t>See also the Handout, and the UIT site:</a:t>
            </a:r>
            <a:br>
              <a:rPr lang="en-US" sz="800" b="0" dirty="0">
                <a:latin typeface="Calibri" charset="0"/>
                <a:ea typeface="MS PGothic" charset="0"/>
              </a:rPr>
            </a:br>
            <a:r>
              <a:rPr lang="en-US" sz="800" b="0" dirty="0">
                <a:latin typeface="Calibri" charset="0"/>
                <a:ea typeface="MS PGothic" charset="0"/>
              </a:rPr>
              <a:t>https://</a:t>
            </a:r>
            <a:r>
              <a:rPr lang="en-US" sz="800" b="0" dirty="0" err="1">
                <a:latin typeface="Calibri" charset="0"/>
                <a:ea typeface="MS PGothic" charset="0"/>
              </a:rPr>
              <a:t>www.uh.edu</a:t>
            </a:r>
            <a:r>
              <a:rPr lang="en-US" sz="800" b="0" dirty="0">
                <a:latin typeface="Calibri" charset="0"/>
                <a:ea typeface="MS PGothic" charset="0"/>
              </a:rPr>
              <a:t>/</a:t>
            </a:r>
            <a:r>
              <a:rPr lang="en-US" sz="800" b="0" dirty="0" err="1">
                <a:latin typeface="Calibri" charset="0"/>
                <a:ea typeface="MS PGothic" charset="0"/>
              </a:rPr>
              <a:t>infotech</a:t>
            </a:r>
            <a:r>
              <a:rPr lang="en-US" sz="800" b="0" dirty="0">
                <a:latin typeface="Calibri" charset="0"/>
                <a:ea typeface="MS PGothic" charset="0"/>
              </a:rPr>
              <a:t>/services/web-services/</a:t>
            </a:r>
            <a:r>
              <a:rPr lang="en-US" sz="800" b="0" dirty="0" err="1">
                <a:latin typeface="Calibri" charset="0"/>
                <a:ea typeface="MS PGothic" charset="0"/>
              </a:rPr>
              <a:t>cms</a:t>
            </a:r>
            <a:r>
              <a:rPr lang="en-US" sz="800" b="0" dirty="0">
                <a:latin typeface="Calibri" charset="0"/>
                <a:ea typeface="MS PGothic" charset="0"/>
              </a:rPr>
              <a:t>/</a:t>
            </a:r>
            <a:r>
              <a:rPr lang="en-US" sz="800" b="0" dirty="0" err="1">
                <a:latin typeface="Calibri" charset="0"/>
                <a:ea typeface="MS PGothic" charset="0"/>
              </a:rPr>
              <a:t>cms</a:t>
            </a:r>
            <a:r>
              <a:rPr lang="en-US" sz="800" b="0" dirty="0">
                <a:latin typeface="Calibri" charset="0"/>
                <a:ea typeface="MS PGothic" charset="0"/>
              </a:rPr>
              <a:t>-how-</a:t>
            </a:r>
            <a:r>
              <a:rPr lang="en-US" sz="800" b="0" dirty="0" err="1">
                <a:latin typeface="Calibri" charset="0"/>
                <a:ea typeface="MS PGothic" charset="0"/>
              </a:rPr>
              <a:t>tos</a:t>
            </a:r>
            <a:r>
              <a:rPr lang="en-US" sz="800" b="0" dirty="0">
                <a:latin typeface="Calibri" charset="0"/>
                <a:ea typeface="MS PGothic" charset="0"/>
              </a:rPr>
              <a:t>/change-non-content-page-items/</a:t>
            </a:r>
          </a:p>
          <a:p>
            <a:pPr eaLnBrk="1" hangingPunct="1">
              <a:defRPr/>
            </a:pPr>
            <a:endParaRPr lang="en-US" sz="800" dirty="0">
              <a:latin typeface="Calibri" charset="0"/>
              <a:ea typeface="MS PGothic" charset="0"/>
            </a:endParaRPr>
          </a:p>
          <a:p>
            <a:pPr marL="228600" indent="-228600" eaLnBrk="1" hangingPunct="1">
              <a:buFont typeface="+mj-lt"/>
              <a:buAutoNum type="arabicPeriod"/>
              <a:defRPr/>
            </a:pPr>
            <a:r>
              <a:rPr lang="en-US" sz="800" dirty="0">
                <a:latin typeface="Calibri" charset="0"/>
                <a:ea typeface="MS PGothic" charset="0"/>
              </a:rPr>
              <a:t>The </a:t>
            </a:r>
            <a:r>
              <a:rPr lang="en-US" sz="800" b="1" dirty="0">
                <a:latin typeface="Calibri" charset="0"/>
                <a:ea typeface="MS PGothic" charset="0"/>
              </a:rPr>
              <a:t>Browser Window Title  </a:t>
            </a:r>
            <a:br>
              <a:rPr lang="en-US" sz="800" b="1" dirty="0">
                <a:latin typeface="Calibri" charset="0"/>
                <a:ea typeface="MS PGothic" charset="0"/>
              </a:rPr>
            </a:br>
            <a:r>
              <a:rPr lang="en-US" sz="800" dirty="0">
                <a:latin typeface="Calibri" charset="0"/>
                <a:ea typeface="MS PGothic" charset="0"/>
              </a:rPr>
              <a:t>The information for the Browser Window’s Title bar is derived from the Page asset;</a:t>
            </a:r>
          </a:p>
          <a:p>
            <a:pPr marL="228600" indent="-228600" eaLnBrk="1" hangingPunct="1">
              <a:buFont typeface="+mj-lt"/>
              <a:buAutoNum type="arabicPeriod"/>
              <a:defRPr/>
            </a:pPr>
            <a:r>
              <a:rPr lang="en-US" sz="800" dirty="0">
                <a:latin typeface="Calibri" charset="0"/>
                <a:ea typeface="MS PGothic" charset="0"/>
              </a:rPr>
              <a:t>The </a:t>
            </a:r>
            <a:r>
              <a:rPr lang="en-US" sz="800" b="1" dirty="0">
                <a:latin typeface="Calibri" charset="0"/>
                <a:ea typeface="MS PGothic" charset="0"/>
              </a:rPr>
              <a:t>Web Address / URL </a:t>
            </a:r>
            <a:br>
              <a:rPr lang="en-US" sz="800" dirty="0">
                <a:latin typeface="Calibri" charset="0"/>
                <a:ea typeface="MS PGothic" charset="0"/>
              </a:rPr>
            </a:br>
            <a:r>
              <a:rPr lang="en-US" sz="800" dirty="0">
                <a:latin typeface="Calibri" charset="0"/>
                <a:ea typeface="MS PGothic" charset="0"/>
              </a:rPr>
              <a:t>the folder/page hierarchy inside your site is directly related to your site’s web address – Folder System Names are </a:t>
            </a:r>
            <a:r>
              <a:rPr lang="en-US" sz="800" dirty="0" err="1">
                <a:latin typeface="Calibri" charset="0"/>
                <a:ea typeface="MS PGothic" charset="0"/>
              </a:rPr>
              <a:t>concantenated</a:t>
            </a:r>
            <a:r>
              <a:rPr lang="en-US" sz="800" dirty="0">
                <a:latin typeface="Calibri" charset="0"/>
                <a:ea typeface="MS PGothic" charset="0"/>
              </a:rPr>
              <a:t> to create the URL; </a:t>
            </a:r>
          </a:p>
          <a:p>
            <a:pPr marL="228600" indent="-228600" eaLnBrk="1" hangingPunct="1">
              <a:buFont typeface="+mj-lt"/>
              <a:buAutoNum type="arabicPeriod"/>
              <a:defRPr/>
            </a:pPr>
            <a:r>
              <a:rPr lang="en-US" sz="800" dirty="0">
                <a:latin typeface="Calibri" charset="0"/>
                <a:ea typeface="MS PGothic" charset="0"/>
              </a:rPr>
              <a:t>The </a:t>
            </a:r>
            <a:r>
              <a:rPr lang="en-US" sz="800" b="1" dirty="0">
                <a:latin typeface="Calibri" charset="0"/>
                <a:ea typeface="MS PGothic" charset="0"/>
              </a:rPr>
              <a:t>Breadcrumbs</a:t>
            </a:r>
            <a:r>
              <a:rPr lang="en-US" sz="800" dirty="0">
                <a:latin typeface="Calibri" charset="0"/>
                <a:ea typeface="MS PGothic" charset="0"/>
              </a:rPr>
              <a:t> run along the top of the content area</a:t>
            </a:r>
            <a:br>
              <a:rPr lang="en-US" sz="800" dirty="0">
                <a:latin typeface="Calibri" charset="0"/>
                <a:ea typeface="MS PGothic" charset="0"/>
              </a:rPr>
            </a:br>
            <a:r>
              <a:rPr lang="en-US" sz="800" dirty="0">
                <a:latin typeface="Calibri" charset="0"/>
                <a:ea typeface="MS PGothic" charset="0"/>
              </a:rPr>
              <a:t>– a series of links back to the previous level of the site, culminating in a link back to the UH Home page;</a:t>
            </a:r>
          </a:p>
          <a:p>
            <a:pPr marL="228600" indent="-228600" eaLnBrk="1" hangingPunct="1">
              <a:buFont typeface="+mj-lt"/>
              <a:buAutoNum type="arabicPeriod"/>
              <a:defRPr/>
            </a:pPr>
            <a:r>
              <a:rPr lang="en-US" sz="800" dirty="0">
                <a:latin typeface="Calibri" charset="0"/>
                <a:ea typeface="MS PGothic" charset="0"/>
              </a:rPr>
              <a:t>The </a:t>
            </a:r>
            <a:r>
              <a:rPr lang="en-US" sz="800" b="1" dirty="0">
                <a:latin typeface="Calibri" charset="0"/>
                <a:ea typeface="MS PGothic" charset="0"/>
              </a:rPr>
              <a:t>Site/Area Name</a:t>
            </a:r>
            <a:br>
              <a:rPr lang="en-US" sz="800" dirty="0">
                <a:latin typeface="Calibri" charset="0"/>
                <a:ea typeface="MS PGothic" charset="0"/>
              </a:rPr>
            </a:br>
            <a:r>
              <a:rPr lang="en-US" sz="800" dirty="0">
                <a:latin typeface="Calibri" charset="0"/>
                <a:ea typeface="MS PGothic" charset="0"/>
              </a:rPr>
              <a:t>– appears at the top of the left-</a:t>
            </a:r>
            <a:r>
              <a:rPr lang="en-US" sz="800" dirty="0" err="1">
                <a:latin typeface="Calibri" charset="0"/>
                <a:ea typeface="MS PGothic" charset="0"/>
              </a:rPr>
              <a:t>nav</a:t>
            </a:r>
            <a:r>
              <a:rPr lang="en-US" sz="800" dirty="0">
                <a:latin typeface="Calibri" charset="0"/>
                <a:ea typeface="MS PGothic" charset="0"/>
              </a:rPr>
              <a:t> area as well as immediately after the link to the UH Home page;</a:t>
            </a:r>
          </a:p>
          <a:p>
            <a:pPr marL="228600" indent="-228600" eaLnBrk="1" hangingPunct="1">
              <a:buFont typeface="+mj-lt"/>
              <a:buAutoNum type="arabicPeriod"/>
              <a:defRPr/>
            </a:pPr>
            <a:r>
              <a:rPr lang="en-US" sz="800" dirty="0">
                <a:latin typeface="Calibri" charset="0"/>
                <a:ea typeface="MS PGothic" charset="0"/>
              </a:rPr>
              <a:t>The </a:t>
            </a:r>
            <a:r>
              <a:rPr lang="en-US" sz="800" b="1" dirty="0" err="1">
                <a:latin typeface="Calibri" charset="0"/>
                <a:ea typeface="MS PGothic" charset="0"/>
              </a:rPr>
              <a:t>Lefthand</a:t>
            </a:r>
            <a:r>
              <a:rPr lang="en-US" sz="800" b="1" dirty="0">
                <a:latin typeface="Calibri" charset="0"/>
                <a:ea typeface="MS PGothic" charset="0"/>
              </a:rPr>
              <a:t> </a:t>
            </a:r>
            <a:r>
              <a:rPr lang="en-US" sz="800" b="1" dirty="0" err="1">
                <a:latin typeface="Calibri" charset="0"/>
                <a:ea typeface="MS PGothic" charset="0"/>
              </a:rPr>
              <a:t>Nav</a:t>
            </a:r>
            <a:r>
              <a:rPr lang="en-US" sz="800" b="1" dirty="0">
                <a:latin typeface="Calibri" charset="0"/>
                <a:ea typeface="MS PGothic" charset="0"/>
              </a:rPr>
              <a:t> Menu </a:t>
            </a:r>
            <a:r>
              <a:rPr lang="en-US" sz="800" dirty="0">
                <a:latin typeface="Calibri" charset="0"/>
                <a:ea typeface="MS PGothic" charset="0"/>
              </a:rPr>
              <a:t>appears on most interior pages </a:t>
            </a:r>
            <a:br>
              <a:rPr lang="en-US" sz="800" dirty="0">
                <a:latin typeface="Calibri" charset="0"/>
                <a:ea typeface="MS PGothic" charset="0"/>
              </a:rPr>
            </a:br>
            <a:r>
              <a:rPr lang="en-US" sz="800" dirty="0">
                <a:latin typeface="Calibri" charset="0"/>
                <a:ea typeface="MS PGothic" charset="0"/>
              </a:rPr>
              <a:t>– and represents the Menu the CMS is referring to when it asks “Include in Menu?”</a:t>
            </a:r>
            <a:br>
              <a:rPr lang="en-US" sz="800" dirty="0">
                <a:latin typeface="Calibri" charset="0"/>
                <a:ea typeface="MS PGothic" charset="0"/>
              </a:rPr>
            </a:br>
            <a:br>
              <a:rPr lang="en-US" sz="800" dirty="0">
                <a:latin typeface="Calibri" charset="0"/>
                <a:ea typeface="MS PGothic" charset="0"/>
              </a:rPr>
            </a:br>
            <a:r>
              <a:rPr lang="en-US" sz="800" dirty="0">
                <a:latin typeface="Calibri" charset="0"/>
                <a:ea typeface="MS PGothic" charset="0"/>
              </a:rPr>
              <a:t>NOTE: The information/text for both the breadcrumb and left-navigation menu items is drawn from the “Title” information of the </a:t>
            </a:r>
            <a:r>
              <a:rPr lang="en-US" sz="800" b="1" dirty="0">
                <a:latin typeface="Calibri" charset="0"/>
                <a:ea typeface="MS PGothic" charset="0"/>
              </a:rPr>
              <a:t>Folders</a:t>
            </a:r>
            <a:r>
              <a:rPr lang="en-US" sz="800" dirty="0">
                <a:latin typeface="Calibri" charset="0"/>
                <a:ea typeface="MS PGothic" charset="0"/>
              </a:rPr>
              <a:t> holding each webpage;</a:t>
            </a:r>
          </a:p>
          <a:p>
            <a:pPr eaLnBrk="1" hangingPunct="1">
              <a:buFont typeface="+mj-lt"/>
              <a:buNone/>
              <a:defRPr/>
            </a:pPr>
            <a:endParaRPr lang="en-US" sz="800" dirty="0">
              <a:latin typeface="Calibri" charset="0"/>
              <a:ea typeface="MS PGothic" charset="0"/>
            </a:endParaRPr>
          </a:p>
          <a:p>
            <a:pPr marL="228600" indent="-228600" eaLnBrk="1" hangingPunct="1">
              <a:buFont typeface="+mj-lt"/>
              <a:buAutoNum type="arabicPeriod"/>
              <a:defRPr/>
            </a:pPr>
            <a:r>
              <a:rPr lang="en-US" sz="800" dirty="0">
                <a:latin typeface="Calibri" charset="0"/>
                <a:ea typeface="MS PGothic" charset="0"/>
              </a:rPr>
              <a:t>The </a:t>
            </a:r>
            <a:r>
              <a:rPr lang="en-US" sz="800" b="1" dirty="0">
                <a:latin typeface="Calibri" charset="0"/>
                <a:ea typeface="MS PGothic" charset="0"/>
              </a:rPr>
              <a:t>Display Name</a:t>
            </a:r>
            <a:r>
              <a:rPr lang="en-US" sz="800" dirty="0">
                <a:latin typeface="Calibri" charset="0"/>
                <a:ea typeface="MS PGothic" charset="0"/>
              </a:rPr>
              <a:t> </a:t>
            </a:r>
            <a:br>
              <a:rPr lang="en-US" sz="800" dirty="0">
                <a:latin typeface="Calibri" charset="0"/>
                <a:ea typeface="MS PGothic" charset="0"/>
              </a:rPr>
            </a:br>
            <a:r>
              <a:rPr lang="en-US" sz="800" dirty="0">
                <a:latin typeface="Calibri" charset="0"/>
                <a:ea typeface="MS PGothic" charset="0"/>
              </a:rPr>
              <a:t>– is the main headline for your page</a:t>
            </a:r>
          </a:p>
          <a:p>
            <a:pPr marL="228600" indent="-228600" eaLnBrk="1" hangingPunct="1">
              <a:buFont typeface="+mj-lt"/>
              <a:buAutoNum type="arabicPeriod"/>
              <a:defRPr/>
            </a:pPr>
            <a:r>
              <a:rPr lang="en-US" sz="800" dirty="0">
                <a:latin typeface="Calibri" charset="0"/>
                <a:ea typeface="MS PGothic" charset="0"/>
              </a:rPr>
              <a:t>The </a:t>
            </a:r>
            <a:r>
              <a:rPr lang="en-US" sz="800" b="1" dirty="0">
                <a:latin typeface="Calibri" charset="0"/>
                <a:ea typeface="MS PGothic" charset="0"/>
              </a:rPr>
              <a:t>Content Area </a:t>
            </a:r>
            <a:br>
              <a:rPr lang="en-US" sz="800" dirty="0">
                <a:latin typeface="Calibri" charset="0"/>
                <a:ea typeface="MS PGothic" charset="0"/>
              </a:rPr>
            </a:br>
            <a:r>
              <a:rPr lang="en-US" sz="800" dirty="0">
                <a:latin typeface="Calibri" charset="0"/>
                <a:ea typeface="MS PGothic" charset="0"/>
              </a:rPr>
              <a:t>– is where the main content for your page resides; this usually includes the central column and can also include both the left and right columns as well.</a:t>
            </a:r>
            <a:br>
              <a:rPr lang="en-US" sz="800" dirty="0">
                <a:latin typeface="Calibri" charset="0"/>
                <a:ea typeface="MS PGothic" charset="0"/>
              </a:rPr>
            </a:br>
            <a:r>
              <a:rPr lang="en-US" sz="800" dirty="0">
                <a:latin typeface="Calibri" charset="0"/>
                <a:ea typeface="MS PGothic" charset="0"/>
              </a:rPr>
              <a:t>Left column content will appear beneath the left-navigation-menu.</a:t>
            </a:r>
          </a:p>
          <a:p>
            <a:pPr marL="228600" indent="-228600" eaLnBrk="1" hangingPunct="1">
              <a:buFont typeface="+mj-lt"/>
              <a:buAutoNum type="arabicPeriod"/>
              <a:defRPr/>
            </a:pPr>
            <a:r>
              <a:rPr lang="en-US" sz="800" dirty="0">
                <a:latin typeface="Calibri" charset="0"/>
                <a:ea typeface="MS PGothic" charset="0"/>
              </a:rPr>
              <a:t>A </a:t>
            </a:r>
            <a:r>
              <a:rPr lang="en-US" sz="800" b="1" dirty="0">
                <a:latin typeface="Calibri" charset="0"/>
                <a:ea typeface="MS PGothic" charset="0"/>
              </a:rPr>
              <a:t>Background Image</a:t>
            </a:r>
            <a:br>
              <a:rPr lang="en-US" sz="800" b="1" dirty="0">
                <a:latin typeface="Calibri" charset="0"/>
                <a:ea typeface="MS PGothic" charset="0"/>
              </a:rPr>
            </a:br>
            <a:r>
              <a:rPr lang="en-US" sz="800" dirty="0">
                <a:latin typeface="Calibri" charset="0"/>
                <a:ea typeface="MS PGothic" charset="0"/>
              </a:rPr>
              <a:t>– here, a column image in the Right-hand column;</a:t>
            </a:r>
          </a:p>
          <a:p>
            <a:pPr marL="228600" indent="-228600" eaLnBrk="1" hangingPunct="1">
              <a:buFont typeface="+mj-lt"/>
              <a:buAutoNum type="arabicPeriod"/>
              <a:defRPr/>
            </a:pPr>
            <a:r>
              <a:rPr lang="en-US" sz="800" dirty="0">
                <a:latin typeface="Calibri" charset="0"/>
                <a:ea typeface="MS PGothic" charset="0"/>
              </a:rPr>
              <a:t>A </a:t>
            </a:r>
            <a:r>
              <a:rPr lang="en-US" sz="800" b="1" dirty="0">
                <a:latin typeface="Calibri" charset="0"/>
                <a:ea typeface="MS PGothic" charset="0"/>
              </a:rPr>
              <a:t>Related Links </a:t>
            </a:r>
            <a:r>
              <a:rPr lang="en-US" sz="800" dirty="0">
                <a:latin typeface="Calibri" charset="0"/>
                <a:ea typeface="MS PGothic" charset="0"/>
              </a:rPr>
              <a:t>set </a:t>
            </a:r>
            <a:br>
              <a:rPr lang="en-US" sz="800" dirty="0">
                <a:latin typeface="Calibri" charset="0"/>
                <a:ea typeface="MS PGothic" charset="0"/>
              </a:rPr>
            </a:br>
            <a:r>
              <a:rPr lang="en-US" sz="800" dirty="0">
                <a:latin typeface="Calibri" charset="0"/>
                <a:ea typeface="MS PGothic" charset="0"/>
              </a:rPr>
              <a:t>– Related Links sets can be included in either (or both) the right-hand and left-hand columns depending on the page layout options.</a:t>
            </a:r>
          </a:p>
          <a:p>
            <a:pPr eaLnBrk="1" hangingPunct="1">
              <a:defRPr/>
            </a:pPr>
            <a:r>
              <a:rPr lang="en-US" sz="800" dirty="0">
                <a:latin typeface="Calibri" charset="0"/>
                <a:ea typeface="MS PGothic" charset="0"/>
              </a:rPr>
              <a:t>--------------------------------------------------------</a:t>
            </a:r>
          </a:p>
          <a:p>
            <a:pPr eaLnBrk="1" hangingPunct="1">
              <a:defRPr/>
            </a:pPr>
            <a:endParaRPr lang="en-US" sz="800" dirty="0">
              <a:latin typeface="Calibri" charset="0"/>
              <a:ea typeface="MS PGothic" charset="0"/>
            </a:endParaRPr>
          </a:p>
          <a:p>
            <a:pPr eaLnBrk="1" hangingPunct="1">
              <a:defRPr/>
            </a:pPr>
            <a:r>
              <a:rPr lang="en-US" sz="800" dirty="0">
                <a:latin typeface="Calibri" charset="0"/>
                <a:ea typeface="MS PGothic" charset="0"/>
              </a:rPr>
              <a:t>The standard UH Header and Footer are not available for individual editing – however, these will be built into the page upon publication.</a:t>
            </a:r>
          </a:p>
          <a:p>
            <a:pPr eaLnBrk="1" hangingPunct="1">
              <a:defRPr/>
            </a:pPr>
            <a:r>
              <a:rPr lang="en-US" sz="800" dirty="0">
                <a:latin typeface="Calibri" charset="0"/>
                <a:ea typeface="MS PGothic" charset="0"/>
              </a:rPr>
              <a:t>Some sites will have a custom header, which can be edited/modified from within the CMS.</a:t>
            </a:r>
          </a:p>
          <a:p>
            <a:pPr eaLnBrk="1" hangingPunct="1">
              <a:defRPr/>
            </a:pPr>
            <a:endParaRPr lang="en-US" sz="800" dirty="0">
              <a:latin typeface="Calibri" charset="0"/>
              <a:ea typeface="MS PGothic" charset="0"/>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FEEC06B-4910-9140-8976-FAFB28C1CFEE}" type="slidenum">
              <a:rPr lang="en-US" sz="1200">
                <a:latin typeface="Calibri" charset="0"/>
              </a:rPr>
              <a:pPr eaLnBrk="1" hangingPunct="1"/>
              <a:t>28</a:t>
            </a:fld>
            <a:endParaRPr lang="en-US"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Some discussion of the magical website illusions – </a:t>
            </a:r>
          </a:p>
          <a:p>
            <a:pPr eaLnBrk="1" hangingPunct="1"/>
            <a:endParaRPr lang="en-US" dirty="0">
              <a:latin typeface="Calibri" charset="0"/>
              <a:ea typeface="MS PGothic" charset="0"/>
            </a:endParaRPr>
          </a:p>
          <a:p>
            <a:pPr eaLnBrk="1" hangingPunct="1"/>
            <a:r>
              <a:rPr lang="en-US" dirty="0">
                <a:latin typeface="Calibri" charset="0"/>
                <a:ea typeface="MS PGothic" charset="0"/>
              </a:rPr>
              <a:t>The main ways in which the CMS takes advantage of Web Browsers’ sleight of hand is in building the left-hand-navigation and the breadcrumbs – </a:t>
            </a:r>
          </a:p>
          <a:p>
            <a:pPr eaLnBrk="1" hangingPunct="1"/>
            <a:endParaRPr lang="en-US" dirty="0">
              <a:latin typeface="Calibri" charset="0"/>
              <a:ea typeface="MS PGothic" charset="0"/>
            </a:endParaRPr>
          </a:p>
          <a:p>
            <a:pPr eaLnBrk="1" hangingPunct="1"/>
            <a:r>
              <a:rPr lang="en-US" dirty="0">
                <a:latin typeface="Calibri" charset="0"/>
                <a:ea typeface="MS PGothic" charset="0"/>
              </a:rPr>
              <a:t>The breadcrumbs run along the top of the content area</a:t>
            </a:r>
          </a:p>
          <a:p>
            <a:pPr eaLnBrk="1" hangingPunct="1"/>
            <a:r>
              <a:rPr lang="en-US" dirty="0">
                <a:latin typeface="Calibri" charset="0"/>
                <a:ea typeface="MS PGothic" charset="0"/>
              </a:rPr>
              <a:t>The </a:t>
            </a:r>
            <a:r>
              <a:rPr lang="en-US" dirty="0" err="1">
                <a:latin typeface="Calibri" charset="0"/>
                <a:ea typeface="MS PGothic" charset="0"/>
              </a:rPr>
              <a:t>lefthand</a:t>
            </a:r>
            <a:r>
              <a:rPr lang="en-US" dirty="0">
                <a:latin typeface="Calibri" charset="0"/>
                <a:ea typeface="MS PGothic" charset="0"/>
              </a:rPr>
              <a:t> nav menu appears on most interior pages, and is a block of stacked text, each item of which, when clicked, will take the site visitor to its designated page.</a:t>
            </a:r>
          </a:p>
          <a:p>
            <a:pPr eaLnBrk="1" hangingPunct="1"/>
            <a:endParaRPr lang="en-US" dirty="0">
              <a:latin typeface="Calibri" charset="0"/>
              <a:ea typeface="MS PGothic" charset="0"/>
            </a:endParaRPr>
          </a:p>
          <a:p>
            <a:pPr eaLnBrk="1" hangingPunct="1"/>
            <a:r>
              <a:rPr lang="en-US" dirty="0">
                <a:latin typeface="Calibri" charset="0"/>
                <a:ea typeface="MS PGothic" charset="0"/>
              </a:rPr>
              <a:t>The information/text for both of these is drawn from the names of the folders holding each webpage;</a:t>
            </a:r>
          </a:p>
          <a:p>
            <a:pPr eaLnBrk="1" hangingPunct="1"/>
            <a:r>
              <a:rPr lang="en-US" dirty="0">
                <a:latin typeface="Calibri" charset="0"/>
                <a:ea typeface="MS PGothic" charset="0"/>
              </a:rPr>
              <a:t>Generally speaking, each folder’s system name correlates exactly to a segment of the page’s URL – aka web address. </a:t>
            </a:r>
          </a:p>
          <a:p>
            <a:pPr eaLnBrk="1" hangingPunct="1"/>
            <a:endParaRPr lang="en-US" dirty="0">
              <a:latin typeface="Calibri" charset="0"/>
              <a:ea typeface="MS PGothic" charset="0"/>
            </a:endParaRPr>
          </a:p>
          <a:p>
            <a:pPr eaLnBrk="1" hangingPunct="1"/>
            <a:r>
              <a:rPr lang="en-US" dirty="0">
                <a:latin typeface="Calibri" charset="0"/>
                <a:ea typeface="MS PGothic" charset="0"/>
              </a:rPr>
              <a:t>Explaining The Magic:   </a:t>
            </a:r>
          </a:p>
          <a:p>
            <a:pPr eaLnBrk="1" hangingPunct="1"/>
            <a:r>
              <a:rPr lang="en-US" dirty="0">
                <a:latin typeface="Calibri" charset="0"/>
                <a:ea typeface="MS PGothic" charset="0"/>
              </a:rPr>
              <a:t>1)</a:t>
            </a:r>
          </a:p>
          <a:p>
            <a:pPr eaLnBrk="1" hangingPunct="1"/>
            <a:r>
              <a:rPr lang="en-US" dirty="0">
                <a:latin typeface="Calibri" charset="0"/>
                <a:ea typeface="MS PGothic" charset="0"/>
              </a:rPr>
              <a:t>The CMS dynamically builds the breadcrumb strings and </a:t>
            </a:r>
            <a:r>
              <a:rPr lang="en-US" dirty="0" err="1">
                <a:latin typeface="Calibri" charset="0"/>
                <a:ea typeface="MS PGothic" charset="0"/>
              </a:rPr>
              <a:t>lefthand</a:t>
            </a:r>
            <a:r>
              <a:rPr lang="en-US" dirty="0">
                <a:latin typeface="Calibri" charset="0"/>
                <a:ea typeface="MS PGothic" charset="0"/>
              </a:rPr>
              <a:t> nav menu dynamically on the fly for each and every page inside the CMS, based on where that page lives inside the site structure. Every page has its own, unique left-nav menu built right in.</a:t>
            </a: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p:txBody>
      </p:sp>
      <p:sp>
        <p:nvSpPr>
          <p:cNvPr id="512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114B3078-E3E2-6C44-9367-A83416485F9C}" type="slidenum">
              <a:rPr lang="en-US" sz="1200">
                <a:latin typeface="Calibri" charset="0"/>
              </a:rPr>
              <a:pPr eaLnBrk="1" hangingPunct="1"/>
              <a:t>29</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Here is a visual overview/schematic of how the CMS is set up – </a:t>
            </a:r>
            <a:endParaRPr lang="en-US" dirty="0">
              <a:latin typeface="Calibri" charset="0"/>
              <a:ea typeface="MS PGothic" charset="0"/>
            </a:endParaRPr>
          </a:p>
          <a:p>
            <a:pPr eaLnBrk="1" hangingPunct="1"/>
            <a:r>
              <a:rPr lang="en-US" dirty="0">
                <a:latin typeface="Calibri" charset="0"/>
                <a:ea typeface="MS PGothic" charset="0"/>
              </a:rPr>
              <a:t>Users will edit and create within the CMS application interface (represented on the left); and when ready, the materials will be published out as the more familiar-looking UH webpages (represented on the right);</a:t>
            </a:r>
          </a:p>
          <a:p>
            <a:pPr eaLnBrk="1" hangingPunct="1"/>
            <a:r>
              <a:rPr lang="en-US" dirty="0">
                <a:latin typeface="Calibri" charset="0"/>
                <a:ea typeface="MS PGothic" charset="0"/>
              </a:rPr>
              <a:t>Pages will publish out as .php pages by default.</a:t>
            </a:r>
          </a:p>
          <a:p>
            <a:pPr eaLnBrk="1" hangingPunct="1"/>
            <a:endParaRPr lang="en-US" dirty="0">
              <a:latin typeface="Calibri" charset="0"/>
              <a:ea typeface="MS PGothic" charset="0"/>
            </a:endParaRP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59F67A6-B934-4E4B-93EF-BCFA5C84CEE6}"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MS PGothic" charset="0"/>
              </a:rPr>
              <a:t>Explaining The Magic: </a:t>
            </a:r>
          </a:p>
          <a:p>
            <a:pPr eaLnBrk="1" hangingPunct="1"/>
            <a:r>
              <a:rPr lang="en-US" dirty="0">
                <a:latin typeface="Calibri" charset="0"/>
                <a:ea typeface="MS PGothic" charset="0"/>
              </a:rPr>
              <a:t>2)  </a:t>
            </a:r>
          </a:p>
          <a:p>
            <a:pPr eaLnBrk="1" hangingPunct="1"/>
            <a:r>
              <a:rPr lang="en-US" dirty="0">
                <a:latin typeface="Calibri" charset="0"/>
                <a:ea typeface="MS PGothic" charset="0"/>
              </a:rPr>
              <a:t>The CMS’ dynamic functions are so convenient, they may be ignored. </a:t>
            </a:r>
          </a:p>
          <a:p>
            <a:pPr eaLnBrk="1" hangingPunct="1"/>
            <a:r>
              <a:rPr lang="en-US" dirty="0">
                <a:latin typeface="Calibri" charset="0"/>
                <a:ea typeface="MS PGothic" charset="0"/>
              </a:rPr>
              <a:t>CMS editors can keep themselves, and the websites they are responsible for, out of trouble by understanding and purposefully managing what is going on.</a:t>
            </a:r>
          </a:p>
          <a:p>
            <a:pPr eaLnBrk="1" hangingPunct="1"/>
            <a:endParaRPr lang="en-US" dirty="0">
              <a:latin typeface="Calibri" charset="0"/>
              <a:ea typeface="MS PGothic" charset="0"/>
            </a:endParaRPr>
          </a:p>
          <a:p>
            <a:pPr eaLnBrk="1" hangingPunct="1"/>
            <a:r>
              <a:rPr lang="en-US" dirty="0">
                <a:latin typeface="Calibri" charset="0"/>
                <a:ea typeface="MS PGothic" charset="0"/>
              </a:rPr>
              <a:t>Synchronization in this context means keeping the    live site navigation   working for your site visitors   the same way it is working   inside the CMS   for you as a site editor.</a:t>
            </a: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r>
              <a:rPr lang="en-US" dirty="0">
                <a:latin typeface="Calibri" charset="0"/>
                <a:ea typeface="MS PGothic" charset="0"/>
              </a:rPr>
              <a:t>3)  </a:t>
            </a:r>
          </a:p>
          <a:p>
            <a:pPr eaLnBrk="1" hangingPunct="1"/>
            <a:r>
              <a:rPr lang="en-US" dirty="0">
                <a:latin typeface="Calibri" charset="0"/>
                <a:ea typeface="MS PGothic" charset="0"/>
              </a:rPr>
              <a:t>The CMS’ builds a left-</a:t>
            </a:r>
            <a:r>
              <a:rPr lang="en-US" dirty="0" err="1">
                <a:latin typeface="Calibri" charset="0"/>
                <a:ea typeface="MS PGothic" charset="0"/>
              </a:rPr>
              <a:t>nav</a:t>
            </a:r>
            <a:r>
              <a:rPr lang="en-US" dirty="0">
                <a:latin typeface="Calibri" charset="0"/>
                <a:ea typeface="MS PGothic" charset="0"/>
              </a:rPr>
              <a:t> menu for each and</a:t>
            </a:r>
            <a:r>
              <a:rPr lang="en-US" baseline="0" dirty="0">
                <a:latin typeface="Calibri" charset="0"/>
                <a:ea typeface="MS PGothic" charset="0"/>
              </a:rPr>
              <a:t> every eligible page, based on where the page is inside your site structure. </a:t>
            </a:r>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r>
              <a:rPr lang="en-US" dirty="0">
                <a:latin typeface="Calibri" charset="0"/>
                <a:ea typeface="MS PGothic" charset="0"/>
              </a:rPr>
              <a:t>Some discussion of the magical website illusions – </a:t>
            </a:r>
          </a:p>
          <a:p>
            <a:pPr eaLnBrk="1" hangingPunct="1"/>
            <a:endParaRPr lang="en-US" dirty="0">
              <a:latin typeface="Calibri" charset="0"/>
              <a:ea typeface="MS PGothic" charset="0"/>
            </a:endParaRPr>
          </a:p>
          <a:p>
            <a:pPr eaLnBrk="1" hangingPunct="1"/>
            <a:r>
              <a:rPr lang="en-US" dirty="0">
                <a:latin typeface="Calibri" charset="0"/>
                <a:ea typeface="MS PGothic" charset="0"/>
              </a:rPr>
              <a:t>The main ways in which the CMS takes advantage of Web Browsers’ sleight of hand is in building the left-hand-navigation and the breadcrumbs – </a:t>
            </a:r>
          </a:p>
          <a:p>
            <a:pPr eaLnBrk="1" hangingPunct="1"/>
            <a:endParaRPr lang="en-US" dirty="0">
              <a:latin typeface="Calibri" charset="0"/>
              <a:ea typeface="MS PGothic" charset="0"/>
            </a:endParaRPr>
          </a:p>
          <a:p>
            <a:pPr eaLnBrk="1" hangingPunct="1"/>
            <a:r>
              <a:rPr lang="en-US" dirty="0">
                <a:latin typeface="Calibri" charset="0"/>
                <a:ea typeface="MS PGothic" charset="0"/>
              </a:rPr>
              <a:t>The breadcrumbs run along the top of the content area</a:t>
            </a:r>
          </a:p>
          <a:p>
            <a:pPr eaLnBrk="1" hangingPunct="1"/>
            <a:r>
              <a:rPr lang="en-US" dirty="0">
                <a:latin typeface="Calibri" charset="0"/>
                <a:ea typeface="MS PGothic" charset="0"/>
              </a:rPr>
              <a:t>The </a:t>
            </a:r>
            <a:r>
              <a:rPr lang="en-US" dirty="0" err="1">
                <a:latin typeface="Calibri" charset="0"/>
                <a:ea typeface="MS PGothic" charset="0"/>
              </a:rPr>
              <a:t>lefthand</a:t>
            </a:r>
            <a:r>
              <a:rPr lang="en-US" dirty="0">
                <a:latin typeface="Calibri" charset="0"/>
                <a:ea typeface="MS PGothic" charset="0"/>
              </a:rPr>
              <a:t> nav menu appears on most interior pages</a:t>
            </a:r>
          </a:p>
          <a:p>
            <a:pPr eaLnBrk="1" hangingPunct="1"/>
            <a:endParaRPr lang="en-US" dirty="0">
              <a:latin typeface="Calibri" charset="0"/>
              <a:ea typeface="MS PGothic" charset="0"/>
            </a:endParaRPr>
          </a:p>
          <a:p>
            <a:pPr eaLnBrk="1" hangingPunct="1"/>
            <a:r>
              <a:rPr lang="en-US" dirty="0">
                <a:latin typeface="Calibri" charset="0"/>
                <a:ea typeface="MS PGothic" charset="0"/>
              </a:rPr>
              <a:t>The information/text for both of these is drawn from the names of the folders holding each webpage;</a:t>
            </a:r>
          </a:p>
          <a:p>
            <a:pPr eaLnBrk="1" hangingPunct="1"/>
            <a:r>
              <a:rPr lang="en-US" dirty="0">
                <a:latin typeface="Calibri" charset="0"/>
                <a:ea typeface="MS PGothic" charset="0"/>
              </a:rPr>
              <a:t>For the most part, each folder’s system name correlates exactly to each segment of the URL, and descriptively to each of the areas and nested areas inside the website;</a:t>
            </a:r>
          </a:p>
          <a:p>
            <a:pPr eaLnBrk="1" hangingPunct="1"/>
            <a:endParaRPr lang="en-US" dirty="0">
              <a:latin typeface="Calibri" charset="0"/>
              <a:ea typeface="MS PGothic" charset="0"/>
            </a:endParaRPr>
          </a:p>
          <a:p>
            <a:pPr eaLnBrk="1" hangingPunct="1"/>
            <a:r>
              <a:rPr lang="en-US" dirty="0">
                <a:latin typeface="Calibri" charset="0"/>
                <a:ea typeface="MS PGothic" charset="0"/>
              </a:rPr>
              <a:t>The Magic:   </a:t>
            </a:r>
          </a:p>
          <a:p>
            <a:pPr eaLnBrk="1" hangingPunct="1"/>
            <a:r>
              <a:rPr lang="en-US" dirty="0">
                <a:latin typeface="Calibri" charset="0"/>
                <a:ea typeface="MS PGothic" charset="0"/>
              </a:rPr>
              <a:t>The CMS dynamically builds the breadcrumb strings and </a:t>
            </a:r>
            <a:r>
              <a:rPr lang="en-US" dirty="0" err="1">
                <a:latin typeface="Calibri" charset="0"/>
                <a:ea typeface="MS PGothic" charset="0"/>
              </a:rPr>
              <a:t>lefthand</a:t>
            </a:r>
            <a:r>
              <a:rPr lang="en-US" dirty="0">
                <a:latin typeface="Calibri" charset="0"/>
                <a:ea typeface="MS PGothic" charset="0"/>
              </a:rPr>
              <a:t> nav menu dynamically on the fly for each and every page inside the CMS based on where that page lives inside the site</a:t>
            </a:r>
          </a:p>
          <a:p>
            <a:pPr eaLnBrk="1" hangingPunct="1"/>
            <a:r>
              <a:rPr lang="en-US" dirty="0">
                <a:latin typeface="Calibri" charset="0"/>
                <a:ea typeface="MS PGothic" charset="0"/>
              </a:rPr>
              <a:t>Thus, a sort of flip-card illusion is built – as users click from page to page, the left-nav appears to “open” and “close” to display the menu appropriate for each and every page.</a:t>
            </a:r>
          </a:p>
        </p:txBody>
      </p:sp>
      <p:sp>
        <p:nvSpPr>
          <p:cNvPr id="532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572DA66-6051-514D-91FD-31E81E06DE5E}" type="slidenum">
              <a:rPr lang="en-US" sz="1200">
                <a:latin typeface="Calibri" charset="0"/>
              </a:rPr>
              <a:pPr eaLnBrk="1" hangingPunct="1"/>
              <a:t>30</a:t>
            </a:fld>
            <a:endParaRPr lang="en-US" sz="12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MS PGothic" charset="0"/>
              </a:rPr>
              <a:t>Explaining The Magic: </a:t>
            </a:r>
          </a:p>
          <a:p>
            <a:pPr eaLnBrk="1" hangingPunct="1"/>
            <a:r>
              <a:rPr lang="en-US" dirty="0">
                <a:latin typeface="Calibri" charset="0"/>
                <a:ea typeface="MS PGothic" charset="0"/>
              </a:rPr>
              <a:t>4)  </a:t>
            </a:r>
          </a:p>
          <a:p>
            <a:pPr eaLnBrk="1" hangingPunct="1"/>
            <a:r>
              <a:rPr lang="en-US" dirty="0">
                <a:latin typeface="Calibri" charset="0"/>
                <a:ea typeface="MS PGothic" charset="0"/>
              </a:rPr>
              <a:t>The CMS’ dynamic functions are always active. </a:t>
            </a:r>
          </a:p>
          <a:p>
            <a:pPr eaLnBrk="1" hangingPunct="1"/>
            <a:r>
              <a:rPr lang="en-US" dirty="0">
                <a:latin typeface="Calibri" charset="0"/>
                <a:ea typeface="MS PGothic" charset="0"/>
              </a:rPr>
              <a:t>As long as an</a:t>
            </a:r>
            <a:r>
              <a:rPr lang="en-US" baseline="0" dirty="0">
                <a:latin typeface="Calibri" charset="0"/>
                <a:ea typeface="MS PGothic" charset="0"/>
              </a:rPr>
              <a:t> asset’s indexing is active, it may be picking up whatever changes have been made which affect the site navigation items.</a:t>
            </a:r>
            <a:br>
              <a:rPr lang="en-US" baseline="0" dirty="0">
                <a:latin typeface="Calibri" charset="0"/>
                <a:ea typeface="MS PGothic" charset="0"/>
              </a:rPr>
            </a:br>
            <a:r>
              <a:rPr lang="en-US" baseline="0" dirty="0">
                <a:latin typeface="Calibri" charset="0"/>
                <a:ea typeface="MS PGothic" charset="0"/>
              </a:rPr>
              <a:t>Once an item has been Published, however, it is considered a Static file. The static file on the server represents a point-in-time-capture of the site navigation’s state at the moment of Publishing.</a:t>
            </a:r>
            <a:endParaRPr lang="en-US" dirty="0">
              <a:latin typeface="Calibri" charset="0"/>
              <a:ea typeface="MS PGothic" charset="0"/>
            </a:endParaRPr>
          </a:p>
          <a:p>
            <a:pPr eaLnBrk="1" hangingPunct="1"/>
            <a:endParaRPr lang="en-US" dirty="0">
              <a:latin typeface="Calibri" charset="0"/>
              <a:ea typeface="MS PGothic" charset="0"/>
            </a:endParaRPr>
          </a:p>
          <a:p>
            <a:pPr eaLnBrk="1" hangingPunct="1"/>
            <a:r>
              <a:rPr lang="en-US" dirty="0">
                <a:latin typeface="Calibri" charset="0"/>
                <a:ea typeface="MS PGothic" charset="0"/>
              </a:rPr>
              <a:t>5)</a:t>
            </a:r>
          </a:p>
          <a:p>
            <a:pPr eaLnBrk="1" hangingPunct="1"/>
            <a:r>
              <a:rPr lang="en-US" dirty="0">
                <a:latin typeface="Calibri" charset="0"/>
                <a:ea typeface="MS PGothic" charset="0"/>
              </a:rPr>
              <a:t>Remember, also, that the</a:t>
            </a:r>
            <a:r>
              <a:rPr lang="en-US" baseline="0" dirty="0">
                <a:latin typeface="Calibri" charset="0"/>
                <a:ea typeface="MS PGothic" charset="0"/>
              </a:rPr>
              <a:t> CMS’s dynamic functions may affect more than just the local asset you are editing;  </a:t>
            </a:r>
            <a:br>
              <a:rPr lang="en-US" baseline="0" dirty="0">
                <a:latin typeface="Calibri" charset="0"/>
                <a:ea typeface="MS PGothic" charset="0"/>
              </a:rPr>
            </a:br>
            <a:r>
              <a:rPr lang="en-US" baseline="0" dirty="0">
                <a:latin typeface="Calibri" charset="0"/>
                <a:ea typeface="MS PGothic" charset="0"/>
              </a:rPr>
              <a:t>and this is especially true of internal links and site navigation information.</a:t>
            </a:r>
            <a:br>
              <a:rPr lang="en-US" baseline="0" dirty="0">
                <a:latin typeface="Calibri" charset="0"/>
                <a:ea typeface="MS PGothic" charset="0"/>
              </a:rPr>
            </a:br>
            <a:r>
              <a:rPr lang="en-US" baseline="0" dirty="0">
                <a:latin typeface="Calibri" charset="0"/>
                <a:ea typeface="MS PGothic" charset="0"/>
              </a:rPr>
              <a:t>Therefore, you will need to remain aware of how your local edits may affect other parts of the whole site.</a:t>
            </a:r>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r>
              <a:rPr lang="en-US" dirty="0">
                <a:latin typeface="Calibri" charset="0"/>
                <a:ea typeface="MS PGothic" charset="0"/>
              </a:rPr>
              <a:t>Some discussion of the magical website illusions – </a:t>
            </a:r>
          </a:p>
          <a:p>
            <a:pPr eaLnBrk="1" hangingPunct="1"/>
            <a:endParaRPr lang="en-US" dirty="0">
              <a:latin typeface="Calibri" charset="0"/>
              <a:ea typeface="MS PGothic" charset="0"/>
            </a:endParaRPr>
          </a:p>
          <a:p>
            <a:pPr eaLnBrk="1" hangingPunct="1"/>
            <a:r>
              <a:rPr lang="en-US" dirty="0">
                <a:latin typeface="Calibri" charset="0"/>
                <a:ea typeface="MS PGothic" charset="0"/>
              </a:rPr>
              <a:t>The main ways in which the CMS takes advantage of Web Browsers’ sleight of hand is in building the left-hand-navigation and the breadcrumbs – </a:t>
            </a:r>
          </a:p>
          <a:p>
            <a:pPr eaLnBrk="1" hangingPunct="1"/>
            <a:endParaRPr lang="en-US" dirty="0">
              <a:latin typeface="Calibri" charset="0"/>
              <a:ea typeface="MS PGothic" charset="0"/>
            </a:endParaRPr>
          </a:p>
          <a:p>
            <a:pPr eaLnBrk="1" hangingPunct="1"/>
            <a:r>
              <a:rPr lang="en-US" dirty="0">
                <a:latin typeface="Calibri" charset="0"/>
                <a:ea typeface="MS PGothic" charset="0"/>
              </a:rPr>
              <a:t>The breadcrumbs run along the top of the content area</a:t>
            </a:r>
          </a:p>
          <a:p>
            <a:pPr eaLnBrk="1" hangingPunct="1"/>
            <a:r>
              <a:rPr lang="en-US" dirty="0">
                <a:latin typeface="Calibri" charset="0"/>
                <a:ea typeface="MS PGothic" charset="0"/>
              </a:rPr>
              <a:t>The </a:t>
            </a:r>
            <a:r>
              <a:rPr lang="en-US" dirty="0" err="1">
                <a:latin typeface="Calibri" charset="0"/>
                <a:ea typeface="MS PGothic" charset="0"/>
              </a:rPr>
              <a:t>lefthand</a:t>
            </a:r>
            <a:r>
              <a:rPr lang="en-US" dirty="0">
                <a:latin typeface="Calibri" charset="0"/>
                <a:ea typeface="MS PGothic" charset="0"/>
              </a:rPr>
              <a:t> nav menu appears on most interior pages</a:t>
            </a:r>
          </a:p>
          <a:p>
            <a:pPr eaLnBrk="1" hangingPunct="1"/>
            <a:endParaRPr lang="en-US" dirty="0">
              <a:latin typeface="Calibri" charset="0"/>
              <a:ea typeface="MS PGothic" charset="0"/>
            </a:endParaRPr>
          </a:p>
          <a:p>
            <a:pPr eaLnBrk="1" hangingPunct="1"/>
            <a:r>
              <a:rPr lang="en-US" dirty="0">
                <a:latin typeface="Calibri" charset="0"/>
                <a:ea typeface="MS PGothic" charset="0"/>
              </a:rPr>
              <a:t>The information/text for both of these is drawn from the names of the folders holding each webpage;</a:t>
            </a:r>
          </a:p>
          <a:p>
            <a:pPr eaLnBrk="1" hangingPunct="1"/>
            <a:r>
              <a:rPr lang="en-US" dirty="0">
                <a:latin typeface="Calibri" charset="0"/>
                <a:ea typeface="MS PGothic" charset="0"/>
              </a:rPr>
              <a:t>For the most part, each folder’s system name correlates exactly to each segment of the URL, and descriptively to each of the areas and nested areas inside the website;</a:t>
            </a:r>
          </a:p>
          <a:p>
            <a:pPr eaLnBrk="1" hangingPunct="1"/>
            <a:endParaRPr lang="en-US" dirty="0">
              <a:latin typeface="Calibri" charset="0"/>
              <a:ea typeface="MS PGothic" charset="0"/>
            </a:endParaRPr>
          </a:p>
          <a:p>
            <a:pPr eaLnBrk="1" hangingPunct="1"/>
            <a:r>
              <a:rPr lang="en-US" dirty="0">
                <a:latin typeface="Calibri" charset="0"/>
                <a:ea typeface="MS PGothic" charset="0"/>
              </a:rPr>
              <a:t>The Magic:   </a:t>
            </a:r>
          </a:p>
          <a:p>
            <a:pPr eaLnBrk="1" hangingPunct="1"/>
            <a:r>
              <a:rPr lang="en-US" dirty="0">
                <a:latin typeface="Calibri" charset="0"/>
                <a:ea typeface="MS PGothic" charset="0"/>
              </a:rPr>
              <a:t>The CMS dynamically builds the breadcrumb strings and </a:t>
            </a:r>
            <a:r>
              <a:rPr lang="en-US" dirty="0" err="1">
                <a:latin typeface="Calibri" charset="0"/>
                <a:ea typeface="MS PGothic" charset="0"/>
              </a:rPr>
              <a:t>lefthand</a:t>
            </a:r>
            <a:r>
              <a:rPr lang="en-US" dirty="0">
                <a:latin typeface="Calibri" charset="0"/>
                <a:ea typeface="MS PGothic" charset="0"/>
              </a:rPr>
              <a:t> nav menu dynamically on the fly for each and every page inside the CMS based on where that page lives inside the site</a:t>
            </a:r>
          </a:p>
          <a:p>
            <a:pPr eaLnBrk="1" hangingPunct="1"/>
            <a:r>
              <a:rPr lang="en-US" dirty="0">
                <a:latin typeface="Calibri" charset="0"/>
                <a:ea typeface="MS PGothic" charset="0"/>
              </a:rPr>
              <a:t>Thus, a sort of flip-card illusion is built – as users click from page to page, the left-nav appears to “open” and “close” to display the menu appropriate for each and every page.</a:t>
            </a:r>
          </a:p>
        </p:txBody>
      </p:sp>
      <p:sp>
        <p:nvSpPr>
          <p:cNvPr id="532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572DA66-6051-514D-91FD-31E81E06DE5E}" type="slidenum">
              <a:rPr lang="en-US" sz="1200">
                <a:latin typeface="Calibri" charset="0"/>
              </a:rPr>
              <a:pPr eaLnBrk="1" hangingPunct="1"/>
              <a:t>31</a:t>
            </a:fld>
            <a:endParaRPr lang="en-US" sz="12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MS PGothic" charset="0"/>
              </a:rPr>
              <a:t>Explaining The Magic: </a:t>
            </a:r>
          </a:p>
          <a:p>
            <a:pPr eaLnBrk="1" hangingPunct="1"/>
            <a:r>
              <a:rPr lang="en-US" dirty="0">
                <a:latin typeface="Calibri" charset="0"/>
                <a:ea typeface="MS PGothic" charset="0"/>
              </a:rPr>
              <a:t>6)  </a:t>
            </a:r>
          </a:p>
          <a:p>
            <a:pPr eaLnBrk="1" hangingPunct="1"/>
            <a:r>
              <a:rPr lang="en-US" dirty="0">
                <a:latin typeface="Calibri" charset="0"/>
                <a:ea typeface="MS PGothic" charset="0"/>
              </a:rPr>
              <a:t>What determines the actual contents of the Left </a:t>
            </a:r>
            <a:r>
              <a:rPr lang="en-US" dirty="0" err="1">
                <a:latin typeface="Calibri" charset="0"/>
                <a:ea typeface="MS PGothic" charset="0"/>
              </a:rPr>
              <a:t>Nav</a:t>
            </a:r>
            <a:r>
              <a:rPr lang="en-US" dirty="0">
                <a:latin typeface="Calibri" charset="0"/>
                <a:ea typeface="MS PGothic" charset="0"/>
              </a:rPr>
              <a:t> Menu?</a:t>
            </a:r>
          </a:p>
          <a:p>
            <a:pPr eaLnBrk="1" hangingPunct="1"/>
            <a:r>
              <a:rPr lang="en-US" dirty="0">
                <a:latin typeface="Calibri" charset="0"/>
                <a:ea typeface="MS PGothic" charset="0"/>
              </a:rPr>
              <a:t>Inheritance is an important concept in understanding how the CMS dynamically updates site navigation as you make changes within your site.</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a:latin typeface="Calibri" charset="0"/>
                <a:ea typeface="MS PGothic" charset="0"/>
              </a:rPr>
              <a:t>The Folder asset and Page asset work together to represent the page in the site’s breadcrumb and left navigation menu.</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a:latin typeface="Calibri" charset="0"/>
              <a:ea typeface="MS PGothic"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a:latin typeface="Calibri" charset="0"/>
                <a:ea typeface="MS PGothic" charset="0"/>
              </a:rPr>
              <a:t>Generally speaking, folders act as “parent” items, and may contain one or more “child” items, including other page-bearing folders.</a:t>
            </a:r>
            <a:br>
              <a:rPr lang="en-US" dirty="0">
                <a:latin typeface="Calibri" charset="0"/>
                <a:ea typeface="MS PGothic" charset="0"/>
              </a:rPr>
            </a:br>
            <a:endParaRPr lang="en-US" dirty="0">
              <a:latin typeface="Calibri" charset="0"/>
              <a:ea typeface="MS PGothic"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a:latin typeface="Calibri" charset="0"/>
                <a:ea typeface="MS PGothic" charset="0"/>
              </a:rPr>
              <a:t>The actual text which appears in both the breadcrumb and the left-</a:t>
            </a:r>
            <a:r>
              <a:rPr lang="en-US" baseline="0" dirty="0" err="1">
                <a:latin typeface="Calibri" charset="0"/>
                <a:ea typeface="MS PGothic" charset="0"/>
              </a:rPr>
              <a:t>nav</a:t>
            </a:r>
            <a:r>
              <a:rPr lang="en-US" baseline="0" dirty="0">
                <a:latin typeface="Calibri" charset="0"/>
                <a:ea typeface="MS PGothic" charset="0"/>
              </a:rPr>
              <a:t> menu is drawn from each page-bearing Folder’s Title field.</a:t>
            </a: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a:latin typeface="Calibri" charset="0"/>
                <a:ea typeface="MS PGothic" charset="0"/>
              </a:rPr>
              <a:t>The order in which the left-</a:t>
            </a:r>
            <a:r>
              <a:rPr lang="en-US" baseline="0" dirty="0" err="1">
                <a:latin typeface="Calibri" charset="0"/>
                <a:ea typeface="MS PGothic" charset="0"/>
              </a:rPr>
              <a:t>nav</a:t>
            </a:r>
            <a:r>
              <a:rPr lang="en-US" baseline="0" dirty="0">
                <a:latin typeface="Calibri" charset="0"/>
                <a:ea typeface="MS PGothic" charset="0"/>
              </a:rPr>
              <a:t> items appear on the page is determined by how the parent folder sees their child-folders’ “order” numbers. </a:t>
            </a:r>
            <a:br>
              <a:rPr lang="en-US" baseline="0" dirty="0">
                <a:latin typeface="Calibri" charset="0"/>
                <a:ea typeface="MS PGothic" charset="0"/>
              </a:rPr>
            </a:br>
            <a:r>
              <a:rPr lang="en-US" baseline="0" dirty="0">
                <a:latin typeface="Calibri" charset="0"/>
                <a:ea typeface="MS PGothic" charset="0"/>
              </a:rPr>
              <a:t>The child-folder (and thus its contained page)  with the smallest Order Number, will appear highest in its parent’s left </a:t>
            </a:r>
            <a:r>
              <a:rPr lang="en-US" baseline="0" dirty="0" err="1">
                <a:latin typeface="Calibri" charset="0"/>
                <a:ea typeface="MS PGothic" charset="0"/>
              </a:rPr>
              <a:t>nav</a:t>
            </a:r>
            <a:r>
              <a:rPr lang="en-US" baseline="0" dirty="0">
                <a:latin typeface="Calibri" charset="0"/>
                <a:ea typeface="MS PGothic" charset="0"/>
              </a:rPr>
              <a:t> menu.</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a:latin typeface="Calibri" charset="0"/>
              <a:ea typeface="MS PGothic"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a:latin typeface="Calibri" charset="0"/>
                <a:ea typeface="MS PGothic" charset="0"/>
              </a:rPr>
              <a:t>	Note: the initial “Order Number” is determined by when each child item is created; </a:t>
            </a:r>
            <a:br>
              <a:rPr lang="en-US" baseline="0" dirty="0">
                <a:latin typeface="Calibri" charset="0"/>
                <a:ea typeface="MS PGothic" charset="0"/>
              </a:rPr>
            </a:br>
            <a:r>
              <a:rPr lang="en-US" baseline="0" dirty="0">
                <a:latin typeface="Calibri" charset="0"/>
                <a:ea typeface="MS PGothic" charset="0"/>
              </a:rPr>
              <a:t>	however, the number can be reassigned using the Order tools in the View pane for the Parent folder.</a:t>
            </a:r>
          </a:p>
          <a:p>
            <a:pPr eaLnBrk="1" hangingPunct="1"/>
            <a:r>
              <a:rPr lang="en-US" baseline="0" dirty="0">
                <a:latin typeface="Calibri" charset="0"/>
                <a:ea typeface="MS PGothic" charset="0"/>
              </a:rPr>
              <a:t>	Remember: If a child-folder’s “order number” is changed, then its other peer items’ order will change accordingly.</a:t>
            </a:r>
            <a:endParaRPr lang="en-US" dirty="0">
              <a:latin typeface="Calibri" charset="0"/>
              <a:ea typeface="MS PGothic"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latin typeface="Calibri" charset="0"/>
              <a:ea typeface="MS PGothic" charset="0"/>
            </a:endParaRPr>
          </a:p>
          <a:p>
            <a:pPr eaLnBrk="1" hangingPunct="1"/>
            <a:r>
              <a:rPr lang="en-US" baseline="0" dirty="0">
                <a:latin typeface="Calibri" charset="0"/>
                <a:ea typeface="MS PGothic" charset="0"/>
              </a:rPr>
              <a:t>Each page-bearing Folder’s Inline Metadata settings </a:t>
            </a:r>
            <a:r>
              <a:rPr lang="en-US" sz="1200" dirty="0">
                <a:latin typeface="Franklin Gothic Book"/>
                <a:ea typeface="MS PGothic" charset="0"/>
                <a:cs typeface="Franklin Gothic Book"/>
              </a:rPr>
              <a:t>“Display in Menu” &amp; “Include when Indexing” also need to be checked as active, </a:t>
            </a:r>
            <a:br>
              <a:rPr lang="en-US" sz="1200" dirty="0">
                <a:latin typeface="Franklin Gothic Book"/>
                <a:ea typeface="MS PGothic" charset="0"/>
                <a:cs typeface="Franklin Gothic Book"/>
              </a:rPr>
            </a:br>
            <a:r>
              <a:rPr lang="en-US" sz="1200" dirty="0">
                <a:latin typeface="Franklin Gothic Book"/>
                <a:ea typeface="MS PGothic" charset="0"/>
                <a:cs typeface="Franklin Gothic Book"/>
              </a:rPr>
              <a:t>in order for that Folder to contribute/share</a:t>
            </a:r>
            <a:r>
              <a:rPr lang="en-US" sz="1200" baseline="0" dirty="0">
                <a:latin typeface="Franklin Gothic Book"/>
                <a:ea typeface="MS PGothic" charset="0"/>
                <a:cs typeface="Franklin Gothic Book"/>
              </a:rPr>
              <a:t> navigation information with the rest of the site.</a:t>
            </a:r>
            <a:endParaRPr lang="en-US" dirty="0">
              <a:latin typeface="Calibri" charset="0"/>
              <a:ea typeface="MS PGothic" charset="0"/>
            </a:endParaRPr>
          </a:p>
          <a:p>
            <a:pPr eaLnBrk="1" hangingPunct="1"/>
            <a:endParaRPr lang="en-US" dirty="0">
              <a:latin typeface="Calibri" charset="0"/>
              <a:ea typeface="MS PGothic"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a:latin typeface="Calibri" charset="0"/>
                <a:ea typeface="MS PGothic" charset="0"/>
              </a:rPr>
              <a:t>Please keep in mind that, in CMS parlance, “Pages” are often spoken of as being synonymous with the Folders/Directories which hold them, </a:t>
            </a:r>
            <a:br>
              <a:rPr lang="en-US" dirty="0">
                <a:latin typeface="Calibri" charset="0"/>
                <a:ea typeface="MS PGothic" charset="0"/>
              </a:rPr>
            </a:br>
            <a:r>
              <a:rPr lang="en-US" dirty="0">
                <a:latin typeface="Calibri" charset="0"/>
                <a:ea typeface="MS PGothic" charset="0"/>
              </a:rPr>
              <a:t>especially as another UH website convention holds that each page destined to be included in the navigation must be named “index”, </a:t>
            </a:r>
            <a:br>
              <a:rPr lang="en-US" dirty="0">
                <a:latin typeface="Calibri" charset="0"/>
                <a:ea typeface="MS PGothic" charset="0"/>
              </a:rPr>
            </a:br>
            <a:r>
              <a:rPr lang="en-US" dirty="0">
                <a:latin typeface="Calibri" charset="0"/>
                <a:ea typeface="MS PGothic" charset="0"/>
              </a:rPr>
              <a:t>so, the pages all have identical system</a:t>
            </a:r>
            <a:r>
              <a:rPr lang="en-US" baseline="0" dirty="0">
                <a:latin typeface="Calibri" charset="0"/>
                <a:ea typeface="MS PGothic" charset="0"/>
              </a:rPr>
              <a:t> names – and the distinguishing, </a:t>
            </a:r>
            <a:r>
              <a:rPr lang="en-US" dirty="0">
                <a:latin typeface="Calibri" charset="0"/>
                <a:ea typeface="MS PGothic" charset="0"/>
              </a:rPr>
              <a:t>descriptive information is provided by the folder’s system</a:t>
            </a:r>
            <a:r>
              <a:rPr lang="en-US" baseline="0" dirty="0">
                <a:latin typeface="Calibri" charset="0"/>
                <a:ea typeface="MS PGothic" charset="0"/>
              </a:rPr>
              <a:t> name</a:t>
            </a:r>
            <a:r>
              <a:rPr lang="en-US" dirty="0">
                <a:latin typeface="Calibri" charset="0"/>
                <a:ea typeface="MS PGothic" charset="0"/>
              </a:rPr>
              <a:t>.</a:t>
            </a:r>
          </a:p>
          <a:p>
            <a:pPr eaLnBrk="1" hangingPunct="1"/>
            <a:br>
              <a:rPr lang="en-US" baseline="0" dirty="0">
                <a:latin typeface="Calibri" charset="0"/>
                <a:ea typeface="MS PGothic" charset="0"/>
              </a:rPr>
            </a:br>
            <a:r>
              <a:rPr lang="en-US" dirty="0">
                <a:latin typeface="Calibri" charset="0"/>
                <a:ea typeface="MS PGothic" charset="0"/>
              </a:rPr>
              <a:t>ALSO PLEASE NOTE -  Another way in which inheritance is important in the CMS:</a:t>
            </a:r>
          </a:p>
          <a:p>
            <a:pPr eaLnBrk="1" hangingPunct="1"/>
            <a:r>
              <a:rPr lang="en-US" dirty="0">
                <a:latin typeface="Calibri" charset="0"/>
                <a:ea typeface="MS PGothic" charset="0"/>
              </a:rPr>
              <a:t>Settings in the CMS which affect a “parent” item may also be “inherited” by its “child” items – </a:t>
            </a:r>
            <a:br>
              <a:rPr lang="en-US" dirty="0">
                <a:latin typeface="Calibri" charset="0"/>
                <a:ea typeface="MS PGothic" charset="0"/>
              </a:rPr>
            </a:br>
            <a:r>
              <a:rPr lang="en-US" dirty="0">
                <a:latin typeface="Calibri" charset="0"/>
                <a:ea typeface="MS PGothic" charset="0"/>
              </a:rPr>
              <a:t>e.g. a Folder which is set to not-publish will prevent anything</a:t>
            </a:r>
            <a:r>
              <a:rPr lang="en-US" baseline="0" dirty="0">
                <a:latin typeface="Calibri" charset="0"/>
                <a:ea typeface="MS PGothic" charset="0"/>
              </a:rPr>
              <a:t> inside that folder from publishing either, regardless of the publishing settings for the child items.</a:t>
            </a: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r>
              <a:rPr lang="en-US" dirty="0">
                <a:latin typeface="Calibri" charset="0"/>
                <a:ea typeface="MS PGothic" charset="0"/>
              </a:rPr>
              <a:t>Some discussion of the magical website illusions – </a:t>
            </a:r>
          </a:p>
          <a:p>
            <a:pPr eaLnBrk="1" hangingPunct="1"/>
            <a:endParaRPr lang="en-US" dirty="0">
              <a:latin typeface="Calibri" charset="0"/>
              <a:ea typeface="MS PGothic" charset="0"/>
            </a:endParaRPr>
          </a:p>
          <a:p>
            <a:pPr eaLnBrk="1" hangingPunct="1"/>
            <a:r>
              <a:rPr lang="en-US" dirty="0">
                <a:latin typeface="Calibri" charset="0"/>
                <a:ea typeface="MS PGothic" charset="0"/>
              </a:rPr>
              <a:t>The main ways in which the CMS takes advantage of Web Browsers’ sleight of hand is in building the left-hand-navigation and the breadcrumbs – </a:t>
            </a:r>
          </a:p>
          <a:p>
            <a:pPr eaLnBrk="1" hangingPunct="1"/>
            <a:endParaRPr lang="en-US" dirty="0">
              <a:latin typeface="Calibri" charset="0"/>
              <a:ea typeface="MS PGothic" charset="0"/>
            </a:endParaRPr>
          </a:p>
          <a:p>
            <a:pPr eaLnBrk="1" hangingPunct="1"/>
            <a:r>
              <a:rPr lang="en-US" dirty="0">
                <a:latin typeface="Calibri" charset="0"/>
                <a:ea typeface="MS PGothic" charset="0"/>
              </a:rPr>
              <a:t>The breadcrumbs run along the top of the content area</a:t>
            </a:r>
          </a:p>
          <a:p>
            <a:pPr eaLnBrk="1" hangingPunct="1"/>
            <a:r>
              <a:rPr lang="en-US" dirty="0">
                <a:latin typeface="Calibri" charset="0"/>
                <a:ea typeface="MS PGothic" charset="0"/>
              </a:rPr>
              <a:t>The </a:t>
            </a:r>
            <a:r>
              <a:rPr lang="en-US" dirty="0" err="1">
                <a:latin typeface="Calibri" charset="0"/>
                <a:ea typeface="MS PGothic" charset="0"/>
              </a:rPr>
              <a:t>lefthand</a:t>
            </a:r>
            <a:r>
              <a:rPr lang="en-US" dirty="0">
                <a:latin typeface="Calibri" charset="0"/>
                <a:ea typeface="MS PGothic" charset="0"/>
              </a:rPr>
              <a:t> nav menu appears on most interior pages</a:t>
            </a:r>
          </a:p>
          <a:p>
            <a:pPr eaLnBrk="1" hangingPunct="1"/>
            <a:endParaRPr lang="en-US" dirty="0">
              <a:latin typeface="Calibri" charset="0"/>
              <a:ea typeface="MS PGothic" charset="0"/>
            </a:endParaRPr>
          </a:p>
          <a:p>
            <a:pPr eaLnBrk="1" hangingPunct="1"/>
            <a:r>
              <a:rPr lang="en-US" dirty="0">
                <a:latin typeface="Calibri" charset="0"/>
                <a:ea typeface="MS PGothic" charset="0"/>
              </a:rPr>
              <a:t>The information/text for both of these is drawn from the names of the folders holding each webpage;</a:t>
            </a:r>
          </a:p>
          <a:p>
            <a:pPr eaLnBrk="1" hangingPunct="1"/>
            <a:r>
              <a:rPr lang="en-US" dirty="0">
                <a:latin typeface="Calibri" charset="0"/>
                <a:ea typeface="MS PGothic" charset="0"/>
              </a:rPr>
              <a:t>For the most part, each folder’s system name correlates exactly to each segment of the URL, and descriptively to each of the areas and nested areas inside the website;</a:t>
            </a:r>
          </a:p>
          <a:p>
            <a:pPr eaLnBrk="1" hangingPunct="1"/>
            <a:endParaRPr lang="en-US" dirty="0">
              <a:latin typeface="Calibri" charset="0"/>
              <a:ea typeface="MS PGothic" charset="0"/>
            </a:endParaRPr>
          </a:p>
          <a:p>
            <a:pPr eaLnBrk="1" hangingPunct="1"/>
            <a:r>
              <a:rPr lang="en-US" dirty="0">
                <a:latin typeface="Calibri" charset="0"/>
                <a:ea typeface="MS PGothic" charset="0"/>
              </a:rPr>
              <a:t>The Magic:   </a:t>
            </a:r>
          </a:p>
          <a:p>
            <a:pPr eaLnBrk="1" hangingPunct="1"/>
            <a:r>
              <a:rPr lang="en-US" dirty="0">
                <a:latin typeface="Calibri" charset="0"/>
                <a:ea typeface="MS PGothic" charset="0"/>
              </a:rPr>
              <a:t>The CMS dynamically builds the breadcrumb strings and </a:t>
            </a:r>
            <a:r>
              <a:rPr lang="en-US" dirty="0" err="1">
                <a:latin typeface="Calibri" charset="0"/>
                <a:ea typeface="MS PGothic" charset="0"/>
              </a:rPr>
              <a:t>lefthand</a:t>
            </a:r>
            <a:r>
              <a:rPr lang="en-US" dirty="0">
                <a:latin typeface="Calibri" charset="0"/>
                <a:ea typeface="MS PGothic" charset="0"/>
              </a:rPr>
              <a:t> nav menu dynamically on the fly for each and every page inside the CMS based on where that page lives inside the site</a:t>
            </a:r>
          </a:p>
          <a:p>
            <a:pPr eaLnBrk="1" hangingPunct="1"/>
            <a:r>
              <a:rPr lang="en-US" dirty="0">
                <a:latin typeface="Calibri" charset="0"/>
                <a:ea typeface="MS PGothic" charset="0"/>
              </a:rPr>
              <a:t>Thus, a sort of flip-card illusion is built – as users click from page to page, the left-nav appears to “open” and “close” to display the menu appropriate for each and every page.</a:t>
            </a:r>
          </a:p>
        </p:txBody>
      </p:sp>
      <p:sp>
        <p:nvSpPr>
          <p:cNvPr id="532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572DA66-6051-514D-91FD-31E81E06DE5E}" type="slidenum">
              <a:rPr lang="en-US" sz="1200">
                <a:latin typeface="Calibri" charset="0"/>
              </a:rPr>
              <a:pPr eaLnBrk="1" hangingPunct="1"/>
              <a:t>32</a:t>
            </a:fld>
            <a:endParaRPr lang="en-US" sz="12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a:latin typeface="Calibri" charset="0"/>
                <a:ea typeface="MS PGothic" charset="0"/>
              </a:rPr>
              <a:t>Explaining The Magic: </a:t>
            </a:r>
          </a:p>
          <a:p>
            <a:pPr eaLnBrk="1" hangingPunct="1">
              <a:defRPr/>
            </a:pPr>
            <a:r>
              <a:rPr lang="en-US" dirty="0">
                <a:latin typeface="Calibri" charset="0"/>
                <a:ea typeface="MS PGothic" charset="0"/>
              </a:rPr>
              <a:t>7)  </a:t>
            </a:r>
          </a:p>
          <a:p>
            <a:pPr eaLnBrk="1" hangingPunct="1">
              <a:defRPr/>
            </a:pPr>
            <a:r>
              <a:rPr lang="en-US" dirty="0">
                <a:latin typeface="Calibri" charset="0"/>
                <a:ea typeface="MS PGothic" charset="0"/>
              </a:rPr>
              <a:t>The UH website uses certain </a:t>
            </a:r>
            <a:r>
              <a:rPr lang="en-US" dirty="0" err="1">
                <a:latin typeface="Calibri" charset="0"/>
                <a:ea typeface="MS PGothic" charset="0"/>
              </a:rPr>
              <a:t>adpopted</a:t>
            </a:r>
            <a:r>
              <a:rPr lang="en-US" dirty="0">
                <a:latin typeface="Calibri" charset="0"/>
                <a:ea typeface="MS PGothic" charset="0"/>
              </a:rPr>
              <a:t> conventions for deciding what will appear in the left-</a:t>
            </a:r>
            <a:r>
              <a:rPr lang="en-US" dirty="0" err="1">
                <a:latin typeface="Calibri" charset="0"/>
                <a:ea typeface="MS PGothic" charset="0"/>
              </a:rPr>
              <a:t>nav</a:t>
            </a:r>
            <a:r>
              <a:rPr lang="en-US" dirty="0">
                <a:latin typeface="Calibri" charset="0"/>
                <a:ea typeface="MS PGothic" charset="0"/>
              </a:rPr>
              <a:t> menu.  </a:t>
            </a:r>
            <a:br>
              <a:rPr lang="en-US" dirty="0">
                <a:latin typeface="Calibri" charset="0"/>
                <a:ea typeface="MS PGothic" charset="0"/>
              </a:rPr>
            </a:br>
            <a:endParaRPr lang="en-US" dirty="0">
              <a:latin typeface="Calibri" charset="0"/>
              <a:ea typeface="MS PGothic" charset="0"/>
            </a:endParaRPr>
          </a:p>
          <a:p>
            <a:pPr eaLnBrk="1" hangingPunct="1">
              <a:defRPr/>
            </a:pPr>
            <a:r>
              <a:rPr lang="en-US" dirty="0">
                <a:latin typeface="Calibri" charset="0"/>
                <a:ea typeface="MS PGothic" charset="0"/>
              </a:rPr>
              <a:t>Items the UH left-</a:t>
            </a:r>
            <a:r>
              <a:rPr lang="en-US" dirty="0" err="1">
                <a:latin typeface="Calibri" charset="0"/>
                <a:ea typeface="MS PGothic" charset="0"/>
              </a:rPr>
              <a:t>nav</a:t>
            </a:r>
            <a:r>
              <a:rPr lang="en-US" dirty="0">
                <a:latin typeface="Calibri" charset="0"/>
                <a:ea typeface="MS PGothic" charset="0"/>
              </a:rPr>
              <a:t> menu includes:</a:t>
            </a:r>
          </a:p>
          <a:p>
            <a:pPr eaLnBrk="1" hangingPunct="1">
              <a:defRPr/>
            </a:pPr>
            <a:r>
              <a:rPr lang="en-US" dirty="0">
                <a:latin typeface="Calibri" charset="0"/>
                <a:ea typeface="MS PGothic" charset="0"/>
              </a:rPr>
              <a:t>---------------------------------------------------------------------------------------</a:t>
            </a:r>
          </a:p>
          <a:p>
            <a:pPr eaLnBrk="1" hangingPunct="1">
              <a:defRPr/>
            </a:pPr>
            <a:r>
              <a:rPr lang="en-US" dirty="0">
                <a:latin typeface="Calibri" charset="0"/>
                <a:ea typeface="MS PGothic" charset="0"/>
              </a:rPr>
              <a:t>1)  the page itself; </a:t>
            </a:r>
          </a:p>
          <a:p>
            <a:pPr eaLnBrk="1" hangingPunct="1">
              <a:defRPr/>
            </a:pPr>
            <a:r>
              <a:rPr lang="en-US" dirty="0">
                <a:latin typeface="Calibri" charset="0"/>
                <a:ea typeface="MS PGothic" charset="0"/>
              </a:rPr>
              <a:t>2)  any immediate ‘child’ item(s) – children immediately subordinate to the page on display (i.e. no ‘grand-children’ will appear); </a:t>
            </a:r>
          </a:p>
          <a:p>
            <a:pPr eaLnBrk="1" hangingPunct="1">
              <a:defRPr/>
            </a:pPr>
            <a:r>
              <a:rPr lang="en-US" dirty="0">
                <a:latin typeface="Calibri" charset="0"/>
                <a:ea typeface="MS PGothic" charset="0"/>
              </a:rPr>
              <a:t>3)  the parent page of the page on display;  </a:t>
            </a:r>
            <a:br>
              <a:rPr lang="en-US" dirty="0">
                <a:latin typeface="Calibri" charset="0"/>
                <a:ea typeface="MS PGothic" charset="0"/>
              </a:rPr>
            </a:br>
            <a:r>
              <a:rPr lang="en-US" dirty="0">
                <a:latin typeface="Calibri" charset="0"/>
                <a:ea typeface="MS PGothic" charset="0"/>
              </a:rPr>
              <a:t>     </a:t>
            </a:r>
            <a:r>
              <a:rPr lang="en-US" i="1" dirty="0">
                <a:latin typeface="Calibri" charset="0"/>
                <a:ea typeface="MS PGothic" charset="0"/>
              </a:rPr>
              <a:t>note</a:t>
            </a:r>
            <a:r>
              <a:rPr lang="en-US" dirty="0">
                <a:latin typeface="Calibri" charset="0"/>
                <a:ea typeface="MS PGothic" charset="0"/>
              </a:rPr>
              <a:t>: if the page is a top-level item, this would be area’s home page, and thus item 4, “Site name” -  from the earlier slide – which might also be considered that area’s “root’.</a:t>
            </a:r>
          </a:p>
          <a:p>
            <a:pPr eaLnBrk="1" hangingPunct="1">
              <a:defRPr/>
            </a:pPr>
            <a:r>
              <a:rPr lang="en-US" dirty="0">
                <a:latin typeface="Calibri" charset="0"/>
                <a:ea typeface="MS PGothic" charset="0"/>
              </a:rPr>
              <a:t>4)  each of that parent’s peers, if any;</a:t>
            </a:r>
          </a:p>
          <a:p>
            <a:pPr marL="228600" indent="-228600" eaLnBrk="1" hangingPunct="1">
              <a:buFontTx/>
              <a:buAutoNum type="arabicParenR" startAt="5"/>
              <a:defRPr/>
            </a:pPr>
            <a:r>
              <a:rPr lang="en-US" dirty="0">
                <a:latin typeface="Calibri" charset="0"/>
                <a:ea typeface="MS PGothic" charset="0"/>
              </a:rPr>
              <a:t>each of that parent’s ancestors and each of those respective peers.</a:t>
            </a:r>
            <a:br>
              <a:rPr lang="en-US" dirty="0">
                <a:latin typeface="Calibri" charset="0"/>
                <a:ea typeface="MS PGothic" charset="0"/>
              </a:rPr>
            </a:br>
            <a:endParaRPr lang="en-US" dirty="0">
              <a:latin typeface="Calibri" charset="0"/>
              <a:ea typeface="MS PGothic" charset="0"/>
            </a:endParaRPr>
          </a:p>
          <a:p>
            <a:pPr eaLnBrk="1" hangingPunct="1">
              <a:defRPr/>
            </a:pPr>
            <a:r>
              <a:rPr lang="en-US" dirty="0">
                <a:latin typeface="Calibri" charset="0"/>
                <a:ea typeface="MS PGothic" charset="0"/>
              </a:rPr>
              <a:t>NOTES:</a:t>
            </a:r>
          </a:p>
          <a:p>
            <a:pPr eaLnBrk="1" hangingPunct="1">
              <a:defRPr/>
            </a:pPr>
            <a:r>
              <a:rPr lang="en-US" dirty="0">
                <a:latin typeface="Calibri" charset="0"/>
                <a:ea typeface="MS PGothic" charset="0"/>
              </a:rPr>
              <a:t>The CMS algorithm for building a page’s left-</a:t>
            </a:r>
            <a:r>
              <a:rPr lang="en-US" dirty="0" err="1">
                <a:latin typeface="Calibri" charset="0"/>
                <a:ea typeface="MS PGothic" charset="0"/>
              </a:rPr>
              <a:t>nav</a:t>
            </a:r>
            <a:r>
              <a:rPr lang="en-US" dirty="0">
                <a:latin typeface="Calibri" charset="0"/>
                <a:ea typeface="MS PGothic" charset="0"/>
              </a:rPr>
              <a:t> menu uses an inheritance model, based on the relationships of the directories holding each of the pages.</a:t>
            </a:r>
            <a:br>
              <a:rPr lang="en-US" dirty="0">
                <a:latin typeface="Calibri" charset="0"/>
                <a:ea typeface="MS PGothic" charset="0"/>
              </a:rPr>
            </a:br>
            <a:r>
              <a:rPr lang="en-US" dirty="0">
                <a:latin typeface="Calibri" charset="0"/>
                <a:ea typeface="MS PGothic" charset="0"/>
              </a:rPr>
              <a:t>See</a:t>
            </a:r>
            <a:r>
              <a:rPr lang="en-US" baseline="0" dirty="0">
                <a:latin typeface="Calibri" charset="0"/>
                <a:ea typeface="MS PGothic" charset="0"/>
              </a:rPr>
              <a:t> explanations for previous slide.</a:t>
            </a:r>
            <a:endParaRPr lang="en-US" dirty="0">
              <a:latin typeface="Calibri" charset="0"/>
              <a:ea typeface="MS PGothic" charset="0"/>
            </a:endParaRPr>
          </a:p>
          <a:p>
            <a:pPr eaLnBrk="1" hangingPunct="1">
              <a:defRPr/>
            </a:pPr>
            <a:endParaRPr lang="en-US" dirty="0">
              <a:latin typeface="Calibri" charset="0"/>
              <a:ea typeface="MS PGothic" charset="0"/>
            </a:endParaRPr>
          </a:p>
          <a:p>
            <a:pPr eaLnBrk="1" hangingPunct="1">
              <a:defRPr/>
            </a:pPr>
            <a:endParaRPr lang="en-US" dirty="0">
              <a:latin typeface="Calibri" charset="0"/>
              <a:ea typeface="MS PGothic" charset="0"/>
            </a:endParaRPr>
          </a:p>
          <a:p>
            <a:pPr eaLnBrk="1" hangingPunct="1">
              <a:defRPr/>
            </a:pPr>
            <a:endParaRPr lang="en-US" dirty="0">
              <a:latin typeface="Calibri" charset="0"/>
              <a:ea typeface="MS PGothic" charset="0"/>
            </a:endParaRPr>
          </a:p>
          <a:p>
            <a:pPr eaLnBrk="1" hangingPunct="1">
              <a:defRPr/>
            </a:pPr>
            <a:endParaRPr lang="en-US" dirty="0">
              <a:latin typeface="Calibri" charset="0"/>
              <a:ea typeface="MS PGothic" charset="0"/>
            </a:endParaRPr>
          </a:p>
        </p:txBody>
      </p:sp>
      <p:sp>
        <p:nvSpPr>
          <p:cNvPr id="552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9A04386E-4EFC-3B44-9F3E-4F9C2845C8CB}" type="slidenum">
              <a:rPr lang="en-US" sz="1200">
                <a:latin typeface="Calibri" charset="0"/>
              </a:rPr>
              <a:pPr eaLnBrk="1" hangingPunct="1"/>
              <a:t>33</a:t>
            </a:fld>
            <a:endParaRPr lang="en-US" sz="12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MS PGothic" charset="0"/>
              </a:rPr>
              <a:t>Explaining The Magic: </a:t>
            </a:r>
          </a:p>
          <a:p>
            <a:pPr eaLnBrk="1" hangingPunct="1"/>
            <a:r>
              <a:rPr lang="en-US" dirty="0">
                <a:latin typeface="Calibri" charset="0"/>
                <a:ea typeface="MS PGothic" charset="0"/>
              </a:rPr>
              <a:t>8)  </a:t>
            </a:r>
          </a:p>
          <a:p>
            <a:pPr eaLnBrk="1" hangingPunct="1"/>
            <a:r>
              <a:rPr lang="en-US" dirty="0">
                <a:latin typeface="Calibri" charset="0"/>
                <a:ea typeface="MS PGothic" charset="0"/>
              </a:rPr>
              <a:t>Thus, a sort of flip-card illusion is built – as users click from page to page, the left-nav appears to “open” and “close” to display the menu appropriate for each and every page.</a:t>
            </a:r>
          </a:p>
          <a:p>
            <a:pPr eaLnBrk="1" hangingPunct="1"/>
            <a:endParaRPr lang="en-US" dirty="0">
              <a:latin typeface="Calibri" charset="0"/>
              <a:ea typeface="MS PGothic" charset="0"/>
            </a:endParaRPr>
          </a:p>
          <a:p>
            <a:pPr eaLnBrk="1" hangingPunct="1"/>
            <a:r>
              <a:rPr lang="en-US" dirty="0">
                <a:latin typeface="Calibri" charset="0"/>
                <a:ea typeface="MS PGothic" charset="0"/>
              </a:rPr>
              <a:t>Try it – </a:t>
            </a:r>
          </a:p>
          <a:p>
            <a:pPr eaLnBrk="1" hangingPunct="1"/>
            <a:r>
              <a:rPr lang="en-US" dirty="0">
                <a:latin typeface="Calibri" charset="0"/>
                <a:ea typeface="MS PGothic" charset="0"/>
              </a:rPr>
              <a:t>Go to the UH website and navigate around using the left-nav menus.</a:t>
            </a:r>
          </a:p>
          <a:p>
            <a:pPr eaLnBrk="1" hangingPunct="1"/>
            <a:r>
              <a:rPr lang="en-US" dirty="0">
                <a:latin typeface="Calibri" charset="0"/>
                <a:ea typeface="MS PGothic" charset="0"/>
              </a:rPr>
              <a:t>A good example is often the Undergraduate  Admissions area, which uses fairly standard navigation:   http://</a:t>
            </a:r>
            <a:r>
              <a:rPr lang="en-US" dirty="0" err="1">
                <a:latin typeface="Calibri" charset="0"/>
                <a:ea typeface="MS PGothic" charset="0"/>
              </a:rPr>
              <a:t>www.uh.edu</a:t>
            </a:r>
            <a:r>
              <a:rPr lang="en-US" dirty="0">
                <a:latin typeface="Calibri" charset="0"/>
                <a:ea typeface="MS PGothic" charset="0"/>
              </a:rPr>
              <a:t>/admissions/</a:t>
            </a:r>
          </a:p>
          <a:p>
            <a:pPr eaLnBrk="1" hangingPunct="1"/>
            <a:endParaRPr lang="en-US" dirty="0">
              <a:latin typeface="Calibri" charset="0"/>
              <a:ea typeface="MS PGothic" charset="0"/>
            </a:endParaRPr>
          </a:p>
          <a:p>
            <a:pPr eaLnBrk="1" hangingPunct="1"/>
            <a:r>
              <a:rPr lang="en-US" dirty="0">
                <a:latin typeface="Calibri" charset="0"/>
                <a:ea typeface="MS PGothic" charset="0"/>
              </a:rPr>
              <a:t>You may also see that certain menu items/areas open into what looks like an entirely new area – where the navigation has “reset” to a different parent folder – </a:t>
            </a:r>
          </a:p>
          <a:p>
            <a:pPr eaLnBrk="1" hangingPunct="1"/>
            <a:r>
              <a:rPr lang="en-US" dirty="0">
                <a:latin typeface="Calibri" charset="0"/>
                <a:ea typeface="MS PGothic" charset="0"/>
              </a:rPr>
              <a:t>this technique is often used for departments, such as the departments within a college, or each college within the UH University structure; or sometimes Offices within a university Division; or independent organizations.</a:t>
            </a: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p:txBody>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4014999A-D676-1344-8298-B7F9FA4B6DF9}" type="slidenum">
              <a:rPr lang="en-US" sz="1200">
                <a:latin typeface="Calibri" charset="0"/>
              </a:rPr>
              <a:pPr eaLnBrk="1" hangingPunct="1"/>
              <a:t>34</a:t>
            </a:fld>
            <a:endParaRPr lang="en-US" sz="120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Cascade CMS Resources</a:t>
            </a:r>
          </a:p>
          <a:p>
            <a:pPr eaLnBrk="1" hangingPunct="1"/>
            <a:r>
              <a:rPr lang="en-US" b="1" dirty="0">
                <a:latin typeface="Calibri" charset="0"/>
                <a:ea typeface="MS PGothic" charset="0"/>
              </a:rPr>
              <a:t>https://</a:t>
            </a:r>
            <a:r>
              <a:rPr lang="en-US" b="1" dirty="0" err="1">
                <a:latin typeface="Calibri" charset="0"/>
                <a:ea typeface="MS PGothic" charset="0"/>
              </a:rPr>
              <a:t>www.uh.edu</a:t>
            </a:r>
            <a:r>
              <a:rPr lang="en-US" b="1" dirty="0">
                <a:latin typeface="Calibri" charset="0"/>
                <a:ea typeface="MS PGothic" charset="0"/>
              </a:rPr>
              <a:t>/infotech/services/computing/networks/</a:t>
            </a:r>
            <a:r>
              <a:rPr lang="en-US" b="1" dirty="0" err="1">
                <a:latin typeface="Calibri" charset="0"/>
                <a:ea typeface="MS PGothic" charset="0"/>
              </a:rPr>
              <a:t>vpn</a:t>
            </a:r>
            <a:r>
              <a:rPr lang="en-US" b="1" dirty="0">
                <a:latin typeface="Calibri" charset="0"/>
                <a:ea typeface="MS PGothic" charset="0"/>
              </a:rPr>
              <a:t>/ </a:t>
            </a:r>
          </a:p>
          <a:p>
            <a:pPr eaLnBrk="1" hangingPunct="1"/>
            <a:endParaRPr lang="en-US" b="1" dirty="0">
              <a:latin typeface="Calibri" charset="0"/>
              <a:ea typeface="MS PGothic" charset="0"/>
            </a:endParaRP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/marcom/</a:t>
            </a: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/marcom/guidelines-policies/</a:t>
            </a: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/marcom/guidelines-policies/brand/visual-identity/</a:t>
            </a: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/marcom/resources/</a:t>
            </a: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/marcom/resources/cascade/</a:t>
            </a:r>
          </a:p>
          <a:p>
            <a:pPr eaLnBrk="1" hangingPunct="1"/>
            <a:r>
              <a:rPr lang="en-US" b="1" dirty="0">
                <a:latin typeface="Calibri" charset="0"/>
                <a:ea typeface="MS PGothic" charset="0"/>
              </a:rPr>
              <a:t>Request to join Web Communicators listserv:</a:t>
            </a:r>
          </a:p>
          <a:p>
            <a:pPr eaLnBrk="1" hangingPunct="1"/>
            <a:r>
              <a:rPr lang="en-US" dirty="0">
                <a:latin typeface="Calibri" charset="0"/>
                <a:ea typeface="MS PGothic" charset="0"/>
              </a:rPr>
              <a:t>     https://</a:t>
            </a:r>
            <a:r>
              <a:rPr lang="en-US" dirty="0" err="1">
                <a:latin typeface="Calibri" charset="0"/>
                <a:ea typeface="MS PGothic" charset="0"/>
              </a:rPr>
              <a:t>www.uh.edu</a:t>
            </a:r>
            <a:r>
              <a:rPr lang="en-US" dirty="0">
                <a:latin typeface="Calibri" charset="0"/>
                <a:ea typeface="MS PGothic" charset="0"/>
              </a:rPr>
              <a:t>/marcom/resources/web-communication-network/</a:t>
            </a:r>
          </a:p>
          <a:p>
            <a:pPr eaLnBrk="1" hangingPunct="1"/>
            <a:endParaRPr lang="en-US" dirty="0">
              <a:latin typeface="Calibri" charset="0"/>
              <a:ea typeface="MS PGothic" charset="0"/>
            </a:endParaRPr>
          </a:p>
          <a:p>
            <a:pPr eaLnBrk="1" hangingPunct="1"/>
            <a:r>
              <a:rPr lang="en-US" b="1" dirty="0">
                <a:latin typeface="Calibri" charset="0"/>
                <a:ea typeface="MS PGothic" charset="0"/>
              </a:rPr>
              <a:t>Manage your CMS-USERS mailing list subscription [LISTSERV]</a:t>
            </a:r>
          </a:p>
          <a:p>
            <a:pPr eaLnBrk="1" hangingPunct="1"/>
            <a:r>
              <a:rPr lang="en-US" dirty="0">
                <a:latin typeface="Calibri" charset="0"/>
                <a:ea typeface="MS PGothic" charset="0"/>
              </a:rPr>
              <a:t>     https://</a:t>
            </a:r>
            <a:r>
              <a:rPr lang="en-US" dirty="0" err="1">
                <a:latin typeface="Calibri" charset="0"/>
                <a:ea typeface="MS PGothic" charset="0"/>
              </a:rPr>
              <a:t>uh.edu</a:t>
            </a:r>
            <a:r>
              <a:rPr lang="en-US" dirty="0">
                <a:latin typeface="Calibri" charset="0"/>
                <a:ea typeface="MS PGothic" charset="0"/>
              </a:rPr>
              <a:t>/infotech/services/web-services/</a:t>
            </a:r>
            <a:r>
              <a:rPr lang="en-US" dirty="0" err="1">
                <a:latin typeface="Calibri" charset="0"/>
                <a:ea typeface="MS PGothic" charset="0"/>
              </a:rPr>
              <a:t>cms</a:t>
            </a:r>
            <a:r>
              <a:rPr lang="en-US" dirty="0">
                <a:latin typeface="Calibri" charset="0"/>
                <a:ea typeface="MS PGothic" charset="0"/>
              </a:rPr>
              <a:t>/</a:t>
            </a:r>
            <a:r>
              <a:rPr lang="en-US" dirty="0" err="1">
                <a:latin typeface="Calibri" charset="0"/>
                <a:ea typeface="MS PGothic" charset="0"/>
              </a:rPr>
              <a:t>cms</a:t>
            </a:r>
            <a:r>
              <a:rPr lang="en-US" dirty="0">
                <a:latin typeface="Calibri" charset="0"/>
                <a:ea typeface="MS PGothic" charset="0"/>
              </a:rPr>
              <a:t>-related-updates/</a:t>
            </a:r>
          </a:p>
          <a:p>
            <a:pPr eaLnBrk="1" hangingPunct="1"/>
            <a:endParaRPr lang="en-US" dirty="0">
              <a:latin typeface="Calibri" charset="0"/>
              <a:ea typeface="MS PGothic" charset="0"/>
            </a:endParaRP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/infotech/services/web-services/</a:t>
            </a:r>
            <a:r>
              <a:rPr lang="en-US" dirty="0" err="1">
                <a:latin typeface="Calibri" charset="0"/>
                <a:ea typeface="MS PGothic" charset="0"/>
              </a:rPr>
              <a:t>cms</a:t>
            </a:r>
            <a:r>
              <a:rPr lang="en-US" dirty="0">
                <a:latin typeface="Calibri" charset="0"/>
                <a:ea typeface="MS PGothic" charset="0"/>
              </a:rPr>
              <a:t>/</a:t>
            </a: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/infotech/services/web-services/</a:t>
            </a:r>
            <a:r>
              <a:rPr lang="en-US" dirty="0" err="1">
                <a:latin typeface="Calibri" charset="0"/>
                <a:ea typeface="MS PGothic" charset="0"/>
              </a:rPr>
              <a:t>cms</a:t>
            </a:r>
            <a:r>
              <a:rPr lang="en-US" dirty="0">
                <a:latin typeface="Calibri" charset="0"/>
                <a:ea typeface="MS PGothic" charset="0"/>
              </a:rPr>
              <a:t>/</a:t>
            </a:r>
            <a:r>
              <a:rPr lang="en-US" dirty="0" err="1">
                <a:latin typeface="Calibri" charset="0"/>
                <a:ea typeface="MS PGothic" charset="0"/>
              </a:rPr>
              <a:t>cms</a:t>
            </a:r>
            <a:r>
              <a:rPr lang="en-US" dirty="0">
                <a:latin typeface="Calibri" charset="0"/>
                <a:ea typeface="MS PGothic" charset="0"/>
              </a:rPr>
              <a:t>-how-</a:t>
            </a:r>
            <a:r>
              <a:rPr lang="en-US" dirty="0" err="1">
                <a:latin typeface="Calibri" charset="0"/>
                <a:ea typeface="MS PGothic" charset="0"/>
              </a:rPr>
              <a:t>tos</a:t>
            </a:r>
            <a:r>
              <a:rPr lang="en-US" dirty="0">
                <a:latin typeface="Calibri" charset="0"/>
                <a:ea typeface="MS PGothic" charset="0"/>
              </a:rPr>
              <a:t>/</a:t>
            </a:r>
          </a:p>
          <a:p>
            <a:pPr eaLnBrk="1" hangingPunct="1"/>
            <a:r>
              <a:rPr lang="en-US" dirty="0">
                <a:latin typeface="Calibri" charset="0"/>
                <a:ea typeface="MS PGothic" charset="0"/>
              </a:rPr>
              <a:t>     see REFERENCE DOWNLOADS and instructional videos; and links to various How-to pages</a:t>
            </a:r>
          </a:p>
          <a:p>
            <a:pPr eaLnBrk="1" hangingPunct="1"/>
            <a:r>
              <a:rPr lang="en-US" dirty="0">
                <a:latin typeface="Calibri" charset="0"/>
                <a:ea typeface="MS PGothic" charset="0"/>
              </a:rPr>
              <a:t>     some specific pages follow:</a:t>
            </a: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/infotech/services/web-services/</a:t>
            </a:r>
            <a:r>
              <a:rPr lang="en-US" dirty="0" err="1">
                <a:latin typeface="Calibri" charset="0"/>
                <a:ea typeface="MS PGothic" charset="0"/>
              </a:rPr>
              <a:t>cms</a:t>
            </a:r>
            <a:r>
              <a:rPr lang="en-US" dirty="0">
                <a:latin typeface="Calibri" charset="0"/>
                <a:ea typeface="MS PGothic" charset="0"/>
              </a:rPr>
              <a:t>/</a:t>
            </a:r>
            <a:r>
              <a:rPr lang="en-US" dirty="0" err="1">
                <a:latin typeface="Calibri" charset="0"/>
                <a:ea typeface="MS PGothic" charset="0"/>
              </a:rPr>
              <a:t>cms</a:t>
            </a:r>
            <a:r>
              <a:rPr lang="en-US" dirty="0">
                <a:latin typeface="Calibri" charset="0"/>
                <a:ea typeface="MS PGothic" charset="0"/>
              </a:rPr>
              <a:t>-how-</a:t>
            </a:r>
            <a:r>
              <a:rPr lang="en-US" dirty="0" err="1">
                <a:latin typeface="Calibri" charset="0"/>
                <a:ea typeface="MS PGothic" charset="0"/>
              </a:rPr>
              <a:t>tos</a:t>
            </a:r>
            <a:r>
              <a:rPr lang="en-US" dirty="0">
                <a:latin typeface="Calibri" charset="0"/>
                <a:ea typeface="MS PGothic" charset="0"/>
              </a:rPr>
              <a:t>/website-cleanup/</a:t>
            </a: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/infotech/services/web-services/</a:t>
            </a:r>
            <a:r>
              <a:rPr lang="en-US" dirty="0" err="1">
                <a:latin typeface="Calibri" charset="0"/>
                <a:ea typeface="MS PGothic" charset="0"/>
              </a:rPr>
              <a:t>cms</a:t>
            </a:r>
            <a:r>
              <a:rPr lang="en-US" dirty="0">
                <a:latin typeface="Calibri" charset="0"/>
                <a:ea typeface="MS PGothic" charset="0"/>
              </a:rPr>
              <a:t>/</a:t>
            </a:r>
            <a:r>
              <a:rPr lang="en-US" dirty="0" err="1">
                <a:latin typeface="Calibri" charset="0"/>
                <a:ea typeface="MS PGothic" charset="0"/>
              </a:rPr>
              <a:t>cms</a:t>
            </a:r>
            <a:r>
              <a:rPr lang="en-US" dirty="0">
                <a:latin typeface="Calibri" charset="0"/>
                <a:ea typeface="MS PGothic" charset="0"/>
              </a:rPr>
              <a:t>-how-</a:t>
            </a:r>
            <a:r>
              <a:rPr lang="en-US" dirty="0" err="1">
                <a:latin typeface="Calibri" charset="0"/>
                <a:ea typeface="MS PGothic" charset="0"/>
              </a:rPr>
              <a:t>tos</a:t>
            </a:r>
            <a:r>
              <a:rPr lang="en-US" dirty="0">
                <a:latin typeface="Calibri" charset="0"/>
                <a:ea typeface="MS PGothic" charset="0"/>
              </a:rPr>
              <a:t>/use-the-folder-edit-panel/</a:t>
            </a: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/infotech/services/web-services/</a:t>
            </a:r>
            <a:r>
              <a:rPr lang="en-US" dirty="0" err="1">
                <a:latin typeface="Calibri" charset="0"/>
                <a:ea typeface="MS PGothic" charset="0"/>
              </a:rPr>
              <a:t>cms</a:t>
            </a:r>
            <a:r>
              <a:rPr lang="en-US" dirty="0">
                <a:latin typeface="Calibri" charset="0"/>
                <a:ea typeface="MS PGothic" charset="0"/>
              </a:rPr>
              <a:t>/</a:t>
            </a:r>
            <a:r>
              <a:rPr lang="en-US" dirty="0" err="1">
                <a:latin typeface="Calibri" charset="0"/>
                <a:ea typeface="MS PGothic" charset="0"/>
              </a:rPr>
              <a:t>cms</a:t>
            </a:r>
            <a:r>
              <a:rPr lang="en-US" dirty="0">
                <a:latin typeface="Calibri" charset="0"/>
                <a:ea typeface="MS PGothic" charset="0"/>
              </a:rPr>
              <a:t>-how-</a:t>
            </a:r>
            <a:r>
              <a:rPr lang="en-US" dirty="0" err="1">
                <a:latin typeface="Calibri" charset="0"/>
                <a:ea typeface="MS PGothic" charset="0"/>
              </a:rPr>
              <a:t>tos</a:t>
            </a:r>
            <a:r>
              <a:rPr lang="en-US" dirty="0">
                <a:latin typeface="Calibri" charset="0"/>
                <a:ea typeface="MS PGothic" charset="0"/>
              </a:rPr>
              <a:t>/different-page-types/</a:t>
            </a: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/infotech/services/web-services/</a:t>
            </a:r>
            <a:r>
              <a:rPr lang="en-US" dirty="0" err="1">
                <a:latin typeface="Calibri" charset="0"/>
                <a:ea typeface="MS PGothic" charset="0"/>
              </a:rPr>
              <a:t>cms</a:t>
            </a:r>
            <a:r>
              <a:rPr lang="en-US" dirty="0">
                <a:latin typeface="Calibri" charset="0"/>
                <a:ea typeface="MS PGothic" charset="0"/>
              </a:rPr>
              <a:t>/</a:t>
            </a:r>
            <a:r>
              <a:rPr lang="en-US" dirty="0" err="1">
                <a:latin typeface="Calibri" charset="0"/>
                <a:ea typeface="MS PGothic" charset="0"/>
              </a:rPr>
              <a:t>cms</a:t>
            </a:r>
            <a:r>
              <a:rPr lang="en-US" dirty="0">
                <a:latin typeface="Calibri" charset="0"/>
                <a:ea typeface="MS PGothic" charset="0"/>
              </a:rPr>
              <a:t>-how-</a:t>
            </a:r>
            <a:r>
              <a:rPr lang="en-US" dirty="0" err="1">
                <a:latin typeface="Calibri" charset="0"/>
                <a:ea typeface="MS PGothic" charset="0"/>
              </a:rPr>
              <a:t>tos</a:t>
            </a:r>
            <a:r>
              <a:rPr lang="en-US" dirty="0">
                <a:latin typeface="Calibri" charset="0"/>
                <a:ea typeface="MS PGothic" charset="0"/>
              </a:rPr>
              <a:t>/use-the-styles-popout/</a:t>
            </a: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/infotech/services/web-services/</a:t>
            </a:r>
            <a:r>
              <a:rPr lang="en-US" dirty="0" err="1">
                <a:latin typeface="Calibri" charset="0"/>
                <a:ea typeface="MS PGothic" charset="0"/>
              </a:rPr>
              <a:t>cms</a:t>
            </a:r>
            <a:r>
              <a:rPr lang="en-US" dirty="0">
                <a:latin typeface="Calibri" charset="0"/>
                <a:ea typeface="MS PGothic" charset="0"/>
              </a:rPr>
              <a:t>/</a:t>
            </a:r>
            <a:r>
              <a:rPr lang="en-US" dirty="0" err="1">
                <a:latin typeface="Calibri" charset="0"/>
                <a:ea typeface="MS PGothic" charset="0"/>
              </a:rPr>
              <a:t>cms</a:t>
            </a:r>
            <a:r>
              <a:rPr lang="en-US" dirty="0">
                <a:latin typeface="Calibri" charset="0"/>
                <a:ea typeface="MS PGothic" charset="0"/>
              </a:rPr>
              <a:t>-how-</a:t>
            </a:r>
            <a:r>
              <a:rPr lang="en-US" dirty="0" err="1">
                <a:latin typeface="Calibri" charset="0"/>
                <a:ea typeface="MS PGothic" charset="0"/>
              </a:rPr>
              <a:t>tos</a:t>
            </a:r>
            <a:r>
              <a:rPr lang="en-US" dirty="0">
                <a:latin typeface="Calibri" charset="0"/>
                <a:ea typeface="MS PGothic" charset="0"/>
              </a:rPr>
              <a:t>/metadata-use-table/</a:t>
            </a:r>
          </a:p>
          <a:p>
            <a:pPr eaLnBrk="1" hangingPunct="1"/>
            <a:r>
              <a:rPr lang="en-US" dirty="0">
                <a:latin typeface="Calibri" charset="0"/>
                <a:ea typeface="MS PGothic" charset="0"/>
              </a:rPr>
              <a:t>https://</a:t>
            </a:r>
            <a:r>
              <a:rPr lang="en-US" dirty="0" err="1">
                <a:latin typeface="Calibri" charset="0"/>
                <a:ea typeface="MS PGothic" charset="0"/>
              </a:rPr>
              <a:t>uh.edu</a:t>
            </a:r>
            <a:r>
              <a:rPr lang="en-US" dirty="0">
                <a:latin typeface="Calibri" charset="0"/>
                <a:ea typeface="MS PGothic" charset="0"/>
              </a:rPr>
              <a:t>/infotech/services/web-services/</a:t>
            </a:r>
            <a:r>
              <a:rPr lang="en-US" dirty="0" err="1">
                <a:latin typeface="Calibri" charset="0"/>
                <a:ea typeface="MS PGothic" charset="0"/>
              </a:rPr>
              <a:t>cms</a:t>
            </a:r>
            <a:r>
              <a:rPr lang="en-US" dirty="0">
                <a:latin typeface="Calibri" charset="0"/>
                <a:ea typeface="MS PGothic" charset="0"/>
              </a:rPr>
              <a:t>/</a:t>
            </a:r>
            <a:r>
              <a:rPr lang="en-US" dirty="0" err="1">
                <a:latin typeface="Calibri" charset="0"/>
                <a:ea typeface="MS PGothic" charset="0"/>
              </a:rPr>
              <a:t>cms</a:t>
            </a:r>
            <a:r>
              <a:rPr lang="en-US" dirty="0">
                <a:latin typeface="Calibri" charset="0"/>
                <a:ea typeface="MS PGothic" charset="0"/>
              </a:rPr>
              <a:t>-how-</a:t>
            </a:r>
            <a:r>
              <a:rPr lang="en-US" dirty="0" err="1">
                <a:latin typeface="Calibri" charset="0"/>
                <a:ea typeface="MS PGothic" charset="0"/>
              </a:rPr>
              <a:t>tos</a:t>
            </a:r>
            <a:r>
              <a:rPr lang="en-US" dirty="0">
                <a:latin typeface="Calibri" charset="0"/>
                <a:ea typeface="MS PGothic" charset="0"/>
              </a:rPr>
              <a:t>/work-with-edit-panel-boxed-sets/</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b="1" dirty="0">
                <a:latin typeface="Calibri" charset="0"/>
                <a:ea typeface="MS PGothic" charset="0"/>
              </a:rPr>
              <a:t>https://</a:t>
            </a:r>
            <a:r>
              <a:rPr lang="en-US" b="1" dirty="0" err="1">
                <a:latin typeface="Calibri" charset="0"/>
                <a:ea typeface="MS PGothic" charset="0"/>
              </a:rPr>
              <a:t>uh.edu</a:t>
            </a:r>
            <a:r>
              <a:rPr lang="en-US" b="1" dirty="0">
                <a:latin typeface="Calibri" charset="0"/>
                <a:ea typeface="MS PGothic" charset="0"/>
              </a:rPr>
              <a:t>/infotech/services/web-services/</a:t>
            </a:r>
            <a:r>
              <a:rPr lang="en-US" b="1" dirty="0" err="1">
                <a:latin typeface="Calibri" charset="0"/>
                <a:ea typeface="MS PGothic" charset="0"/>
              </a:rPr>
              <a:t>cms</a:t>
            </a:r>
            <a:r>
              <a:rPr lang="en-US" b="1" dirty="0">
                <a:latin typeface="Calibri" charset="0"/>
                <a:ea typeface="MS PGothic" charset="0"/>
              </a:rPr>
              <a:t>/</a:t>
            </a:r>
            <a:r>
              <a:rPr lang="en-US" b="1" dirty="0" err="1">
                <a:latin typeface="Calibri" charset="0"/>
                <a:ea typeface="MS PGothic" charset="0"/>
              </a:rPr>
              <a:t>cms</a:t>
            </a:r>
            <a:r>
              <a:rPr lang="en-US" b="1" dirty="0">
                <a:latin typeface="Calibri" charset="0"/>
                <a:ea typeface="MS PGothic" charset="0"/>
              </a:rPr>
              <a:t>-how-</a:t>
            </a:r>
            <a:r>
              <a:rPr lang="en-US" b="1" dirty="0" err="1">
                <a:latin typeface="Calibri" charset="0"/>
                <a:ea typeface="MS PGothic" charset="0"/>
              </a:rPr>
              <a:t>tos</a:t>
            </a:r>
            <a:r>
              <a:rPr lang="en-US" b="1" dirty="0">
                <a:latin typeface="Calibri" charset="0"/>
                <a:ea typeface="MS PGothic" charset="0"/>
              </a:rPr>
              <a:t>/known-issues/</a:t>
            </a:r>
            <a:r>
              <a:rPr lang="en-US" b="1" dirty="0" err="1">
                <a:latin typeface="Calibri" charset="0"/>
                <a:ea typeface="MS PGothic" charset="0"/>
              </a:rPr>
              <a:t>index.php#generalinfo</a:t>
            </a:r>
            <a:endParaRPr lang="en-US" b="1" dirty="0">
              <a:latin typeface="Calibri" charset="0"/>
              <a:ea typeface="MS PGothic" charset="0"/>
            </a:endParaRPr>
          </a:p>
          <a:p>
            <a:pPr eaLnBrk="1" hangingPunct="1"/>
            <a:r>
              <a:rPr lang="en-US" dirty="0">
                <a:latin typeface="Calibri" charset="0"/>
                <a:ea typeface="MS PGothic" charset="0"/>
              </a:rPr>
              <a:t>     Discussion of UH VPN use of full-</a:t>
            </a:r>
            <a:r>
              <a:rPr lang="en-US" dirty="0" err="1">
                <a:latin typeface="Calibri" charset="0"/>
                <a:ea typeface="MS PGothic" charset="0"/>
              </a:rPr>
              <a:t>vpn.uh.edu</a:t>
            </a:r>
            <a:r>
              <a:rPr lang="en-US" dirty="0">
                <a:latin typeface="Calibri" charset="0"/>
                <a:ea typeface="MS PGothic" charset="0"/>
              </a:rPr>
              <a:t> for any off campus login to Cascade</a:t>
            </a: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a:p>
            <a:pPr eaLnBrk="1" hangingPunct="1"/>
            <a:endParaRPr lang="en-US" dirty="0">
              <a:latin typeface="Calibri" charset="0"/>
              <a:ea typeface="MS PGothic" charset="0"/>
            </a:endParaRPr>
          </a:p>
        </p:txBody>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4014999A-D676-1344-8298-B7F9FA4B6DF9}" type="slidenum">
              <a:rPr lang="en-US" sz="1200">
                <a:latin typeface="Calibri" charset="0"/>
              </a:rPr>
              <a:pPr eaLnBrk="1" hangingPunct="1"/>
              <a:t>35</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MS PGothic" charset="0"/>
              </a:rPr>
              <a:t>Users will be working within a </a:t>
            </a:r>
            <a:r>
              <a:rPr lang="en-US" b="1" dirty="0">
                <a:latin typeface="Calibri" charset="0"/>
                <a:ea typeface="MS PGothic" charset="0"/>
              </a:rPr>
              <a:t>browser-based interface</a:t>
            </a:r>
            <a:r>
              <a:rPr lang="en-US" dirty="0">
                <a:latin typeface="Calibri" charset="0"/>
                <a:ea typeface="MS PGothic" charset="0"/>
              </a:rPr>
              <a:t>, and thus will be able to use a wide variety of browsers, such as </a:t>
            </a:r>
            <a:r>
              <a:rPr lang="en-US" dirty="0" err="1">
                <a:latin typeface="Calibri" charset="0"/>
                <a:ea typeface="MS PGothic" charset="0"/>
              </a:rPr>
              <a:t>FireFox</a:t>
            </a:r>
            <a:r>
              <a:rPr lang="en-US" dirty="0">
                <a:latin typeface="Calibri" charset="0"/>
                <a:ea typeface="MS PGothic" charset="0"/>
              </a:rPr>
              <a:t>, Chrome, Internet Explorer, and others – </a:t>
            </a:r>
          </a:p>
          <a:p>
            <a:pPr eaLnBrk="1" hangingPunct="1"/>
            <a:endParaRPr lang="en-US" b="1" dirty="0">
              <a:latin typeface="Calibri" charset="0"/>
              <a:ea typeface="MS PGothic" charset="0"/>
            </a:endParaRPr>
          </a:p>
          <a:p>
            <a:pPr eaLnBrk="1" hangingPunct="1"/>
            <a:r>
              <a:rPr lang="en-US" b="1" dirty="0">
                <a:latin typeface="Calibri" charset="0"/>
                <a:ea typeface="MS PGothic" charset="0"/>
              </a:rPr>
              <a:t>Browser-access makes the CMS highly available cross-platform </a:t>
            </a:r>
            <a:r>
              <a:rPr lang="en-US" dirty="0">
                <a:latin typeface="Calibri" charset="0"/>
                <a:ea typeface="MS PGothic" charset="0"/>
              </a:rPr>
              <a:t>– if your system allows you to use a browser, chances are you can use the CMS;</a:t>
            </a:r>
          </a:p>
          <a:p>
            <a:pPr eaLnBrk="1" hangingPunct="1"/>
            <a:r>
              <a:rPr lang="en-US" dirty="0">
                <a:latin typeface="Calibri" charset="0"/>
                <a:ea typeface="MS PGothic" charset="0"/>
              </a:rPr>
              <a:t>While there are some minor incompatibilities depending on the browser (</a:t>
            </a:r>
            <a:r>
              <a:rPr lang="en-US" i="1" dirty="0">
                <a:latin typeface="Calibri" charset="0"/>
                <a:ea typeface="MS PGothic" charset="0"/>
              </a:rPr>
              <a:t>we are talking to you, legacy browsers and even IE</a:t>
            </a:r>
            <a:r>
              <a:rPr lang="en-US" dirty="0">
                <a:latin typeface="Calibri" charset="0"/>
                <a:ea typeface="MS PGothic" charset="0"/>
              </a:rPr>
              <a:t>), usually these can be solved by simply updating or switching browsers.</a:t>
            </a:r>
          </a:p>
          <a:p>
            <a:pPr eaLnBrk="1" hangingPunct="1"/>
            <a:endParaRPr lang="en-US" dirty="0">
              <a:latin typeface="Calibri" charset="0"/>
              <a:ea typeface="MS PGothic" charset="0"/>
            </a:endParaRP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59F67A6-B934-4E4B-93EF-BCFA5C84CEE6}"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Within the CMS, you have access to the editing environment: </a:t>
            </a:r>
            <a:br>
              <a:rPr lang="en-US" b="1" dirty="0">
                <a:latin typeface="Calibri" charset="0"/>
                <a:ea typeface="MS PGothic" charset="0"/>
              </a:rPr>
            </a:br>
            <a:r>
              <a:rPr lang="en-US" dirty="0">
                <a:latin typeface="Calibri" charset="0"/>
                <a:ea typeface="MS PGothic" charset="0"/>
              </a:rPr>
              <a:t>you will see your site’s file structure, and have access to editing panels consisting of fields to fill in, selections to make, links to create, rich-text editors to update content, and so on.</a:t>
            </a:r>
          </a:p>
          <a:p>
            <a:pPr eaLnBrk="1" hangingPunct="1"/>
            <a:endParaRPr lang="en-US" dirty="0">
              <a:latin typeface="Calibri" charset="0"/>
              <a:ea typeface="MS PGothic" charset="0"/>
            </a:endParaRPr>
          </a:p>
          <a:p>
            <a:pPr eaLnBrk="1" hangingPunct="1"/>
            <a:r>
              <a:rPr lang="en-US" dirty="0">
                <a:latin typeface="Calibri" charset="0"/>
                <a:ea typeface="MS PGothic" charset="0"/>
              </a:rPr>
              <a:t>Please Note: Cascade</a:t>
            </a:r>
            <a:r>
              <a:rPr lang="en-US" baseline="0" dirty="0">
                <a:latin typeface="Calibri" charset="0"/>
                <a:ea typeface="MS PGothic" charset="0"/>
              </a:rPr>
              <a:t> Server is not a Live Edit application. A specific publishing step must be taken to write your pages out to the server where they can be viewed via a URL in a browser window.</a:t>
            </a:r>
          </a:p>
          <a:p>
            <a:pPr eaLnBrk="1" hangingPunct="1"/>
            <a:endParaRPr lang="en-US" dirty="0">
              <a:latin typeface="Calibri" charset="0"/>
              <a:ea typeface="MS PGothic" charset="0"/>
            </a:endParaRPr>
          </a:p>
          <a:p>
            <a:pPr eaLnBrk="1" hangingPunct="1"/>
            <a:r>
              <a:rPr lang="en-US" dirty="0">
                <a:latin typeface="Calibri" charset="0"/>
                <a:ea typeface="MS PGothic" charset="0"/>
              </a:rPr>
              <a:t>As you will see: inside the CMS you will be creating and editing pieces of your web pages – these pieces are not yet actual web pages. It is only during the Publishing step that all the pieces (including those which may not be visible to you, such as CSS stylesheets, scripts, </a:t>
            </a:r>
            <a:r>
              <a:rPr lang="en-US" dirty="0" err="1">
                <a:latin typeface="Calibri" charset="0"/>
                <a:ea typeface="MS PGothic" charset="0"/>
              </a:rPr>
              <a:t>etc</a:t>
            </a:r>
            <a:r>
              <a:rPr lang="en-US" dirty="0">
                <a:latin typeface="Calibri" charset="0"/>
                <a:ea typeface="MS PGothic" charset="0"/>
              </a:rPr>
              <a:t>) will be brought together by the CMS and published out as a full web page. </a:t>
            </a:r>
          </a:p>
          <a:p>
            <a:pPr eaLnBrk="1" hangingPunct="1"/>
            <a:endParaRPr lang="en-US" dirty="0">
              <a:latin typeface="Calibri" charset="0"/>
              <a:ea typeface="MS PGothic" charset="0"/>
            </a:endParaRPr>
          </a:p>
          <a:p>
            <a:pPr eaLnBrk="1" hangingPunct="1"/>
            <a:r>
              <a:rPr lang="en-US" dirty="0">
                <a:latin typeface="Calibri" charset="0"/>
                <a:ea typeface="MS PGothic" charset="0"/>
              </a:rPr>
              <a:t>Once a page is ready to be published, a user with Publishing-level permissions will go to a Publishing panel and activate the CMS Publisher function. </a:t>
            </a: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a:latin typeface="Calibri" charset="0"/>
                <a:ea typeface="MS PGothic" charset="0"/>
              </a:rPr>
              <a:t>At that point, the CMS pulls all the “unseen” pieces (styles, scripts, etc.) together with the edited content, constructs the final webpage itself, and publishes it out to the server in the form everyone is familiar with.</a:t>
            </a:r>
            <a:br>
              <a:rPr lang="en-US" dirty="0">
                <a:latin typeface="Calibri" charset="0"/>
                <a:ea typeface="MS PGothic" charset="0"/>
              </a:rPr>
            </a:br>
            <a:r>
              <a:rPr lang="en-US" dirty="0">
                <a:latin typeface="Calibri" charset="0"/>
                <a:ea typeface="MS PGothic" charset="0"/>
              </a:rPr>
              <a:t>FYI: The typical UH webpage publishes out as “PHP”.</a:t>
            </a:r>
          </a:p>
          <a:p>
            <a:pPr eaLnBrk="1" hangingPunct="1"/>
            <a:endParaRPr lang="en-US" dirty="0">
              <a:latin typeface="Calibri" charset="0"/>
              <a:ea typeface="MS PGothic" charset="0"/>
            </a:endParaRPr>
          </a:p>
          <a:p>
            <a:pPr eaLnBrk="1" hangingPunct="1"/>
            <a:r>
              <a:rPr lang="en-US" dirty="0">
                <a:latin typeface="Calibri" charset="0"/>
                <a:ea typeface="MS PGothic" charset="0"/>
              </a:rPr>
              <a:t>In order to help web editors see how the page is working as a whole, and to allow content owners to </a:t>
            </a:r>
            <a:r>
              <a:rPr lang="en-US" b="1" dirty="0">
                <a:latin typeface="Calibri" charset="0"/>
                <a:ea typeface="MS PGothic" charset="0"/>
              </a:rPr>
              <a:t>proof things before they go live to the public</a:t>
            </a:r>
            <a:r>
              <a:rPr lang="en-US" dirty="0">
                <a:latin typeface="Calibri" charset="0"/>
                <a:ea typeface="MS PGothic" charset="0"/>
              </a:rPr>
              <a:t>, a minimum of two server locations are provided for each site:</a:t>
            </a:r>
          </a:p>
          <a:p>
            <a:pPr eaLnBrk="1" hangingPunct="1">
              <a:buFontTx/>
              <a:buAutoNum type="arabicParenR"/>
            </a:pPr>
            <a:r>
              <a:rPr lang="en-US" dirty="0">
                <a:latin typeface="Calibri" charset="0"/>
                <a:ea typeface="MS PGothic" charset="0"/>
              </a:rPr>
              <a:t> ‘Hidden’ (aka ‘Staging’ and/or ‘Testing’) locations, which the public does not access, and which search engines have been instructed not</a:t>
            </a:r>
            <a:r>
              <a:rPr lang="en-US" baseline="0" dirty="0">
                <a:latin typeface="Calibri" charset="0"/>
                <a:ea typeface="MS PGothic" charset="0"/>
              </a:rPr>
              <a:t> to crawl;</a:t>
            </a:r>
            <a:endParaRPr lang="en-US" dirty="0">
              <a:latin typeface="Calibri" charset="0"/>
              <a:ea typeface="MS PGothic" charset="0"/>
            </a:endParaRPr>
          </a:p>
          <a:p>
            <a:pPr eaLnBrk="1" hangingPunct="1">
              <a:buFontTx/>
              <a:buAutoNum type="arabicParenR"/>
            </a:pPr>
            <a:r>
              <a:rPr lang="en-US" dirty="0">
                <a:latin typeface="Calibri" charset="0"/>
                <a:ea typeface="MS PGothic" charset="0"/>
              </a:rPr>
              <a:t> And the live location, which anyone, anywhere in the world can view.</a:t>
            </a:r>
          </a:p>
          <a:p>
            <a:pPr eaLnBrk="1" hangingPunct="1"/>
            <a:endParaRPr lang="en-US" dirty="0">
              <a:latin typeface="Calibri" charset="0"/>
              <a:ea typeface="MS PGothic" charset="0"/>
            </a:endParaRP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59F67A6-B934-4E4B-93EF-BCFA5C84CEE6}"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Calibri" charset="0"/>
                <a:ea typeface="MS PGothic" charset="0"/>
              </a:rPr>
              <a:t>General CMS TERMINOLOGY/concepts – Focusing on Cascade Server-specific and UH-specific jargon</a:t>
            </a:r>
          </a:p>
          <a:p>
            <a:pPr eaLnBrk="1" hangingPunct="1"/>
            <a:endParaRPr lang="en-US" dirty="0">
              <a:latin typeface="Calibri" charset="0"/>
              <a:ea typeface="MS PGothic" charset="0"/>
            </a:endParaRPr>
          </a:p>
          <a:p>
            <a:pPr eaLnBrk="1" hangingPunct="1"/>
            <a:r>
              <a:rPr lang="en-US" b="1" dirty="0">
                <a:latin typeface="Calibri" charset="0"/>
                <a:ea typeface="MS PGothic" charset="0"/>
              </a:rPr>
              <a:t>CMS as a Dynamic resource manager – vs.</a:t>
            </a:r>
            <a:r>
              <a:rPr lang="en-US" b="1" baseline="0" dirty="0">
                <a:latin typeface="Calibri" charset="0"/>
                <a:ea typeface="MS PGothic" charset="0"/>
              </a:rPr>
              <a:t> Static pages on the server</a:t>
            </a:r>
            <a:endParaRPr lang="en-US" b="1" dirty="0">
              <a:latin typeface="Calibri" charset="0"/>
              <a:ea typeface="MS PGothic" charset="0"/>
            </a:endParaRPr>
          </a:p>
          <a:p>
            <a:pPr eaLnBrk="1" hangingPunct="1"/>
            <a:r>
              <a:rPr lang="en-US" dirty="0">
                <a:latin typeface="Calibri" charset="0"/>
                <a:ea typeface="MS PGothic" charset="0"/>
              </a:rPr>
              <a:t>Many content</a:t>
            </a:r>
            <a:r>
              <a:rPr lang="en-US" baseline="0" dirty="0">
                <a:latin typeface="Calibri" charset="0"/>
                <a:ea typeface="MS PGothic" charset="0"/>
              </a:rPr>
              <a:t> e</a:t>
            </a:r>
            <a:r>
              <a:rPr lang="en-US" dirty="0">
                <a:latin typeface="Calibri" charset="0"/>
                <a:ea typeface="MS PGothic" charset="0"/>
              </a:rPr>
              <a:t>dits/updates are reflected immediately throughout the site pattern inside the CMS, such as with navigation menu changes, internal links, etc.</a:t>
            </a:r>
            <a:br>
              <a:rPr lang="en-US" dirty="0">
                <a:latin typeface="Calibri" charset="0"/>
                <a:ea typeface="MS PGothic" charset="0"/>
              </a:rPr>
            </a:br>
            <a:r>
              <a:rPr lang="en-US" dirty="0">
                <a:latin typeface="Calibri" charset="0"/>
                <a:ea typeface="MS PGothic" charset="0"/>
              </a:rPr>
              <a:t>due to the dynamic resource management functionality in</a:t>
            </a:r>
            <a:r>
              <a:rPr lang="en-US" baseline="0" dirty="0">
                <a:latin typeface="Calibri" charset="0"/>
                <a:ea typeface="MS PGothic" charset="0"/>
              </a:rPr>
              <a:t>herent in the CMS.</a:t>
            </a:r>
          </a:p>
          <a:p>
            <a:pPr eaLnBrk="1" hangingPunct="1"/>
            <a:endParaRPr lang="en-US" dirty="0">
              <a:latin typeface="Calibri" charset="0"/>
              <a:ea typeface="MS PGothic" charset="0"/>
            </a:endParaRPr>
          </a:p>
          <a:p>
            <a:pPr eaLnBrk="1" hangingPunct="1"/>
            <a:r>
              <a:rPr lang="en-US" dirty="0">
                <a:latin typeface="Calibri" charset="0"/>
                <a:ea typeface="MS PGothic" charset="0"/>
              </a:rPr>
              <a:t>However, the CMS is not a LIVE-edit application. This means changes you make within the CMS will </a:t>
            </a:r>
            <a:r>
              <a:rPr lang="en-US" b="1" dirty="0">
                <a:latin typeface="Calibri" charset="0"/>
                <a:ea typeface="MS PGothic" charset="0"/>
              </a:rPr>
              <a:t>not</a:t>
            </a:r>
            <a:r>
              <a:rPr lang="en-US" dirty="0">
                <a:latin typeface="Calibri" charset="0"/>
                <a:ea typeface="MS PGothic" charset="0"/>
              </a:rPr>
              <a:t> show up immediately on your </a:t>
            </a:r>
            <a:r>
              <a:rPr lang="en-US" b="1" dirty="0">
                <a:latin typeface="Calibri" charset="0"/>
                <a:ea typeface="MS PGothic" charset="0"/>
              </a:rPr>
              <a:t>live</a:t>
            </a:r>
            <a:r>
              <a:rPr lang="en-US" dirty="0">
                <a:latin typeface="Calibri" charset="0"/>
                <a:ea typeface="MS PGothic" charset="0"/>
              </a:rPr>
              <a:t> site as you make them.</a:t>
            </a:r>
          </a:p>
          <a:p>
            <a:pPr eaLnBrk="1" hangingPunct="1"/>
            <a:r>
              <a:rPr lang="en-US" dirty="0">
                <a:latin typeface="Calibri" charset="0"/>
                <a:ea typeface="MS PGothic" charset="0"/>
              </a:rPr>
              <a:t>A separate Publishing step needs to be taken to write files to the server. And writing files to the server is ultimately what the CMS is all about!</a:t>
            </a:r>
          </a:p>
          <a:p>
            <a:pPr eaLnBrk="1" hangingPunct="1"/>
            <a:endParaRPr lang="en-US" dirty="0">
              <a:latin typeface="Calibri" charset="0"/>
              <a:ea typeface="MS PGothic" charset="0"/>
            </a:endParaRPr>
          </a:p>
          <a:p>
            <a:pPr eaLnBrk="1" hangingPunct="1"/>
            <a:r>
              <a:rPr lang="en-US" b="1" dirty="0">
                <a:latin typeface="Calibri" charset="0"/>
                <a:ea typeface="MS PGothic" charset="0"/>
              </a:rPr>
              <a:t>THE PUBLISHER</a:t>
            </a:r>
          </a:p>
          <a:p>
            <a:pPr eaLnBrk="1" hangingPunct="1"/>
            <a:r>
              <a:rPr lang="en-US" b="1" dirty="0">
                <a:latin typeface="Calibri" charset="0"/>
                <a:ea typeface="MS PGothic" charset="0"/>
              </a:rPr>
              <a:t>Is the functionality within the CMS which assembles all the pieces and creates the final webpages, then writes the necessary</a:t>
            </a:r>
            <a:r>
              <a:rPr lang="en-US" b="1" baseline="0" dirty="0">
                <a:latin typeface="Calibri" charset="0"/>
                <a:ea typeface="MS PGothic" charset="0"/>
              </a:rPr>
              <a:t> files to a designated area of the server (live or staging </a:t>
            </a:r>
            <a:r>
              <a:rPr lang="en-US" b="1" dirty="0">
                <a:latin typeface="Calibri" charset="0"/>
                <a:ea typeface="MS PGothic" charset="0"/>
              </a:rPr>
              <a:t>– </a:t>
            </a:r>
          </a:p>
          <a:p>
            <a:pPr eaLnBrk="1" hangingPunct="1"/>
            <a:r>
              <a:rPr lang="en-US" b="1" dirty="0">
                <a:latin typeface="Calibri" charset="0"/>
                <a:ea typeface="MS PGothic" charset="0"/>
              </a:rPr>
              <a:t>where they can then be accessed by going to the appropriate web address via your browser.</a:t>
            </a:r>
          </a:p>
          <a:p>
            <a:pPr eaLnBrk="1" hangingPunct="1"/>
            <a:endParaRPr lang="en-US" dirty="0">
              <a:latin typeface="Calibri" charset="0"/>
              <a:ea typeface="MS PGothic" charset="0"/>
            </a:endParaRPr>
          </a:p>
          <a:p>
            <a:pPr eaLnBrk="1" hangingPunct="1"/>
            <a:r>
              <a:rPr lang="en-US" dirty="0">
                <a:latin typeface="Calibri" charset="0"/>
                <a:ea typeface="MS PGothic" charset="0"/>
              </a:rPr>
              <a:t>Once </a:t>
            </a:r>
            <a:r>
              <a:rPr lang="en-US" b="1" dirty="0">
                <a:latin typeface="Calibri" charset="0"/>
                <a:ea typeface="MS PGothic" charset="0"/>
              </a:rPr>
              <a:t>Published</a:t>
            </a:r>
            <a:r>
              <a:rPr lang="en-US" dirty="0">
                <a:latin typeface="Calibri" charset="0"/>
                <a:ea typeface="MS PGothic" charset="0"/>
              </a:rPr>
              <a:t> out to the server, the resulting web pages are then </a:t>
            </a:r>
            <a:r>
              <a:rPr lang="en-US" b="1" dirty="0">
                <a:latin typeface="Calibri" charset="0"/>
                <a:ea typeface="MS PGothic" charset="0"/>
              </a:rPr>
              <a:t>Static, </a:t>
            </a:r>
            <a:br>
              <a:rPr lang="en-US" b="1" dirty="0">
                <a:latin typeface="Calibri" charset="0"/>
                <a:ea typeface="MS PGothic" charset="0"/>
              </a:rPr>
            </a:br>
            <a:r>
              <a:rPr lang="en-US" b="1" dirty="0">
                <a:latin typeface="Calibri" charset="0"/>
                <a:ea typeface="MS PGothic" charset="0"/>
              </a:rPr>
              <a:t>and can only be “changed” through being re-Published (aka overwritten, or even deleted)</a:t>
            </a:r>
            <a:r>
              <a:rPr lang="en-US" dirty="0">
                <a:latin typeface="Calibri" charset="0"/>
                <a:ea typeface="MS PGothic" charset="0"/>
              </a:rPr>
              <a:t>.</a:t>
            </a:r>
          </a:p>
          <a:p>
            <a:pPr eaLnBrk="1" hangingPunct="1"/>
            <a:endParaRPr lang="en-US" dirty="0">
              <a:latin typeface="Calibri" charset="0"/>
              <a:ea typeface="MS PGothic" charset="0"/>
            </a:endParaRPr>
          </a:p>
          <a:p>
            <a:pPr eaLnBrk="1" hangingPunct="1"/>
            <a:r>
              <a:rPr lang="en-US" dirty="0">
                <a:latin typeface="Calibri" charset="0"/>
                <a:ea typeface="MS PGothic" charset="0"/>
              </a:rPr>
              <a:t>---------------------------------------------------------------------------------------------------------------------------------------------</a:t>
            </a:r>
          </a:p>
          <a:p>
            <a:pPr eaLnBrk="1" hangingPunct="1"/>
            <a:r>
              <a:rPr lang="en-US" b="1" dirty="0">
                <a:latin typeface="Calibri" charset="0"/>
                <a:ea typeface="MS PGothic" charset="0"/>
              </a:rPr>
              <a:t>*** Additional notes about Publishing – </a:t>
            </a:r>
          </a:p>
          <a:p>
            <a:pPr eaLnBrk="1" hangingPunct="1"/>
            <a:r>
              <a:rPr lang="en-US" dirty="0">
                <a:latin typeface="Calibri" charset="0"/>
                <a:ea typeface="MS PGothic" charset="0"/>
              </a:rPr>
              <a:t>The CMS takes all the templates, style sheets, scripts, code, documents, applications, files, content, and whatever other information you have uploaded, coordinates it all, tracks it all, connects it all, and then takes it all and writes out the source code for a web page, which in turn is written out to a server for browsers to find and interpret as a final web page.</a:t>
            </a:r>
          </a:p>
          <a:p>
            <a:pPr eaLnBrk="1" hangingPunct="1"/>
            <a:r>
              <a:rPr lang="en-US" dirty="0">
                <a:latin typeface="Calibri" charset="0"/>
                <a:ea typeface="MS PGothic" charset="0"/>
              </a:rPr>
              <a:t>The assembly includes internal directly-editable CMS assets, such as page assets, files, folders;</a:t>
            </a:r>
          </a:p>
          <a:p>
            <a:pPr eaLnBrk="1" hangingPunct="1"/>
            <a:r>
              <a:rPr lang="en-US" dirty="0">
                <a:latin typeface="Calibri" charset="0"/>
                <a:ea typeface="MS PGothic" charset="0"/>
              </a:rPr>
              <a:t>as well as assets which the user may not be able to edit directly, such as UH CSS styles, scripting which supports functionality, etc.</a:t>
            </a:r>
          </a:p>
          <a:p>
            <a:pPr eaLnBrk="1" hangingPunct="1"/>
            <a:endParaRPr lang="en-US" dirty="0">
              <a:latin typeface="Calibri" charset="0"/>
              <a:ea typeface="MS PGothic" charset="0"/>
            </a:endParaRPr>
          </a:p>
          <a:p>
            <a:pPr eaLnBrk="1" hangingPunct="1"/>
            <a:r>
              <a:rPr lang="en-US" dirty="0">
                <a:latin typeface="Calibri" charset="0"/>
                <a:ea typeface="MS PGothic" charset="0"/>
              </a:rPr>
              <a:t>Now, it is important to keep in mind that</a:t>
            </a:r>
          </a:p>
          <a:p>
            <a:pPr eaLnBrk="1" hangingPunct="1"/>
            <a:r>
              <a:rPr lang="en-US" dirty="0">
                <a:latin typeface="Calibri" charset="0"/>
                <a:ea typeface="MS PGothic" charset="0"/>
              </a:rPr>
              <a:t>Once a page has been published out, the CMS in a sense is no longer “connected” to it. The only way the CMS can “change” a webpage is to write over it with a new version. While you are inside the CMS editing, you are creating what will end up as that new version. The new version can be seen via a web address only after you </a:t>
            </a:r>
            <a:r>
              <a:rPr lang="en-US" b="1" dirty="0">
                <a:latin typeface="Calibri" charset="0"/>
                <a:ea typeface="MS PGothic" charset="0"/>
              </a:rPr>
              <a:t>Publish</a:t>
            </a:r>
            <a:r>
              <a:rPr lang="en-US" dirty="0">
                <a:latin typeface="Calibri" charset="0"/>
                <a:ea typeface="MS PGothic" charset="0"/>
              </a:rPr>
              <a:t> the page.</a:t>
            </a:r>
          </a:p>
          <a:p>
            <a:pPr eaLnBrk="1" hangingPunct="1"/>
            <a:endParaRPr lang="en-US" dirty="0">
              <a:latin typeface="Calibri" charset="0"/>
              <a:ea typeface="MS PGothic" charset="0"/>
            </a:endParaRPr>
          </a:p>
          <a:p>
            <a:pPr eaLnBrk="1" hangingPunct="1"/>
            <a:r>
              <a:rPr lang="en-US" dirty="0">
                <a:latin typeface="Calibri" charset="0"/>
                <a:ea typeface="MS PGothic" charset="0"/>
              </a:rPr>
              <a:t>   </a:t>
            </a:r>
          </a:p>
          <a:p>
            <a:pPr eaLnBrk="1" hangingPunct="1"/>
            <a:endParaRPr lang="en-US" dirty="0">
              <a:latin typeface="Calibri" charset="0"/>
              <a:ea typeface="MS PGothic" charset="0"/>
            </a:endParaRPr>
          </a:p>
        </p:txBody>
      </p:sp>
      <p:sp>
        <p:nvSpPr>
          <p:cNvPr id="2457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EFE3079-CEC5-854B-A1CC-35B0493396FE}"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a:latin typeface="Calibri" charset="0"/>
                <a:ea typeface="MS PGothic" charset="0"/>
              </a:rPr>
              <a:t>PUBLISHING DESTINATIONS</a:t>
            </a:r>
          </a:p>
          <a:p>
            <a:pPr eaLnBrk="1" hangingPunct="1">
              <a:defRPr/>
            </a:pPr>
            <a:r>
              <a:rPr lang="en-US" b="1" dirty="0">
                <a:latin typeface="Calibri" charset="0"/>
                <a:ea typeface="MS PGothic" charset="0"/>
              </a:rPr>
              <a:t>For both quality and security purposes, the CMS is set up to Publish out to at least 2 publishing “Destinations” for each site</a:t>
            </a:r>
            <a:r>
              <a:rPr lang="en-US" altLang="ja-JP" b="1" dirty="0">
                <a:latin typeface="Calibri" charset="0"/>
                <a:ea typeface="MS PGothic" charset="0"/>
              </a:rPr>
              <a:t>:</a:t>
            </a:r>
          </a:p>
          <a:p>
            <a:pPr eaLnBrk="1" hangingPunct="1">
              <a:defRPr/>
            </a:pPr>
            <a:r>
              <a:rPr lang="en-US" altLang="ja-JP" dirty="0">
                <a:latin typeface="Calibri" charset="0"/>
                <a:ea typeface="MS PGothic" charset="0"/>
              </a:rPr>
              <a:t> </a:t>
            </a:r>
          </a:p>
          <a:p>
            <a:pPr eaLnBrk="1" hangingPunct="1">
              <a:buFontTx/>
              <a:buAutoNum type="arabicParenR"/>
              <a:defRPr/>
            </a:pPr>
            <a:r>
              <a:rPr lang="en-US" b="1" dirty="0">
                <a:latin typeface="Calibri" charset="0"/>
                <a:ea typeface="MS PGothic" charset="0"/>
              </a:rPr>
              <a:t>  A “live” area  - what most people recognize as the website itself – or, the material at the the web address (URL) you would ordinarily go to, to see the website;</a:t>
            </a:r>
            <a:r>
              <a:rPr lang="en-US" dirty="0">
                <a:latin typeface="Calibri" charset="0"/>
                <a:ea typeface="MS PGothic" charset="0"/>
              </a:rPr>
              <a:t> </a:t>
            </a:r>
            <a:br>
              <a:rPr lang="en-US" dirty="0">
                <a:latin typeface="Calibri" charset="0"/>
                <a:ea typeface="MS PGothic" charset="0"/>
              </a:rPr>
            </a:br>
            <a:r>
              <a:rPr lang="en-US" dirty="0">
                <a:latin typeface="Calibri" charset="0"/>
                <a:ea typeface="MS PGothic" charset="0"/>
              </a:rPr>
              <a:t>   this is the area on the UH server where pages are served to the public: where everyone from Poughkeepsie to Sri Lanka can see the web pages in their web browsers</a:t>
            </a:r>
            <a:br>
              <a:rPr lang="en-US" dirty="0">
                <a:latin typeface="Calibri" charset="0"/>
                <a:ea typeface="MS PGothic" charset="0"/>
              </a:rPr>
            </a:br>
            <a:r>
              <a:rPr lang="en-US" dirty="0">
                <a:latin typeface="Calibri" charset="0"/>
                <a:ea typeface="MS PGothic" charset="0"/>
              </a:rPr>
              <a:t> – e.g. using Firefox, Internet Explorer, Safari, etc.. &gt;&gt; http://</a:t>
            </a:r>
            <a:r>
              <a:rPr lang="en-US" dirty="0" err="1">
                <a:latin typeface="Calibri" charset="0"/>
                <a:ea typeface="MS PGothic" charset="0"/>
              </a:rPr>
              <a:t>www.uh.edu</a:t>
            </a:r>
            <a:r>
              <a:rPr lang="en-US" dirty="0">
                <a:latin typeface="Calibri" charset="0"/>
                <a:ea typeface="MS PGothic" charset="0"/>
              </a:rPr>
              <a:t>  to find the UH Home Page.</a:t>
            </a:r>
          </a:p>
          <a:p>
            <a:pPr eaLnBrk="1" hangingPunct="1">
              <a:defRPr/>
            </a:pPr>
            <a:endParaRPr lang="en-US" dirty="0">
              <a:latin typeface="Calibri" charset="0"/>
              <a:ea typeface="MS PGothic" charset="0"/>
            </a:endParaRPr>
          </a:p>
          <a:p>
            <a:pPr eaLnBrk="1" hangingPunct="1">
              <a:defRPr/>
            </a:pPr>
            <a:endParaRPr lang="en-US" dirty="0">
              <a:latin typeface="Calibri" charset="0"/>
              <a:ea typeface="MS PGothic" charset="0"/>
            </a:endParaRPr>
          </a:p>
          <a:p>
            <a:pPr marL="228600" lvl="1" indent="-228600" eaLnBrk="1" hangingPunct="1">
              <a:buFont typeface="+mj-lt"/>
              <a:buAutoNum type="arabicParenR" startAt="2"/>
              <a:defRPr/>
            </a:pPr>
            <a:r>
              <a:rPr lang="en-US" b="1" dirty="0">
                <a:latin typeface="Calibri" charset="0"/>
                <a:ea typeface="MS PGothic" charset="0"/>
              </a:rPr>
              <a:t> A “staging”  (aka “hidden” or “non-crawled”) web address </a:t>
            </a:r>
            <a:r>
              <a:rPr lang="en-US" dirty="0">
                <a:latin typeface="Calibri" charset="0"/>
                <a:ea typeface="MS PGothic" charset="0"/>
              </a:rPr>
              <a:t>where your pages can be published out, viewed, and tried out or vetted </a:t>
            </a:r>
            <a:r>
              <a:rPr lang="en-US" b="1" dirty="0">
                <a:latin typeface="Calibri" charset="0"/>
                <a:ea typeface="MS PGothic" charset="0"/>
              </a:rPr>
              <a:t>before</a:t>
            </a:r>
            <a:r>
              <a:rPr lang="en-US" dirty="0">
                <a:latin typeface="Calibri" charset="0"/>
                <a:ea typeface="MS PGothic" charset="0"/>
              </a:rPr>
              <a:t> they go live – </a:t>
            </a:r>
            <a:br>
              <a:rPr lang="en-US" dirty="0">
                <a:latin typeface="Calibri" charset="0"/>
                <a:ea typeface="MS PGothic" charset="0"/>
              </a:rPr>
            </a:br>
            <a:r>
              <a:rPr lang="en-US" dirty="0">
                <a:latin typeface="Calibri" charset="0"/>
                <a:ea typeface="MS PGothic" charset="0"/>
              </a:rPr>
              <a:t>    This is a different “server location”, and thus will have a somewhat different web address. </a:t>
            </a:r>
            <a:br>
              <a:rPr lang="en-US" dirty="0">
                <a:latin typeface="Calibri" charset="0"/>
                <a:ea typeface="MS PGothic" charset="0"/>
              </a:rPr>
            </a:br>
            <a:r>
              <a:rPr lang="en-US" dirty="0">
                <a:latin typeface="Calibri" charset="0"/>
                <a:ea typeface="MS PGothic" charset="0"/>
              </a:rPr>
              <a:t>     It is considered to be “hidden” because search engines have been instructed to not crawl it;</a:t>
            </a:r>
            <a:br>
              <a:rPr lang="en-US" dirty="0">
                <a:latin typeface="Calibri" charset="0"/>
                <a:ea typeface="MS PGothic" charset="0"/>
              </a:rPr>
            </a:br>
            <a:r>
              <a:rPr lang="en-US" dirty="0">
                <a:latin typeface="Calibri" charset="0"/>
                <a:ea typeface="MS PGothic" charset="0"/>
              </a:rPr>
              <a:t>	however, the server “environment” should be virtually identical amongst live / staging (aka testing) destinations.</a:t>
            </a:r>
            <a:br>
              <a:rPr lang="en-US" dirty="0">
                <a:latin typeface="Calibri" charset="0"/>
                <a:ea typeface="MS PGothic" charset="0"/>
              </a:rPr>
            </a:br>
            <a:r>
              <a:rPr lang="en-US" i="1" dirty="0">
                <a:latin typeface="Calibri" charset="0"/>
                <a:ea typeface="MS PGothic" charset="0"/>
              </a:rPr>
              <a:t>NOTE</a:t>
            </a:r>
            <a:r>
              <a:rPr lang="en-US" dirty="0">
                <a:latin typeface="Calibri" charset="0"/>
                <a:ea typeface="MS PGothic" charset="0"/>
              </a:rPr>
              <a:t>: many sites will have </a:t>
            </a:r>
            <a:r>
              <a:rPr lang="en-US" i="1" dirty="0">
                <a:latin typeface="Calibri" charset="0"/>
                <a:ea typeface="MS PGothic" charset="0"/>
              </a:rPr>
              <a:t>two</a:t>
            </a:r>
            <a:r>
              <a:rPr lang="en-US" dirty="0">
                <a:latin typeface="Calibri" charset="0"/>
                <a:ea typeface="MS PGothic" charset="0"/>
              </a:rPr>
              <a:t> “hidden” areas (</a:t>
            </a:r>
            <a:r>
              <a:rPr lang="en-US" dirty="0" err="1">
                <a:latin typeface="Calibri" charset="0"/>
                <a:ea typeface="MS PGothic" charset="0"/>
              </a:rPr>
              <a:t>distinquished</a:t>
            </a:r>
            <a:r>
              <a:rPr lang="en-US" dirty="0">
                <a:latin typeface="Calibri" charset="0"/>
                <a:ea typeface="MS PGothic" charset="0"/>
              </a:rPr>
              <a:t> as “staging” and “testing”, although both are within the hidden areas of the UH servers), </a:t>
            </a:r>
            <a:br>
              <a:rPr lang="en-US" dirty="0">
                <a:latin typeface="Calibri" charset="0"/>
                <a:ea typeface="MS PGothic" charset="0"/>
              </a:rPr>
            </a:br>
            <a:r>
              <a:rPr lang="en-US" dirty="0">
                <a:latin typeface="Calibri" charset="0"/>
                <a:ea typeface="MS PGothic" charset="0"/>
              </a:rPr>
              <a:t>	especially during site development, for example, as some features may require 2 destinations for them to work correctly.</a:t>
            </a:r>
            <a:br>
              <a:rPr lang="en-US" dirty="0">
                <a:latin typeface="Calibri" charset="0"/>
                <a:ea typeface="MS PGothic" charset="0"/>
              </a:rPr>
            </a:br>
            <a:endParaRPr lang="en-US" dirty="0">
              <a:latin typeface="Calibri" charset="0"/>
              <a:ea typeface="MS PGothic" charset="0"/>
            </a:endParaRPr>
          </a:p>
          <a:p>
            <a:pPr eaLnBrk="1" hangingPunct="1">
              <a:defRPr/>
            </a:pPr>
            <a:endParaRPr lang="en-US" dirty="0">
              <a:latin typeface="Calibri" charset="0"/>
              <a:ea typeface="MS PGothic" charset="0"/>
            </a:endParaRPr>
          </a:p>
          <a:p>
            <a:pPr eaLnBrk="1" hangingPunct="1">
              <a:defRPr/>
            </a:pPr>
            <a:endParaRPr lang="en-US" dirty="0">
              <a:latin typeface="Calibri" charset="0"/>
              <a:ea typeface="MS PGothic" charset="0"/>
            </a:endParaRPr>
          </a:p>
          <a:p>
            <a:pPr eaLnBrk="1" hangingPunct="1">
              <a:defRPr/>
            </a:pPr>
            <a:endParaRPr lang="en-US" dirty="0">
              <a:latin typeface="Calibri" charset="0"/>
              <a:ea typeface="MS PGothic" charset="0"/>
            </a:endParaRPr>
          </a:p>
          <a:p>
            <a:pPr eaLnBrk="1" hangingPunct="1">
              <a:defRPr/>
            </a:pPr>
            <a:endParaRPr lang="en-US" dirty="0">
              <a:latin typeface="Calibri" charset="0"/>
              <a:ea typeface="MS PGothic" charset="0"/>
            </a:endParaRPr>
          </a:p>
          <a:p>
            <a:pPr eaLnBrk="1" hangingPunct="1">
              <a:defRPr/>
            </a:pPr>
            <a:endParaRPr lang="en-US" dirty="0">
              <a:latin typeface="Calibri" charset="0"/>
              <a:ea typeface="MS PGothic" charset="0"/>
            </a:endParaRPr>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C60CDEA-D225-7F4A-91BD-558A2C95CEA2}"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a:latin typeface="Calibri" charset="0"/>
                <a:ea typeface="MS PGothic" charset="0"/>
              </a:rPr>
              <a:t>Best Practices = Good habits</a:t>
            </a:r>
          </a:p>
          <a:p>
            <a:pPr eaLnBrk="1" hangingPunct="1">
              <a:defRPr/>
            </a:pPr>
            <a:endParaRPr lang="en-US" dirty="0">
              <a:latin typeface="Calibri" charset="0"/>
              <a:ea typeface="MS PGothic" charset="0"/>
            </a:endParaRPr>
          </a:p>
          <a:p>
            <a:pPr eaLnBrk="1" hangingPunct="1">
              <a:defRPr/>
            </a:pPr>
            <a:r>
              <a:rPr lang="en-US" dirty="0">
                <a:latin typeface="Calibri" charset="0"/>
                <a:ea typeface="MS PGothic" charset="0"/>
              </a:rPr>
              <a:t>In order to  minimize the number of errors which may get published out to the live website, we highly recommend users develop this habit and follow this pattern:</a:t>
            </a:r>
          </a:p>
          <a:p>
            <a:pPr marL="228600" indent="-228600" eaLnBrk="1" hangingPunct="1">
              <a:buFontTx/>
              <a:buAutoNum type="arabicParenR"/>
              <a:defRPr/>
            </a:pPr>
            <a:r>
              <a:rPr lang="en-US" dirty="0">
                <a:latin typeface="Calibri" charset="0"/>
                <a:ea typeface="MS PGothic" charset="0"/>
              </a:rPr>
              <a:t>Build and edit your materials within the CMS</a:t>
            </a: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eaLnBrk="1" hangingPunct="1">
              <a:defRPr/>
            </a:pPr>
            <a:endParaRPr lang="en-US" dirty="0">
              <a:latin typeface="Calibri" charset="0"/>
              <a:ea typeface="MS PGothic" charset="0"/>
            </a:endParaRPr>
          </a:p>
        </p:txBody>
      </p:sp>
      <p:sp>
        <p:nvSpPr>
          <p:cNvPr id="450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AAB55F8F-08B8-8541-A97D-A4BF5EC892A1}"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b="1" dirty="0">
                <a:latin typeface="Calibri" charset="0"/>
                <a:ea typeface="MS PGothic" charset="0"/>
              </a:rPr>
              <a:t>Best Practices = Good habits</a:t>
            </a:r>
          </a:p>
          <a:p>
            <a:pPr eaLnBrk="1" hangingPunct="1">
              <a:defRPr/>
            </a:pPr>
            <a:endParaRPr lang="en-US" dirty="0">
              <a:latin typeface="Calibri" charset="0"/>
              <a:ea typeface="MS PGothic" charset="0"/>
            </a:endParaRPr>
          </a:p>
          <a:p>
            <a:pPr eaLnBrk="1" hangingPunct="1">
              <a:defRPr/>
            </a:pPr>
            <a:r>
              <a:rPr lang="en-US" dirty="0">
                <a:latin typeface="Calibri" charset="0"/>
                <a:ea typeface="MS PGothic" charset="0"/>
              </a:rPr>
              <a:t>In order to  minimize the number of errors which may get published out to the live website, we highly recommend users develop this habit and follow this pattern:</a:t>
            </a:r>
          </a:p>
          <a:p>
            <a:pPr marL="228600" indent="-228600" eaLnBrk="1" hangingPunct="1">
              <a:buFontTx/>
              <a:buAutoNum type="arabicParenR"/>
              <a:defRPr/>
            </a:pPr>
            <a:r>
              <a:rPr lang="en-US" dirty="0">
                <a:latin typeface="Calibri" charset="0"/>
                <a:ea typeface="MS PGothic" charset="0"/>
              </a:rPr>
              <a:t>Build and edit your materials within the CMS</a:t>
            </a: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r>
              <a:rPr lang="en-US" dirty="0">
                <a:latin typeface="Calibri" charset="0"/>
                <a:ea typeface="MS PGothic" charset="0"/>
              </a:rPr>
              <a:t>Publish first to the “hidden” Staging/Testing area to make sure everything looks okay and works alright. The staging environment is designed to be virtually identical to the live server environment – so, if something does not look or work correctly in Staging, chances are you will need to fix it</a:t>
            </a:r>
          </a:p>
          <a:p>
            <a:pPr marL="228600" indent="-228600" eaLnBrk="1" hangingPunct="1">
              <a:buFontTx/>
              <a:buAutoNum type="arabicParenR"/>
              <a:defRPr/>
            </a:pPr>
            <a:endParaRPr lang="en-US" dirty="0">
              <a:latin typeface="Calibri" charset="0"/>
              <a:ea typeface="MS PGothic" charset="0"/>
            </a:endParaRPr>
          </a:p>
          <a:p>
            <a:pPr eaLnBrk="1" hangingPunct="1">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marL="228600" indent="-228600" eaLnBrk="1" hangingPunct="1">
              <a:buFontTx/>
              <a:buAutoNum type="arabicParenR"/>
              <a:defRPr/>
            </a:pPr>
            <a:endParaRPr lang="en-US" dirty="0">
              <a:latin typeface="Calibri" charset="0"/>
              <a:ea typeface="MS PGothic" charset="0"/>
            </a:endParaRPr>
          </a:p>
          <a:p>
            <a:pPr eaLnBrk="1" hangingPunct="1">
              <a:defRPr/>
            </a:pPr>
            <a:endParaRPr lang="en-US" dirty="0">
              <a:latin typeface="Calibri" charset="0"/>
              <a:ea typeface="MS PGothic" charset="0"/>
            </a:endParaRPr>
          </a:p>
        </p:txBody>
      </p:sp>
      <p:sp>
        <p:nvSpPr>
          <p:cNvPr id="471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2192AB84-AEE5-8D4F-9184-5CA7193E1C04}" type="slidenum">
              <a:rPr lang="en-US" sz="1200">
                <a:latin typeface="Calibri" charset="0"/>
              </a:rPr>
              <a:pPr eaLnBrk="1" hangingPunct="1"/>
              <a:t>9</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706EB1FE-3A40-414E-9219-9C253B35F181}" type="datetime1">
              <a:rPr lang="en-US"/>
              <a:pPr>
                <a:defRPr/>
              </a:pPr>
              <a:t>10/8/24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6848E03-D7F8-5C46-9731-E7D7C9E18727}" type="slidenum">
              <a:rPr lang="en-US"/>
              <a:pPr>
                <a:defRPr/>
              </a:pPr>
              <a:t>‹#›</a:t>
            </a:fld>
            <a:endParaRPr lang="en-US"/>
          </a:p>
        </p:txBody>
      </p:sp>
    </p:spTree>
    <p:extLst>
      <p:ext uri="{BB962C8B-B14F-4D97-AF65-F5344CB8AC3E}">
        <p14:creationId xmlns:p14="http://schemas.microsoft.com/office/powerpoint/2010/main" val="342512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24FFA5-E17B-4844-9E9F-7B2B0AB30665}" type="datetime1">
              <a:rPr lang="en-US"/>
              <a:pPr>
                <a:defRPr/>
              </a:pPr>
              <a:t>10/8/24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93E7E0-2341-AD4E-B6A6-BF22D891072D}" type="slidenum">
              <a:rPr lang="en-US"/>
              <a:pPr>
                <a:defRPr/>
              </a:pPr>
              <a:t>‹#›</a:t>
            </a:fld>
            <a:endParaRPr lang="en-US"/>
          </a:p>
        </p:txBody>
      </p:sp>
    </p:spTree>
    <p:extLst>
      <p:ext uri="{BB962C8B-B14F-4D97-AF65-F5344CB8AC3E}">
        <p14:creationId xmlns:p14="http://schemas.microsoft.com/office/powerpoint/2010/main" val="271533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F623F7-5290-B349-8186-978F8419AEDF}" type="datetime1">
              <a:rPr lang="en-US"/>
              <a:pPr>
                <a:defRPr/>
              </a:pPr>
              <a:t>10/8/24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0C5E06-DDBA-2044-BA4E-354233721296}" type="slidenum">
              <a:rPr lang="en-US"/>
              <a:pPr>
                <a:defRPr/>
              </a:pPr>
              <a:t>‹#›</a:t>
            </a:fld>
            <a:endParaRPr lang="en-US"/>
          </a:p>
        </p:txBody>
      </p:sp>
    </p:spTree>
    <p:extLst>
      <p:ext uri="{BB962C8B-B14F-4D97-AF65-F5344CB8AC3E}">
        <p14:creationId xmlns:p14="http://schemas.microsoft.com/office/powerpoint/2010/main" val="211198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D49DFB-2530-764C-ADC1-7F1D7946C969}" type="datetime1">
              <a:rPr lang="en-US"/>
              <a:pPr>
                <a:defRPr/>
              </a:pPr>
              <a:t>10/8/24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28DA9F-94A5-7741-B7EF-9075F78765F1}" type="slidenum">
              <a:rPr lang="en-US"/>
              <a:pPr>
                <a:defRPr/>
              </a:pPr>
              <a:t>‹#›</a:t>
            </a:fld>
            <a:endParaRPr lang="en-US"/>
          </a:p>
        </p:txBody>
      </p:sp>
    </p:spTree>
    <p:extLst>
      <p:ext uri="{BB962C8B-B14F-4D97-AF65-F5344CB8AC3E}">
        <p14:creationId xmlns:p14="http://schemas.microsoft.com/office/powerpoint/2010/main" val="185645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74E6FA89-0AA3-4040-BC46-84D274FE0B57}" type="datetime1">
              <a:rPr lang="en-US"/>
              <a:pPr>
                <a:defRPr/>
              </a:pPr>
              <a:t>10/8/24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0D46B33-794E-2E4E-BCA7-D2E166AA35F7}" type="slidenum">
              <a:rPr lang="en-US"/>
              <a:pPr>
                <a:defRPr/>
              </a:pPr>
              <a:t>‹#›</a:t>
            </a:fld>
            <a:endParaRPr lang="en-US"/>
          </a:p>
        </p:txBody>
      </p:sp>
    </p:spTree>
    <p:extLst>
      <p:ext uri="{BB962C8B-B14F-4D97-AF65-F5344CB8AC3E}">
        <p14:creationId xmlns:p14="http://schemas.microsoft.com/office/powerpoint/2010/main" val="208920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5F50C7A-A64B-B046-98AF-68072196D515}" type="datetime1">
              <a:rPr lang="en-US"/>
              <a:pPr>
                <a:defRPr/>
              </a:pPr>
              <a:t>10/8/24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9389C6-462D-2541-80B6-1EE098507501}" type="slidenum">
              <a:rPr lang="en-US"/>
              <a:pPr>
                <a:defRPr/>
              </a:pPr>
              <a:t>‹#›</a:t>
            </a:fld>
            <a:endParaRPr lang="en-US"/>
          </a:p>
        </p:txBody>
      </p:sp>
    </p:spTree>
    <p:extLst>
      <p:ext uri="{BB962C8B-B14F-4D97-AF65-F5344CB8AC3E}">
        <p14:creationId xmlns:p14="http://schemas.microsoft.com/office/powerpoint/2010/main" val="272170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CF91D7BD-D996-BF44-A360-604F82F2ADF2}" type="datetime1">
              <a:rPr lang="en-US"/>
              <a:pPr>
                <a:defRPr/>
              </a:pPr>
              <a:t>10/8/24</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659F724A-AAA1-8147-A7A7-996A23ED34C7}" type="slidenum">
              <a:rPr lang="en-US"/>
              <a:pPr>
                <a:defRPr/>
              </a:pPr>
              <a:t>‹#›</a:t>
            </a:fld>
            <a:endParaRPr lang="en-US"/>
          </a:p>
        </p:txBody>
      </p:sp>
    </p:spTree>
    <p:extLst>
      <p:ext uri="{BB962C8B-B14F-4D97-AF65-F5344CB8AC3E}">
        <p14:creationId xmlns:p14="http://schemas.microsoft.com/office/powerpoint/2010/main" val="335817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A9083E2-D351-1A4B-9523-B4D85FC3D1F1}" type="datetime1">
              <a:rPr lang="en-US"/>
              <a:pPr>
                <a:defRPr/>
              </a:pPr>
              <a:t>10/8/24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EA3DA2-5746-4349-AC7A-233ECBC272D9}" type="slidenum">
              <a:rPr lang="en-US"/>
              <a:pPr>
                <a:defRPr/>
              </a:pPr>
              <a:t>‹#›</a:t>
            </a:fld>
            <a:endParaRPr lang="en-US"/>
          </a:p>
        </p:txBody>
      </p:sp>
    </p:spTree>
    <p:extLst>
      <p:ext uri="{BB962C8B-B14F-4D97-AF65-F5344CB8AC3E}">
        <p14:creationId xmlns:p14="http://schemas.microsoft.com/office/powerpoint/2010/main" val="399296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24260F-DCB2-244C-8168-D574C5995DA1}" type="datetime1">
              <a:rPr lang="en-US"/>
              <a:pPr>
                <a:defRPr/>
              </a:pPr>
              <a:t>10/8/24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E54CA6C-C748-0A4C-AACF-4DD23C991648}" type="slidenum">
              <a:rPr lang="en-US"/>
              <a:pPr>
                <a:defRPr/>
              </a:pPr>
              <a:t>‹#›</a:t>
            </a:fld>
            <a:endParaRPr lang="en-US"/>
          </a:p>
        </p:txBody>
      </p:sp>
    </p:spTree>
    <p:extLst>
      <p:ext uri="{BB962C8B-B14F-4D97-AF65-F5344CB8AC3E}">
        <p14:creationId xmlns:p14="http://schemas.microsoft.com/office/powerpoint/2010/main" val="202165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00F8F887-FB60-2242-9E9F-7581FB3D5165}" type="datetime1">
              <a:rPr lang="en-US"/>
              <a:pPr>
                <a:defRPr/>
              </a:pPr>
              <a:t>10/8/24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7A358FF-7834-2749-935E-C8A61F143D67}" type="slidenum">
              <a:rPr lang="en-US"/>
              <a:pPr>
                <a:defRPr/>
              </a:pPr>
              <a:t>‹#›</a:t>
            </a:fld>
            <a:endParaRPr lang="en-US"/>
          </a:p>
        </p:txBody>
      </p:sp>
    </p:spTree>
    <p:extLst>
      <p:ext uri="{BB962C8B-B14F-4D97-AF65-F5344CB8AC3E}">
        <p14:creationId xmlns:p14="http://schemas.microsoft.com/office/powerpoint/2010/main" val="332368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C94133A-7AB0-F649-92EF-C87C7DD8FE74}" type="datetime1">
              <a:rPr lang="en-US"/>
              <a:pPr>
                <a:defRPr/>
              </a:pPr>
              <a:t>10/8/24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9653C5-5BF6-6D46-8097-C0283B2A2285}" type="slidenum">
              <a:rPr lang="en-US"/>
              <a:pPr>
                <a:defRPr/>
              </a:pPr>
              <a:t>‹#›</a:t>
            </a:fld>
            <a:endParaRPr lang="en-US"/>
          </a:p>
        </p:txBody>
      </p:sp>
    </p:spTree>
    <p:extLst>
      <p:ext uri="{BB962C8B-B14F-4D97-AF65-F5344CB8AC3E}">
        <p14:creationId xmlns:p14="http://schemas.microsoft.com/office/powerpoint/2010/main" val="370522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1" name="Content Placeholder 4" descr="free_texture_friday_340-1024x768.jpg"/>
          <p:cNvPicPr>
            <a:picLocks noChangeAspect="1"/>
          </p:cNvPicPr>
          <p:nvPr userDrawn="1"/>
        </p:nvPicPr>
        <p:blipFill>
          <a:blip r:embed="rId13" cstate="email">
            <a:duotone>
              <a:prstClr val="black"/>
              <a:srgbClr val="D9C3A5">
                <a:tint val="50000"/>
                <a:satMod val="180000"/>
              </a:srgbClr>
            </a:duotone>
            <a:alphaModFix amt="40000"/>
            <a:extLst>
              <a:ext uri="{28A0092B-C50C-407E-A947-70E740481C1C}">
                <a14:useLocalDpi xmlns:a14="http://schemas.microsoft.com/office/drawing/2010/main"/>
              </a:ext>
            </a:extLst>
          </a:blip>
          <a:srcRect l="-1" r="-345"/>
          <a:stretch>
            <a:fillRect/>
          </a:stretch>
        </p:blipFill>
        <p:spPr bwMode="auto">
          <a:xfrm>
            <a:off x="-297480" y="-160934"/>
            <a:ext cx="9861476" cy="7162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454545"/>
                </a:solidFill>
              </a:defRPr>
            </a:lvl1pPr>
          </a:lstStyle>
          <a:p>
            <a:pPr>
              <a:defRPr/>
            </a:pPr>
            <a:fld id="{4B6756DD-6C4D-1443-A562-40FA1A62C0DB}" type="datetime1">
              <a:rPr lang="en-US"/>
              <a:pPr>
                <a:defRPr/>
              </a:pPr>
              <a:t>10/8/24</a:t>
            </a:fld>
            <a:endParaRPr lang="en-U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90000"/>
                    <a:lumOff val="1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wrap="square" lIns="91440" tIns="45720" rIns="91440" bIns="45720" numCol="1" anchor="ctr" anchorCtr="0" compatLnSpc="1">
            <a:prstTxWarp prst="textNoShape">
              <a:avLst/>
            </a:prstTxWarp>
          </a:bodyPr>
          <a:lstStyle>
            <a:lvl1pPr algn="r">
              <a:defRPr sz="2400">
                <a:solidFill>
                  <a:srgbClr val="262626"/>
                </a:solidFill>
                <a:latin typeface="Impact" charset="0"/>
              </a:defRPr>
            </a:lvl1pPr>
          </a:lstStyle>
          <a:p>
            <a:pPr>
              <a:defRPr/>
            </a:pPr>
            <a:fld id="{47156992-38D1-9745-9A2B-4EA0B9B7321F}" type="slidenum">
              <a:rPr lang="en-US"/>
              <a:pPr>
                <a:defRPr/>
              </a:pPr>
              <a:t>‹#›</a:t>
            </a:fld>
            <a:endParaRPr lang="en-US"/>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058" r:id="rId1"/>
    <p:sldLayoutId id="2147484051" r:id="rId2"/>
    <p:sldLayoutId id="2147484059" r:id="rId3"/>
    <p:sldLayoutId id="2147484052" r:id="rId4"/>
    <p:sldLayoutId id="2147484060" r:id="rId5"/>
    <p:sldLayoutId id="2147484053" r:id="rId6"/>
    <p:sldLayoutId id="2147484054" r:id="rId7"/>
    <p:sldLayoutId id="2147484061" r:id="rId8"/>
    <p:sldLayoutId id="2147484055" r:id="rId9"/>
    <p:sldLayoutId id="2147484056" r:id="rId10"/>
    <p:sldLayoutId id="2147484057" r:id="rId11"/>
  </p:sldLayoutIdLst>
  <p:hf sldNum="0" hdr="0" ftr="0" dt="0"/>
  <p:txStyles>
    <p:titleStyle>
      <a:lvl1pPr algn="l" rtl="0" eaLnBrk="0" fontAlgn="base" hangingPunct="0">
        <a:spcBef>
          <a:spcPct val="0"/>
        </a:spcBef>
        <a:spcAft>
          <a:spcPct val="0"/>
        </a:spcAft>
        <a:defRPr sz="5400" kern="1200">
          <a:solidFill>
            <a:srgbClr val="262626"/>
          </a:solidFill>
          <a:latin typeface="+mj-lt"/>
          <a:ea typeface="MS PGothic" pitchFamily="34" charset="-128"/>
          <a:cs typeface="MS PGothic" charset="0"/>
        </a:defRPr>
      </a:lvl1pPr>
      <a:lvl2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2pPr>
      <a:lvl3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3pPr>
      <a:lvl4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4pPr>
      <a:lvl5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S PGothic" pitchFamily="34" charset="-128"/>
          <a:cs typeface="MS PGothic" charset="0"/>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S PGothic" pitchFamily="34" charset="-128"/>
          <a:cs typeface="MS PGothic" charset="0"/>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S PGothic" pitchFamily="34" charset="-128"/>
          <a:cs typeface="MS PGothic" charset="0"/>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S PGothic" pitchFamily="34" charset="-128"/>
          <a:cs typeface="MS PGothic" charset="0"/>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S PGothic" pitchFamily="34" charset="-128"/>
          <a:cs typeface="MS PGothic"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h.edu/infotech/services/web-services/cms/cms-how-tos/understand-metadat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uh.edu/infotech/services/web-services/cms/cms-how-tos/change-non-content-page-item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uh.edu/marcom/guidelines-policies/web-best-practices/" TargetMode="External"/><Relationship Id="rId13" Type="http://schemas.openxmlformats.org/officeDocument/2006/relationships/hyperlink" Target="https://www.uh.edu/marcom/guidelines-policies/web-style/" TargetMode="External"/><Relationship Id="rId3" Type="http://schemas.openxmlformats.org/officeDocument/2006/relationships/hyperlink" Target="https://www.uh.edu/infotech/services/computing/networks/vpn/" TargetMode="External"/><Relationship Id="rId7" Type="http://schemas.openxmlformats.org/officeDocument/2006/relationships/hyperlink" Target="https://www.uh.edu/marcom/resources/cascade/" TargetMode="External"/><Relationship Id="rId12" Type="http://schemas.openxmlformats.org/officeDocument/2006/relationships/hyperlink" Target="https://www.uh.edu/marcom/guidelines-polici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uh.edu/marcom/resources/" TargetMode="External"/><Relationship Id="rId11" Type="http://schemas.openxmlformats.org/officeDocument/2006/relationships/hyperlink" Target="https://www.uh.edu/marcom/departments/branding/" TargetMode="External"/><Relationship Id="rId5" Type="http://schemas.openxmlformats.org/officeDocument/2006/relationships/hyperlink" Target="https://www.uh.edu/infotech/services/web-services/cms/cms-how-tos/" TargetMode="External"/><Relationship Id="rId10" Type="http://schemas.openxmlformats.org/officeDocument/2006/relationships/hyperlink" Target="mailto:webmarketing@uh.edu" TargetMode="External"/><Relationship Id="rId4" Type="http://schemas.openxmlformats.org/officeDocument/2006/relationships/hyperlink" Target="https://staging.web.e.uh.edu/cms-trainee-00/" TargetMode="External"/><Relationship Id="rId9" Type="http://schemas.openxmlformats.org/officeDocument/2006/relationships/hyperlink" Target="https://www.uh.edu/marcom/team/index.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sz="6000">
                <a:latin typeface="Impact" charset="0"/>
                <a:ea typeface="MS PGothic" charset="0"/>
              </a:rPr>
              <a:t>UH CMS Basics Training</a:t>
            </a:r>
          </a:p>
        </p:txBody>
      </p:sp>
      <p:sp>
        <p:nvSpPr>
          <p:cNvPr id="15362" name="Subtitle 2"/>
          <p:cNvSpPr>
            <a:spLocks noGrp="1"/>
          </p:cNvSpPr>
          <p:nvPr>
            <p:ph type="subTitle" idx="1"/>
          </p:nvPr>
        </p:nvSpPr>
        <p:spPr/>
        <p:txBody>
          <a:bodyPr/>
          <a:lstStyle/>
          <a:p>
            <a:pPr eaLnBrk="1" hangingPunct="1"/>
            <a:endParaRPr lang="en-US">
              <a:latin typeface="Times New Roman" charset="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a:latin typeface="Impact" charset="0"/>
                <a:ea typeface="MS PGothic" charset="0"/>
              </a:rPr>
              <a:t>Web-Page Factory</a:t>
            </a:r>
          </a:p>
        </p:txBody>
      </p:sp>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48133"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48134"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48135"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139"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48140"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5" name="Rectangle 14"/>
          <p:cNvSpPr>
            <a:spLocks noChangeArrowheads="1"/>
          </p:cNvSpPr>
          <p:nvPr/>
        </p:nvSpPr>
        <p:spPr bwMode="auto">
          <a:xfrm>
            <a:off x="2063750" y="2722563"/>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Web Page</a:t>
            </a:r>
          </a:p>
        </p:txBody>
      </p:sp>
      <p:sp>
        <p:nvSpPr>
          <p:cNvPr id="20" name="Rectangle 19"/>
          <p:cNvSpPr>
            <a:spLocks noChangeArrowheads="1"/>
          </p:cNvSpPr>
          <p:nvPr/>
        </p:nvSpPr>
        <p:spPr bwMode="auto">
          <a:xfrm>
            <a:off x="4643438" y="1609725"/>
            <a:ext cx="233362"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4" name="Rectangle 23"/>
          <p:cNvSpPr>
            <a:spLocks noChangeArrowheads="1"/>
          </p:cNvSpPr>
          <p:nvPr/>
        </p:nvSpPr>
        <p:spPr bwMode="auto">
          <a:xfrm>
            <a:off x="5594350" y="3665538"/>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48144" name="TextBox 26"/>
          <p:cNvSpPr txBox="1">
            <a:spLocks noChangeArrowheads="1"/>
          </p:cNvSpPr>
          <p:nvPr/>
        </p:nvSpPr>
        <p:spPr bwMode="auto">
          <a:xfrm>
            <a:off x="5162550" y="1673225"/>
            <a:ext cx="1312863"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keep secure</a:t>
            </a:r>
            <a:br>
              <a:rPr lang="en-US" sz="1800"/>
            </a:br>
            <a:r>
              <a:rPr lang="en-US" sz="1800"/>
              <a:t>do not share </a:t>
            </a:r>
            <a:br>
              <a:rPr lang="en-US" sz="1800"/>
            </a:br>
            <a:r>
              <a:rPr lang="en-US" sz="1800"/>
              <a:t>URL</a:t>
            </a:r>
          </a:p>
        </p:txBody>
      </p:sp>
      <p:sp>
        <p:nvSpPr>
          <p:cNvPr id="29" name="TextBox 28"/>
          <p:cNvSpPr txBox="1"/>
          <p:nvPr/>
        </p:nvSpPr>
        <p:spPr>
          <a:xfrm>
            <a:off x="1519364" y="2797173"/>
            <a:ext cx="597301" cy="369332"/>
          </a:xfrm>
          <a:prstGeom prst="rect">
            <a:avLst/>
          </a:prstGeom>
          <a:noFill/>
        </p:spPr>
        <p:txBody>
          <a:bodyPr wrap="none">
            <a:spAutoFit/>
          </a:bodyPr>
          <a:lstStyle/>
          <a:p>
            <a:pPr fontAlgn="auto">
              <a:spcBef>
                <a:spcPts val="0"/>
              </a:spcBef>
              <a:spcAft>
                <a:spcPts val="0"/>
              </a:spcAft>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n-ea"/>
                <a:cs typeface="+mn-cs"/>
              </a:rPr>
              <a:t>CMS</a:t>
            </a:r>
          </a:p>
        </p:txBody>
      </p:sp>
      <p:sp>
        <p:nvSpPr>
          <p:cNvPr id="19" name="Oval 18"/>
          <p:cNvSpPr/>
          <p:nvPr/>
        </p:nvSpPr>
        <p:spPr>
          <a:xfrm>
            <a:off x="579438" y="1873250"/>
            <a:ext cx="763587" cy="103346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p:nvPr/>
        </p:nvSpPr>
        <p:spPr>
          <a:xfrm>
            <a:off x="727075" y="1982788"/>
            <a:ext cx="419100" cy="831850"/>
          </a:xfrm>
          <a:prstGeom prst="rect">
            <a:avLst/>
          </a:prstGeom>
          <a:noFill/>
        </p:spPr>
        <p:txBody>
          <a:bodyPr wrap="none">
            <a:spAutoFit/>
          </a:bodyPr>
          <a:lstStyle/>
          <a:p>
            <a:pPr>
              <a:defRPr/>
            </a:pPr>
            <a:r>
              <a:rPr lang="en-US" sz="4800" dirty="0">
                <a:solidFill>
                  <a:srgbClr val="7030A0"/>
                </a:solidFill>
                <a:latin typeface="+mj-lt"/>
                <a:ea typeface="MS PGothic" pitchFamily="34" charset="-128"/>
                <a:cs typeface="+mn-cs"/>
              </a:rPr>
              <a:t>1</a:t>
            </a:r>
          </a:p>
        </p:txBody>
      </p:sp>
      <p:sp>
        <p:nvSpPr>
          <p:cNvPr id="21" name="Oval 20"/>
          <p:cNvSpPr/>
          <p:nvPr/>
        </p:nvSpPr>
        <p:spPr>
          <a:xfrm>
            <a:off x="6418263" y="998538"/>
            <a:ext cx="762000" cy="1033462"/>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p:nvPr/>
        </p:nvSpPr>
        <p:spPr>
          <a:xfrm>
            <a:off x="6565900" y="1109663"/>
            <a:ext cx="493713" cy="830262"/>
          </a:xfrm>
          <a:prstGeom prst="rect">
            <a:avLst/>
          </a:prstGeom>
          <a:noFill/>
        </p:spPr>
        <p:txBody>
          <a:bodyPr wrap="none">
            <a:spAutoFit/>
          </a:bodyPr>
          <a:lstStyle/>
          <a:p>
            <a:pPr>
              <a:defRPr/>
            </a:pPr>
            <a:r>
              <a:rPr lang="en-US" sz="4800" dirty="0">
                <a:solidFill>
                  <a:srgbClr val="7030A0"/>
                </a:solidFill>
                <a:latin typeface="+mj-lt"/>
                <a:ea typeface="MS PGothic" pitchFamily="34" charset="-128"/>
                <a:cs typeface="+mn-cs"/>
              </a:rPr>
              <a:t>2</a:t>
            </a:r>
          </a:p>
        </p:txBody>
      </p:sp>
      <p:sp>
        <p:nvSpPr>
          <p:cNvPr id="26" name="Oval 25"/>
          <p:cNvSpPr/>
          <p:nvPr/>
        </p:nvSpPr>
        <p:spPr>
          <a:xfrm>
            <a:off x="6257925" y="3933825"/>
            <a:ext cx="762000" cy="103346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TextBox 26"/>
          <p:cNvSpPr txBox="1"/>
          <p:nvPr/>
        </p:nvSpPr>
        <p:spPr>
          <a:xfrm>
            <a:off x="6405563" y="4043363"/>
            <a:ext cx="511175" cy="831850"/>
          </a:xfrm>
          <a:prstGeom prst="rect">
            <a:avLst/>
          </a:prstGeom>
          <a:noFill/>
        </p:spPr>
        <p:txBody>
          <a:bodyPr wrap="none">
            <a:spAutoFit/>
          </a:bodyPr>
          <a:lstStyle/>
          <a:p>
            <a:pPr>
              <a:defRPr/>
            </a:pPr>
            <a:r>
              <a:rPr lang="en-US" sz="4800" dirty="0">
                <a:solidFill>
                  <a:srgbClr val="7030A0"/>
                </a:solidFill>
                <a:latin typeface="+mj-lt"/>
                <a:ea typeface="MS PGothic" pitchFamily="34" charset="-128"/>
                <a:cs typeface="+mn-cs"/>
              </a:rPr>
              <a:t>3</a:t>
            </a:r>
          </a:p>
        </p:txBody>
      </p:sp>
      <p:sp>
        <p:nvSpPr>
          <p:cNvPr id="48152" name="TextBox 27"/>
          <p:cNvSpPr txBox="1">
            <a:spLocks noChangeArrowheads="1"/>
          </p:cNvSpPr>
          <p:nvPr/>
        </p:nvSpPr>
        <p:spPr bwMode="auto">
          <a:xfrm>
            <a:off x="193675" y="2951163"/>
            <a:ext cx="1813467"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800" dirty="0">
                <a:latin typeface="Impact" charset="0"/>
              </a:rPr>
              <a:t>Build</a:t>
            </a:r>
            <a:br>
              <a:rPr lang="en-US" sz="2800" dirty="0">
                <a:latin typeface="Impact" charset="0"/>
              </a:rPr>
            </a:br>
            <a:r>
              <a:rPr lang="en-US" sz="2800" dirty="0">
                <a:latin typeface="Impact" charset="0"/>
              </a:rPr>
              <a:t>and</a:t>
            </a:r>
            <a:br>
              <a:rPr lang="en-US" sz="2800" dirty="0">
                <a:latin typeface="Impact" charset="0"/>
              </a:rPr>
            </a:br>
            <a:r>
              <a:rPr lang="en-US" sz="2800" dirty="0">
                <a:latin typeface="Impact" charset="0"/>
              </a:rPr>
              <a:t>preview</a:t>
            </a:r>
            <a:br>
              <a:rPr lang="en-US" sz="2800" dirty="0">
                <a:latin typeface="Impact" charset="0"/>
              </a:rPr>
            </a:br>
            <a:r>
              <a:rPr lang="en-US" sz="2800" dirty="0">
                <a:latin typeface="Impact" charset="0"/>
              </a:rPr>
              <a:t>inside CMS</a:t>
            </a:r>
          </a:p>
        </p:txBody>
      </p:sp>
      <p:sp>
        <p:nvSpPr>
          <p:cNvPr id="48153" name="TextBox 31"/>
          <p:cNvSpPr txBox="1">
            <a:spLocks noChangeArrowheads="1"/>
          </p:cNvSpPr>
          <p:nvPr/>
        </p:nvSpPr>
        <p:spPr bwMode="auto">
          <a:xfrm>
            <a:off x="7104063" y="893763"/>
            <a:ext cx="1856598"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800" dirty="0">
                <a:latin typeface="Impact" charset="0"/>
              </a:rPr>
              <a:t>Publish</a:t>
            </a:r>
            <a:br>
              <a:rPr lang="en-US" sz="2800" dirty="0">
                <a:latin typeface="Impact" charset="0"/>
              </a:rPr>
            </a:br>
            <a:r>
              <a:rPr lang="en-US" sz="2800" dirty="0">
                <a:latin typeface="Impact" charset="0"/>
              </a:rPr>
              <a:t> to staging </a:t>
            </a:r>
            <a:br>
              <a:rPr lang="en-US" sz="2800" dirty="0">
                <a:latin typeface="Impact" charset="0"/>
              </a:rPr>
            </a:br>
            <a:r>
              <a:rPr lang="en-US" sz="2800" dirty="0">
                <a:latin typeface="Impact" charset="0"/>
              </a:rPr>
              <a:t> and review</a:t>
            </a:r>
          </a:p>
        </p:txBody>
      </p:sp>
      <p:sp>
        <p:nvSpPr>
          <p:cNvPr id="48154" name="TextBox 32"/>
          <p:cNvSpPr txBox="1">
            <a:spLocks noChangeArrowheads="1"/>
          </p:cNvSpPr>
          <p:nvPr/>
        </p:nvSpPr>
        <p:spPr bwMode="auto">
          <a:xfrm>
            <a:off x="6878638" y="3668713"/>
            <a:ext cx="170497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3600">
                <a:latin typeface="Impact" charset="0"/>
              </a:rPr>
              <a:t>Go Live !</a:t>
            </a:r>
          </a:p>
        </p:txBody>
      </p:sp>
      <p:sp>
        <p:nvSpPr>
          <p:cNvPr id="48155" name="TextBox 27"/>
          <p:cNvSpPr txBox="1">
            <a:spLocks noChangeArrowheads="1"/>
          </p:cNvSpPr>
          <p:nvPr/>
        </p:nvSpPr>
        <p:spPr bwMode="auto">
          <a:xfrm>
            <a:off x="4140200" y="392113"/>
            <a:ext cx="4186238"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800">
                <a:latin typeface="Impact" charset="0"/>
              </a:rPr>
              <a:t>SOME  CMS  BEST PRACTICES</a:t>
            </a:r>
          </a:p>
        </p:txBody>
      </p:sp>
      <p:sp>
        <p:nvSpPr>
          <p:cNvPr id="28" name="TextBox 26"/>
          <p:cNvSpPr txBox="1">
            <a:spLocks noChangeArrowheads="1"/>
          </p:cNvSpPr>
          <p:nvPr/>
        </p:nvSpPr>
        <p:spPr bwMode="auto">
          <a:xfrm>
            <a:off x="6155794" y="3643842"/>
            <a:ext cx="19468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762000" y="4237038"/>
            <a:ext cx="8312150" cy="1935162"/>
          </a:xfrm>
        </p:spPr>
        <p:txBody>
          <a:bodyPr/>
          <a:lstStyle/>
          <a:p>
            <a:pPr eaLnBrk="1" hangingPunct="1"/>
            <a:r>
              <a:rPr lang="en-US" sz="2800" dirty="0">
                <a:latin typeface="Impact" charset="0"/>
                <a:ea typeface="MS PGothic" charset="0"/>
              </a:rPr>
              <a:t>CMS: </a:t>
            </a:r>
            <a:br>
              <a:rPr lang="en-US" sz="2800" dirty="0">
                <a:latin typeface="Impact" charset="0"/>
                <a:ea typeface="MS PGothic" charset="0"/>
              </a:rPr>
            </a:br>
            <a:r>
              <a:rPr lang="en-US" sz="1600" b="1" dirty="0">
                <a:latin typeface="Helvetica Neue Condensed Bold" charset="0"/>
                <a:ea typeface="MS PGothic" charset="0"/>
              </a:rPr>
              <a:t>The CMS Publisher “duplicates” your site structure by writing files to the server using </a:t>
            </a:r>
            <a:br>
              <a:rPr lang="en-US" sz="1600" b="1" dirty="0">
                <a:latin typeface="Helvetica Neue Condensed Bold" charset="0"/>
                <a:ea typeface="MS PGothic" charset="0"/>
              </a:rPr>
            </a:br>
            <a:r>
              <a:rPr lang="en-US" sz="1600" b="1" dirty="0">
                <a:latin typeface="Helvetica Neue Condensed Bold" charset="0"/>
                <a:ea typeface="MS PGothic" charset="0"/>
              </a:rPr>
              <a:t>the same relative organization you see with your site’s Asset Tree in System Name View.</a:t>
            </a:r>
            <a:br>
              <a:rPr lang="en-US" sz="1600" b="1" dirty="0">
                <a:latin typeface="Helvetica Neue Condensed Bold" charset="0"/>
                <a:ea typeface="MS PGothic" charset="0"/>
              </a:rPr>
            </a:br>
            <a:br>
              <a:rPr lang="en-US" sz="1600" b="1" dirty="0">
                <a:latin typeface="Helvetica Neue Condensed Bold" charset="0"/>
                <a:ea typeface="MS PGothic" charset="0"/>
              </a:rPr>
            </a:br>
            <a:r>
              <a:rPr lang="en-US" sz="2000" b="1" dirty="0">
                <a:latin typeface="Helvetica Neue Condensed Bold" charset="0"/>
                <a:ea typeface="MS PGothic" charset="0"/>
              </a:rPr>
              <a:t>Asset Tree System Names in CMS  =  File Structure on the Server</a:t>
            </a:r>
            <a:br>
              <a:rPr lang="en-US" sz="2000" b="1" dirty="0">
                <a:latin typeface="Helvetica Neue Condensed Bold" charset="0"/>
                <a:ea typeface="MS PGothic" charset="0"/>
              </a:rPr>
            </a:br>
            <a:r>
              <a:rPr lang="en-US" sz="1600" b="1" dirty="0">
                <a:latin typeface="Helvetica Neue Condensed Bold" charset="0"/>
                <a:ea typeface="MS PGothic" charset="0"/>
              </a:rPr>
              <a:t> </a:t>
            </a:r>
            <a:endParaRPr lang="en-US" sz="1600" dirty="0">
              <a:latin typeface="Helvetica Neue Condensed Bold" charset="0"/>
              <a:ea typeface="MS PGothic" charset="0"/>
            </a:endParaRPr>
          </a:p>
        </p:txBody>
      </p:sp>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3557"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23558"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23559"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563"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23564"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5" name="Rectangle 14"/>
          <p:cNvSpPr>
            <a:spLocks noChangeArrowheads="1"/>
          </p:cNvSpPr>
          <p:nvPr/>
        </p:nvSpPr>
        <p:spPr bwMode="auto">
          <a:xfrm>
            <a:off x="2189163" y="272256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0" name="Rectangle 19"/>
          <p:cNvSpPr>
            <a:spLocks noChangeArrowheads="1"/>
          </p:cNvSpPr>
          <p:nvPr/>
        </p:nvSpPr>
        <p:spPr bwMode="auto">
          <a:xfrm>
            <a:off x="4643438" y="1609725"/>
            <a:ext cx="233362"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 name="Rectangle 20"/>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2" name="Rectangle 21"/>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4" name="Rectangle 23"/>
          <p:cNvSpPr>
            <a:spLocks noChangeArrowheads="1"/>
          </p:cNvSpPr>
          <p:nvPr/>
        </p:nvSpPr>
        <p:spPr bwMode="auto">
          <a:xfrm>
            <a:off x="5594350" y="3665538"/>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nvGrpSpPr>
          <p:cNvPr id="23574" name="Group 2"/>
          <p:cNvGrpSpPr>
            <a:grpSpLocks/>
          </p:cNvGrpSpPr>
          <p:nvPr/>
        </p:nvGrpSpPr>
        <p:grpSpPr bwMode="auto">
          <a:xfrm>
            <a:off x="1785938" y="3624263"/>
            <a:ext cx="922337" cy="1123950"/>
            <a:chOff x="2341321" y="3055403"/>
            <a:chExt cx="389471" cy="474138"/>
          </a:xfrm>
        </p:grpSpPr>
        <p:sp>
          <p:nvSpPr>
            <p:cNvPr id="23" name="Rectangle 22"/>
            <p:cNvSpPr>
              <a:spLocks noChangeArrowheads="1"/>
            </p:cNvSpPr>
            <p:nvPr/>
          </p:nvSpPr>
          <p:spPr bwMode="auto">
            <a:xfrm>
              <a:off x="2341321" y="3055403"/>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2419751" y="3123041"/>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498182" y="3201395"/>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sp>
        <p:nvSpPr>
          <p:cNvPr id="23575" name="TextBox 1"/>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2" name="TextBox 1"/>
          <p:cNvSpPr txBox="1"/>
          <p:nvPr/>
        </p:nvSpPr>
        <p:spPr>
          <a:xfrm>
            <a:off x="6771249" y="1497013"/>
            <a:ext cx="2205502" cy="1600438"/>
          </a:xfrm>
          <a:prstGeom prst="rect">
            <a:avLst/>
          </a:prstGeom>
          <a:noFill/>
        </p:spPr>
        <p:txBody>
          <a:bodyPr wrap="none">
            <a:spAutoFit/>
          </a:bodyPr>
          <a:lstStyle/>
          <a:p>
            <a:pPr algn="ctr">
              <a:defRPr/>
            </a:pPr>
            <a:r>
              <a:rPr lang="en-US" sz="2800" dirty="0">
                <a:latin typeface="+mj-lt"/>
              </a:rPr>
              <a:t>The Publisher</a:t>
            </a:r>
            <a:br>
              <a:rPr lang="en-US" sz="1400" dirty="0">
                <a:latin typeface="+mj-lt"/>
              </a:rPr>
            </a:br>
            <a:r>
              <a:rPr lang="en-US" sz="1400" dirty="0">
                <a:latin typeface="Helvetica Neue Bold Condensed"/>
                <a:cs typeface="Helvetica Neue Bold Condensed"/>
              </a:rPr>
              <a:t>Writing files to the server </a:t>
            </a:r>
            <a:br>
              <a:rPr lang="en-US" sz="1400" dirty="0">
                <a:latin typeface="Helvetica Neue Bold Condensed"/>
                <a:cs typeface="Helvetica Neue Bold Condensed"/>
              </a:rPr>
            </a:br>
            <a:r>
              <a:rPr lang="en-US" sz="1400" dirty="0">
                <a:latin typeface="Helvetica Neue Bold Condensed"/>
                <a:cs typeface="Helvetica Neue Bold Condensed"/>
              </a:rPr>
              <a:t>is really what </a:t>
            </a:r>
            <a:br>
              <a:rPr lang="en-US" sz="1400" dirty="0">
                <a:latin typeface="Helvetica Neue Bold Condensed"/>
                <a:cs typeface="Helvetica Neue Bold Condensed"/>
              </a:rPr>
            </a:br>
            <a:r>
              <a:rPr lang="en-US" sz="1400" dirty="0">
                <a:latin typeface="Helvetica Neue Bold Condensed"/>
                <a:cs typeface="Helvetica Neue Bold Condensed"/>
              </a:rPr>
              <a:t>the CMS is all about!</a:t>
            </a:r>
            <a:br>
              <a:rPr lang="en-US" sz="1400" dirty="0">
                <a:latin typeface="Helvetica Neue Bold Condensed"/>
                <a:cs typeface="Helvetica Neue Bold Condensed"/>
              </a:rPr>
            </a:br>
            <a:br>
              <a:rPr lang="en-US" sz="1400" dirty="0">
                <a:latin typeface="Helvetica Neue Bold Condensed"/>
                <a:cs typeface="Helvetica Neue Bold Condensed"/>
              </a:rPr>
            </a:br>
            <a:r>
              <a:rPr lang="en-US" sz="1400" dirty="0">
                <a:latin typeface="Helvetica Neue Bold Condensed"/>
                <a:cs typeface="Helvetica Neue Bold Condensed"/>
              </a:rPr>
              <a:t>  </a:t>
            </a:r>
          </a:p>
        </p:txBody>
      </p:sp>
      <p:sp>
        <p:nvSpPr>
          <p:cNvPr id="30" name="TextBox 26"/>
          <p:cNvSpPr txBox="1">
            <a:spLocks noChangeArrowheads="1"/>
          </p:cNvSpPr>
          <p:nvPr/>
        </p:nvSpPr>
        <p:spPr bwMode="auto">
          <a:xfrm>
            <a:off x="5148263" y="1509713"/>
            <a:ext cx="138317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a:t>
            </a:r>
            <a:r>
              <a:rPr lang="en-US" sz="1800" dirty="0"/>
              <a:t>  </a:t>
            </a:r>
            <a:br>
              <a:rPr lang="en-US" sz="1800" dirty="0"/>
            </a:br>
            <a:r>
              <a:rPr lang="en-US" sz="1800" dirty="0"/>
              <a:t>keep URL </a:t>
            </a:r>
            <a:br>
              <a:rPr lang="en-US" sz="1800" dirty="0"/>
            </a:br>
            <a:r>
              <a:rPr lang="en-US" sz="1800" dirty="0"/>
              <a:t>private</a:t>
            </a:r>
          </a:p>
        </p:txBody>
      </p:sp>
      <p:sp>
        <p:nvSpPr>
          <p:cNvPr id="31"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932" y="128349"/>
            <a:ext cx="1523228" cy="4208922"/>
          </a:xfrm>
          <a:prstGeom prst="rect">
            <a:avLst/>
          </a:prstGeom>
          <a:ln w="19050">
            <a:solidFill>
              <a:srgbClr val="B60E21"/>
            </a:solidFill>
          </a:ln>
          <a:effectLst>
            <a:outerShdw blurRad="50800" dist="114300" dir="84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F2054-874E-A046-A03B-EE4996A9DB7C}"/>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350EDE82-5C65-4F65-82B5-EB424F3E1529}"/>
              </a:ext>
            </a:extLst>
          </p:cNvPr>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a:extLst>
              <a:ext uri="{FF2B5EF4-FFF2-40B4-BE49-F238E27FC236}">
                <a16:creationId xmlns:a16="http://schemas.microsoft.com/office/drawing/2014/main" id="{F7A8F9E5-546C-15F3-8238-5AA03E633397}"/>
              </a:ext>
            </a:extLst>
          </p:cNvPr>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a:extLst>
              <a:ext uri="{FF2B5EF4-FFF2-40B4-BE49-F238E27FC236}">
                <a16:creationId xmlns:a16="http://schemas.microsoft.com/office/drawing/2014/main" id="{5350A01E-6DAD-4B77-E512-2DF074A3DFF4}"/>
              </a:ext>
            </a:extLst>
          </p:cNvPr>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3557" name="TextBox 8">
            <a:extLst>
              <a:ext uri="{FF2B5EF4-FFF2-40B4-BE49-F238E27FC236}">
                <a16:creationId xmlns:a16="http://schemas.microsoft.com/office/drawing/2014/main" id="{34026D34-8737-FD21-8190-B131360B6B9E}"/>
              </a:ext>
            </a:extLst>
          </p:cNvPr>
          <p:cNvSpPr txBox="1">
            <a:spLocks noChangeArrowheads="1"/>
          </p:cNvSpPr>
          <p:nvPr/>
        </p:nvSpPr>
        <p:spPr bwMode="auto">
          <a:xfrm>
            <a:off x="1185863" y="1143000"/>
            <a:ext cx="1524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23558" name="TextBox 9">
            <a:extLst>
              <a:ext uri="{FF2B5EF4-FFF2-40B4-BE49-F238E27FC236}">
                <a16:creationId xmlns:a16="http://schemas.microsoft.com/office/drawing/2014/main" id="{5B6E0CE6-62C8-F592-EA97-C829E04E693C}"/>
              </a:ext>
            </a:extLst>
          </p:cNvPr>
          <p:cNvSpPr txBox="1">
            <a:spLocks noChangeArrowheads="1"/>
          </p:cNvSpPr>
          <p:nvPr/>
        </p:nvSpPr>
        <p:spPr bwMode="auto">
          <a:xfrm>
            <a:off x="4227513" y="1143000"/>
            <a:ext cx="2190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23559" name="TextBox 10">
            <a:extLst>
              <a:ext uri="{FF2B5EF4-FFF2-40B4-BE49-F238E27FC236}">
                <a16:creationId xmlns:a16="http://schemas.microsoft.com/office/drawing/2014/main" id="{FD4240E7-457E-FD67-57E7-85F04195599A}"/>
              </a:ext>
            </a:extLst>
          </p:cNvPr>
          <p:cNvSpPr txBox="1">
            <a:spLocks noChangeArrowheads="1"/>
          </p:cNvSpPr>
          <p:nvPr/>
        </p:nvSpPr>
        <p:spPr bwMode="auto">
          <a:xfrm>
            <a:off x="5359400" y="3295650"/>
            <a:ext cx="23955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a:extLst>
              <a:ext uri="{FF2B5EF4-FFF2-40B4-BE49-F238E27FC236}">
                <a16:creationId xmlns:a16="http://schemas.microsoft.com/office/drawing/2014/main" id="{C7AE5B09-BCCA-1BA0-BA4B-0FB955A89645}"/>
              </a:ext>
            </a:extLst>
          </p:cNvPr>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563" name="Striped Right Arrow 12">
            <a:extLst>
              <a:ext uri="{FF2B5EF4-FFF2-40B4-BE49-F238E27FC236}">
                <a16:creationId xmlns:a16="http://schemas.microsoft.com/office/drawing/2014/main" id="{C57AF131-E7F5-0FEC-CF2F-2B1B0B772F99}"/>
              </a:ext>
            </a:extLst>
          </p:cNvPr>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23564" name="Striped Right Arrow 13">
            <a:extLst>
              <a:ext uri="{FF2B5EF4-FFF2-40B4-BE49-F238E27FC236}">
                <a16:creationId xmlns:a16="http://schemas.microsoft.com/office/drawing/2014/main" id="{E991D277-141A-B1EC-1D85-4EAAE733673A}"/>
              </a:ext>
            </a:extLst>
          </p:cNvPr>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5" name="Rectangle 14">
            <a:extLst>
              <a:ext uri="{FF2B5EF4-FFF2-40B4-BE49-F238E27FC236}">
                <a16:creationId xmlns:a16="http://schemas.microsoft.com/office/drawing/2014/main" id="{7B7E2B6B-7DE1-AAAB-A889-8CE9B89741CD}"/>
              </a:ext>
            </a:extLst>
          </p:cNvPr>
          <p:cNvSpPr>
            <a:spLocks noChangeArrowheads="1"/>
          </p:cNvSpPr>
          <p:nvPr/>
        </p:nvSpPr>
        <p:spPr bwMode="auto">
          <a:xfrm>
            <a:off x="2189163" y="272256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a:extLst>
              <a:ext uri="{FF2B5EF4-FFF2-40B4-BE49-F238E27FC236}">
                <a16:creationId xmlns:a16="http://schemas.microsoft.com/office/drawing/2014/main" id="{507BA47F-9137-4F2A-F4E0-6A77DFC2BBC9}"/>
              </a:ext>
            </a:extLst>
          </p:cNvPr>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a:extLst>
              <a:ext uri="{FF2B5EF4-FFF2-40B4-BE49-F238E27FC236}">
                <a16:creationId xmlns:a16="http://schemas.microsoft.com/office/drawing/2014/main" id="{1C830E88-678B-859F-26A9-999DC14F3A26}"/>
              </a:ext>
            </a:extLst>
          </p:cNvPr>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0" name="Rectangle 19">
            <a:extLst>
              <a:ext uri="{FF2B5EF4-FFF2-40B4-BE49-F238E27FC236}">
                <a16:creationId xmlns:a16="http://schemas.microsoft.com/office/drawing/2014/main" id="{1D8665C0-9AC5-F41C-D023-D9B317708FF8}"/>
              </a:ext>
            </a:extLst>
          </p:cNvPr>
          <p:cNvSpPr>
            <a:spLocks noChangeArrowheads="1"/>
          </p:cNvSpPr>
          <p:nvPr/>
        </p:nvSpPr>
        <p:spPr bwMode="auto">
          <a:xfrm>
            <a:off x="4643438" y="1609725"/>
            <a:ext cx="233362"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 name="Rectangle 20">
            <a:extLst>
              <a:ext uri="{FF2B5EF4-FFF2-40B4-BE49-F238E27FC236}">
                <a16:creationId xmlns:a16="http://schemas.microsoft.com/office/drawing/2014/main" id="{5B7DF9F1-682F-8DBC-0E4A-892808866C17}"/>
              </a:ext>
            </a:extLst>
          </p:cNvPr>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2" name="Rectangle 21">
            <a:extLst>
              <a:ext uri="{FF2B5EF4-FFF2-40B4-BE49-F238E27FC236}">
                <a16:creationId xmlns:a16="http://schemas.microsoft.com/office/drawing/2014/main" id="{93F6EFB5-34E8-BBE7-EFB6-83071CF8DE8E}"/>
              </a:ext>
            </a:extLst>
          </p:cNvPr>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4" name="Rectangle 23">
            <a:extLst>
              <a:ext uri="{FF2B5EF4-FFF2-40B4-BE49-F238E27FC236}">
                <a16:creationId xmlns:a16="http://schemas.microsoft.com/office/drawing/2014/main" id="{AB68942D-0B9B-C5B9-243B-768A2BC43731}"/>
              </a:ext>
            </a:extLst>
          </p:cNvPr>
          <p:cNvSpPr>
            <a:spLocks noChangeArrowheads="1"/>
          </p:cNvSpPr>
          <p:nvPr/>
        </p:nvSpPr>
        <p:spPr bwMode="auto">
          <a:xfrm>
            <a:off x="5594350" y="3665538"/>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 name="Rectangle 24">
            <a:extLst>
              <a:ext uri="{FF2B5EF4-FFF2-40B4-BE49-F238E27FC236}">
                <a16:creationId xmlns:a16="http://schemas.microsoft.com/office/drawing/2014/main" id="{CAA8F573-E565-DB84-E1B9-7008797D6C95}"/>
              </a:ext>
            </a:extLst>
          </p:cNvPr>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6" name="Rectangle 25">
            <a:extLst>
              <a:ext uri="{FF2B5EF4-FFF2-40B4-BE49-F238E27FC236}">
                <a16:creationId xmlns:a16="http://schemas.microsoft.com/office/drawing/2014/main" id="{86E4B156-FACB-5A2F-1F71-DEEA0E2D5515}"/>
              </a:ext>
            </a:extLst>
          </p:cNvPr>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nvGrpSpPr>
          <p:cNvPr id="23574" name="Group 2">
            <a:extLst>
              <a:ext uri="{FF2B5EF4-FFF2-40B4-BE49-F238E27FC236}">
                <a16:creationId xmlns:a16="http://schemas.microsoft.com/office/drawing/2014/main" id="{0472C61C-F1FF-4FF3-1831-B72921F2B100}"/>
              </a:ext>
            </a:extLst>
          </p:cNvPr>
          <p:cNvGrpSpPr>
            <a:grpSpLocks/>
          </p:cNvGrpSpPr>
          <p:nvPr/>
        </p:nvGrpSpPr>
        <p:grpSpPr bwMode="auto">
          <a:xfrm>
            <a:off x="1785938" y="3624263"/>
            <a:ext cx="922337" cy="1123950"/>
            <a:chOff x="2341321" y="3055403"/>
            <a:chExt cx="389471" cy="474138"/>
          </a:xfrm>
        </p:grpSpPr>
        <p:sp>
          <p:nvSpPr>
            <p:cNvPr id="23" name="Rectangle 22">
              <a:extLst>
                <a:ext uri="{FF2B5EF4-FFF2-40B4-BE49-F238E27FC236}">
                  <a16:creationId xmlns:a16="http://schemas.microsoft.com/office/drawing/2014/main" id="{DE5604D5-1F9C-2F3B-F5F4-CE2663E93870}"/>
                </a:ext>
              </a:extLst>
            </p:cNvPr>
            <p:cNvSpPr>
              <a:spLocks noChangeArrowheads="1"/>
            </p:cNvSpPr>
            <p:nvPr/>
          </p:nvSpPr>
          <p:spPr bwMode="auto">
            <a:xfrm>
              <a:off x="2341321" y="3055403"/>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a:extLst>
                <a:ext uri="{FF2B5EF4-FFF2-40B4-BE49-F238E27FC236}">
                  <a16:creationId xmlns:a16="http://schemas.microsoft.com/office/drawing/2014/main" id="{2CD696BD-66E6-CFF4-7F8C-BA23409465C7}"/>
                </a:ext>
              </a:extLst>
            </p:cNvPr>
            <p:cNvSpPr>
              <a:spLocks noChangeArrowheads="1"/>
            </p:cNvSpPr>
            <p:nvPr/>
          </p:nvSpPr>
          <p:spPr bwMode="auto">
            <a:xfrm>
              <a:off x="2419751" y="3123041"/>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a:extLst>
                <a:ext uri="{FF2B5EF4-FFF2-40B4-BE49-F238E27FC236}">
                  <a16:creationId xmlns:a16="http://schemas.microsoft.com/office/drawing/2014/main" id="{C8D6FDBE-9BCC-4688-0179-B71157EC7C0E}"/>
                </a:ext>
              </a:extLst>
            </p:cNvPr>
            <p:cNvSpPr>
              <a:spLocks noChangeArrowheads="1"/>
            </p:cNvSpPr>
            <p:nvPr/>
          </p:nvSpPr>
          <p:spPr bwMode="auto">
            <a:xfrm>
              <a:off x="2498182" y="3201395"/>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sp>
        <p:nvSpPr>
          <p:cNvPr id="23575" name="TextBox 1">
            <a:extLst>
              <a:ext uri="{FF2B5EF4-FFF2-40B4-BE49-F238E27FC236}">
                <a16:creationId xmlns:a16="http://schemas.microsoft.com/office/drawing/2014/main" id="{0BBE14D0-3345-71EA-CBE1-C7F9785D988C}"/>
              </a:ext>
            </a:extLst>
          </p:cNvPr>
          <p:cNvSpPr txBox="1">
            <a:spLocks noChangeArrowheads="1"/>
          </p:cNvSpPr>
          <p:nvPr/>
        </p:nvSpPr>
        <p:spPr bwMode="auto">
          <a:xfrm>
            <a:off x="5405438" y="392113"/>
            <a:ext cx="29083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2" name="TextBox 1">
            <a:extLst>
              <a:ext uri="{FF2B5EF4-FFF2-40B4-BE49-F238E27FC236}">
                <a16:creationId xmlns:a16="http://schemas.microsoft.com/office/drawing/2014/main" id="{F7818FF5-0601-8C69-9575-1856B0B059B3}"/>
              </a:ext>
            </a:extLst>
          </p:cNvPr>
          <p:cNvSpPr txBox="1"/>
          <p:nvPr/>
        </p:nvSpPr>
        <p:spPr>
          <a:xfrm>
            <a:off x="6771249" y="1497013"/>
            <a:ext cx="2205502" cy="1600438"/>
          </a:xfrm>
          <a:prstGeom prst="rect">
            <a:avLst/>
          </a:prstGeom>
          <a:noFill/>
        </p:spPr>
        <p:txBody>
          <a:bodyPr wrap="none">
            <a:spAutoFit/>
          </a:bodyPr>
          <a:lstStyle/>
          <a:p>
            <a:pPr algn="ctr">
              <a:defRPr/>
            </a:pPr>
            <a:r>
              <a:rPr lang="en-US" sz="2800" dirty="0">
                <a:latin typeface="+mj-lt"/>
              </a:rPr>
              <a:t>The Publisher</a:t>
            </a:r>
            <a:br>
              <a:rPr lang="en-US" sz="1400" dirty="0">
                <a:latin typeface="+mj-lt"/>
              </a:rPr>
            </a:br>
            <a:r>
              <a:rPr lang="en-US" sz="1400" dirty="0">
                <a:latin typeface="Helvetica Neue Bold Condensed"/>
                <a:cs typeface="Helvetica Neue Bold Condensed"/>
              </a:rPr>
              <a:t>Writing files to the server </a:t>
            </a:r>
            <a:br>
              <a:rPr lang="en-US" sz="1400" dirty="0">
                <a:latin typeface="Helvetica Neue Bold Condensed"/>
                <a:cs typeface="Helvetica Neue Bold Condensed"/>
              </a:rPr>
            </a:br>
            <a:r>
              <a:rPr lang="en-US" sz="1400" dirty="0">
                <a:latin typeface="Helvetica Neue Bold Condensed"/>
                <a:cs typeface="Helvetica Neue Bold Condensed"/>
              </a:rPr>
              <a:t>is really what </a:t>
            </a:r>
            <a:br>
              <a:rPr lang="en-US" sz="1400" dirty="0">
                <a:latin typeface="Helvetica Neue Bold Condensed"/>
                <a:cs typeface="Helvetica Neue Bold Condensed"/>
              </a:rPr>
            </a:br>
            <a:r>
              <a:rPr lang="en-US" sz="1400" dirty="0">
                <a:latin typeface="Helvetica Neue Bold Condensed"/>
                <a:cs typeface="Helvetica Neue Bold Condensed"/>
              </a:rPr>
              <a:t>the CMS is all about!</a:t>
            </a:r>
            <a:br>
              <a:rPr lang="en-US" sz="1400" dirty="0">
                <a:latin typeface="Helvetica Neue Bold Condensed"/>
                <a:cs typeface="Helvetica Neue Bold Condensed"/>
              </a:rPr>
            </a:br>
            <a:br>
              <a:rPr lang="en-US" sz="1400" dirty="0">
                <a:latin typeface="Helvetica Neue Bold Condensed"/>
                <a:cs typeface="Helvetica Neue Bold Condensed"/>
              </a:rPr>
            </a:br>
            <a:r>
              <a:rPr lang="en-US" sz="1400" dirty="0">
                <a:latin typeface="Helvetica Neue Bold Condensed"/>
                <a:cs typeface="Helvetica Neue Bold Condensed"/>
              </a:rPr>
              <a:t>  </a:t>
            </a:r>
          </a:p>
        </p:txBody>
      </p:sp>
      <p:sp>
        <p:nvSpPr>
          <p:cNvPr id="30" name="TextBox 26">
            <a:extLst>
              <a:ext uri="{FF2B5EF4-FFF2-40B4-BE49-F238E27FC236}">
                <a16:creationId xmlns:a16="http://schemas.microsoft.com/office/drawing/2014/main" id="{EC2B1D9B-D96D-DB22-4602-59DA102BA3EE}"/>
              </a:ext>
            </a:extLst>
          </p:cNvPr>
          <p:cNvSpPr txBox="1">
            <a:spLocks noChangeArrowheads="1"/>
          </p:cNvSpPr>
          <p:nvPr/>
        </p:nvSpPr>
        <p:spPr bwMode="auto">
          <a:xfrm>
            <a:off x="5148263" y="1509713"/>
            <a:ext cx="138317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a:t>
            </a:r>
            <a:r>
              <a:rPr lang="en-US" sz="1800" dirty="0"/>
              <a:t>  </a:t>
            </a:r>
            <a:br>
              <a:rPr lang="en-US" sz="1800" dirty="0"/>
            </a:br>
            <a:r>
              <a:rPr lang="en-US" sz="1800" dirty="0"/>
              <a:t>keep URL </a:t>
            </a:r>
            <a:br>
              <a:rPr lang="en-US" sz="1800" dirty="0"/>
            </a:br>
            <a:r>
              <a:rPr lang="en-US" sz="1800" dirty="0"/>
              <a:t>private</a:t>
            </a:r>
          </a:p>
        </p:txBody>
      </p:sp>
      <p:sp>
        <p:nvSpPr>
          <p:cNvPr id="31" name="TextBox 26">
            <a:extLst>
              <a:ext uri="{FF2B5EF4-FFF2-40B4-BE49-F238E27FC236}">
                <a16:creationId xmlns:a16="http://schemas.microsoft.com/office/drawing/2014/main" id="{FD33B7C8-4A77-39BF-6835-11197D0FC23D}"/>
              </a:ext>
            </a:extLst>
          </p:cNvPr>
          <p:cNvSpPr txBox="1">
            <a:spLocks noChangeArrowheads="1"/>
          </p:cNvSpPr>
          <p:nvPr/>
        </p:nvSpPr>
        <p:spPr bwMode="auto">
          <a:xfrm>
            <a:off x="6155794" y="3643842"/>
            <a:ext cx="194680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pic>
        <p:nvPicPr>
          <p:cNvPr id="3" name="Picture 2">
            <a:extLst>
              <a:ext uri="{FF2B5EF4-FFF2-40B4-BE49-F238E27FC236}">
                <a16:creationId xmlns:a16="http://schemas.microsoft.com/office/drawing/2014/main" id="{483538EA-ECDB-5929-5605-7817C657E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932" y="128349"/>
            <a:ext cx="1523228" cy="4208922"/>
          </a:xfrm>
          <a:prstGeom prst="rect">
            <a:avLst/>
          </a:prstGeom>
          <a:ln w="19050">
            <a:solidFill>
              <a:srgbClr val="B60E21"/>
            </a:solidFill>
          </a:ln>
          <a:effectLst>
            <a:outerShdw blurRad="50800" dist="114300" dir="8400000" algn="tl" rotWithShape="0">
              <a:srgbClr val="000000">
                <a:alpha val="43000"/>
              </a:srgbClr>
            </a:outerShdw>
          </a:effectLst>
        </p:spPr>
      </p:pic>
      <p:sp>
        <p:nvSpPr>
          <p:cNvPr id="23553" name="Title 1">
            <a:extLst>
              <a:ext uri="{FF2B5EF4-FFF2-40B4-BE49-F238E27FC236}">
                <a16:creationId xmlns:a16="http://schemas.microsoft.com/office/drawing/2014/main" id="{576F2215-B080-AF35-3A88-0EB975FC3783}"/>
              </a:ext>
            </a:extLst>
          </p:cNvPr>
          <p:cNvSpPr>
            <a:spLocks noGrp="1"/>
          </p:cNvSpPr>
          <p:nvPr>
            <p:ph type="title"/>
          </p:nvPr>
        </p:nvSpPr>
        <p:spPr>
          <a:xfrm>
            <a:off x="762000" y="4177663"/>
            <a:ext cx="8667008" cy="1935162"/>
          </a:xfrm>
        </p:spPr>
        <p:txBody>
          <a:bodyPr/>
          <a:lstStyle/>
          <a:p>
            <a:pPr eaLnBrk="1" hangingPunct="1"/>
            <a:r>
              <a:rPr lang="en-US" sz="2800" dirty="0">
                <a:latin typeface="Impact" charset="0"/>
                <a:ea typeface="MS PGothic" charset="0"/>
              </a:rPr>
              <a:t>CMS: </a:t>
            </a:r>
            <a:br>
              <a:rPr lang="en-US" sz="2800" dirty="0">
                <a:latin typeface="Impact" charset="0"/>
                <a:ea typeface="MS PGothic" charset="0"/>
              </a:rPr>
            </a:br>
            <a:r>
              <a:rPr lang="en-US" sz="1600" b="1" dirty="0">
                <a:latin typeface="Helvetica Neue Condensed Bold" charset="0"/>
                <a:ea typeface="MS PGothic" charset="0"/>
              </a:rPr>
              <a:t>Thus, Publishable assets which are:  Renamed,  Moved,  or  Deleted  will change your site structure. Cascade automatically un-publishes items for which these 3 actions have been taken, to help keep </a:t>
            </a:r>
            <a:br>
              <a:rPr lang="en-US" sz="1600" b="1" dirty="0">
                <a:latin typeface="Helvetica Neue Condensed Bold" charset="0"/>
                <a:ea typeface="MS PGothic" charset="0"/>
              </a:rPr>
            </a:br>
            <a:r>
              <a:rPr lang="en-US" sz="1600" b="1" dirty="0">
                <a:latin typeface="Helvetica Neue Condensed Bold" charset="0"/>
                <a:ea typeface="MS PGothic" charset="0"/>
              </a:rPr>
              <a:t>the server free of unwanted materials.  Un-publish can also be done manually when wanted.</a:t>
            </a:r>
            <a:br>
              <a:rPr lang="en-US" sz="1600" b="1" dirty="0">
                <a:latin typeface="Helvetica Neue Condensed Bold" charset="0"/>
                <a:ea typeface="MS PGothic" charset="0"/>
              </a:rPr>
            </a:br>
            <a:r>
              <a:rPr lang="en-US" sz="1600" b="1" dirty="0">
                <a:latin typeface="Helvetica Neue Condensed Bold" charset="0"/>
                <a:ea typeface="MS PGothic" charset="0"/>
              </a:rPr>
              <a:t>Re-publishing/New publishing is always at the discretion of a Publish-enabled site editor.</a:t>
            </a:r>
            <a:br>
              <a:rPr lang="en-US" sz="2000" b="1" dirty="0">
                <a:latin typeface="Helvetica Neue Condensed Bold" charset="0"/>
                <a:ea typeface="MS PGothic" charset="0"/>
              </a:rPr>
            </a:br>
            <a:r>
              <a:rPr lang="en-US" sz="1600" b="1" i="1" dirty="0">
                <a:latin typeface="Helvetica Neue Condensed Bold" charset="0"/>
                <a:ea typeface="MS PGothic" charset="0"/>
              </a:rPr>
              <a:t>Caution: </a:t>
            </a:r>
            <a:r>
              <a:rPr lang="en-US" sz="1400" b="1" i="1" dirty="0">
                <a:latin typeface="Helvetica Neue Condensed Bold" charset="0"/>
                <a:ea typeface="MS PGothic" charset="0"/>
              </a:rPr>
              <a:t>an editor lacking live publishing might not be able to thus clean up unwanted live files.</a:t>
            </a:r>
            <a:endParaRPr lang="en-US" sz="1400" i="1" dirty="0">
              <a:latin typeface="Helvetica Neue Condensed Bold" charset="0"/>
              <a:ea typeface="MS PGothic" charset="0"/>
            </a:endParaRPr>
          </a:p>
        </p:txBody>
      </p:sp>
    </p:spTree>
    <p:extLst>
      <p:ext uri="{BB962C8B-B14F-4D97-AF65-F5344CB8AC3E}">
        <p14:creationId xmlns:p14="http://schemas.microsoft.com/office/powerpoint/2010/main" val="116915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762000" y="4237038"/>
            <a:ext cx="8312150" cy="1935162"/>
          </a:xfrm>
        </p:spPr>
        <p:txBody>
          <a:bodyPr/>
          <a:lstStyle/>
          <a:p>
            <a:pPr eaLnBrk="1" hangingPunct="1"/>
            <a:r>
              <a:rPr lang="en-US" sz="2800" dirty="0">
                <a:latin typeface="Impact" charset="0"/>
                <a:ea typeface="MS PGothic" charset="0"/>
              </a:rPr>
              <a:t>CMS: </a:t>
            </a:r>
            <a:br>
              <a:rPr lang="en-US" sz="2800" dirty="0">
                <a:latin typeface="Impact" charset="0"/>
                <a:ea typeface="MS PGothic" charset="0"/>
              </a:rPr>
            </a:br>
            <a:r>
              <a:rPr lang="en-US" sz="1600" b="1" dirty="0">
                <a:latin typeface="Helvetica Neue Condensed Bold" charset="0"/>
                <a:ea typeface="MS PGothic" charset="0"/>
              </a:rPr>
              <a:t>In Cascade v.8 Users can switch between System Name and Asset Title views.</a:t>
            </a:r>
            <a:br>
              <a:rPr lang="en-US" sz="1600" b="1" dirty="0">
                <a:latin typeface="Helvetica Neue Condensed Bold" charset="0"/>
                <a:ea typeface="MS PGothic" charset="0"/>
              </a:rPr>
            </a:br>
            <a:r>
              <a:rPr lang="en-US" sz="1600" b="1" dirty="0">
                <a:latin typeface="Helvetica Neue Condensed Bold" charset="0"/>
                <a:ea typeface="MS PGothic" charset="0"/>
              </a:rPr>
              <a:t>Shown above:  Asset Tree in  Title View = Show asset’s Title  √ checked.</a:t>
            </a:r>
            <a:br>
              <a:rPr lang="en-US" sz="1600" b="1" dirty="0">
                <a:latin typeface="Helvetica Neue Condensed Bold" charset="0"/>
                <a:ea typeface="MS PGothic" charset="0"/>
              </a:rPr>
            </a:br>
            <a:br>
              <a:rPr lang="en-US" sz="1600" b="1" dirty="0">
                <a:latin typeface="Helvetica Neue Condensed Bold" charset="0"/>
                <a:ea typeface="MS PGothic" charset="0"/>
              </a:rPr>
            </a:br>
            <a:r>
              <a:rPr lang="en-US" sz="2000" b="1" dirty="0">
                <a:latin typeface="Helvetica Neue Condensed Bold" charset="0"/>
                <a:ea typeface="MS PGothic" charset="0"/>
              </a:rPr>
              <a:t>User area &gt; Settings &gt; Appearance of Asset Links &gt; checkbox toggle </a:t>
            </a:r>
            <a:br>
              <a:rPr lang="en-US" sz="2000" b="1" dirty="0">
                <a:latin typeface="Helvetica Neue Condensed Bold" charset="0"/>
                <a:ea typeface="MS PGothic" charset="0"/>
              </a:rPr>
            </a:br>
            <a:r>
              <a:rPr lang="en-US" sz="1600" b="1" dirty="0">
                <a:latin typeface="Helvetica Neue Condensed Bold" charset="0"/>
                <a:ea typeface="MS PGothic" charset="0"/>
              </a:rPr>
              <a:t> </a:t>
            </a:r>
            <a:endParaRPr lang="en-US" sz="1600" dirty="0">
              <a:latin typeface="Helvetica Neue Condensed Bold" charset="0"/>
              <a:ea typeface="MS PGothic" charset="0"/>
            </a:endParaRPr>
          </a:p>
        </p:txBody>
      </p:sp>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3557"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23558"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23559"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2189163" y="272256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0" name="Rectangle 19"/>
          <p:cNvSpPr>
            <a:spLocks noChangeArrowheads="1"/>
          </p:cNvSpPr>
          <p:nvPr/>
        </p:nvSpPr>
        <p:spPr bwMode="auto">
          <a:xfrm>
            <a:off x="4643438" y="1609725"/>
            <a:ext cx="233362"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 name="Rectangle 20"/>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2" name="Rectangle 21"/>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4" name="Rectangle 23"/>
          <p:cNvSpPr>
            <a:spLocks noChangeArrowheads="1"/>
          </p:cNvSpPr>
          <p:nvPr/>
        </p:nvSpPr>
        <p:spPr bwMode="auto">
          <a:xfrm>
            <a:off x="5594350" y="3665538"/>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nvGrpSpPr>
          <p:cNvPr id="23574" name="Group 2"/>
          <p:cNvGrpSpPr>
            <a:grpSpLocks/>
          </p:cNvGrpSpPr>
          <p:nvPr/>
        </p:nvGrpSpPr>
        <p:grpSpPr bwMode="auto">
          <a:xfrm>
            <a:off x="1785938" y="3624263"/>
            <a:ext cx="922337" cy="1123950"/>
            <a:chOff x="2341321" y="3055403"/>
            <a:chExt cx="389471" cy="474138"/>
          </a:xfrm>
        </p:grpSpPr>
        <p:sp>
          <p:nvSpPr>
            <p:cNvPr id="23" name="Rectangle 22"/>
            <p:cNvSpPr>
              <a:spLocks noChangeArrowheads="1"/>
            </p:cNvSpPr>
            <p:nvPr/>
          </p:nvSpPr>
          <p:spPr bwMode="auto">
            <a:xfrm>
              <a:off x="2341321" y="3055403"/>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2419751" y="3123041"/>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498182" y="3201395"/>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sp>
        <p:nvSpPr>
          <p:cNvPr id="23575" name="TextBox 1"/>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2" name="TextBox 1"/>
          <p:cNvSpPr txBox="1"/>
          <p:nvPr/>
        </p:nvSpPr>
        <p:spPr>
          <a:xfrm>
            <a:off x="6883025" y="1497013"/>
            <a:ext cx="1981965" cy="954107"/>
          </a:xfrm>
          <a:prstGeom prst="rect">
            <a:avLst/>
          </a:prstGeom>
          <a:noFill/>
        </p:spPr>
        <p:txBody>
          <a:bodyPr wrap="none">
            <a:spAutoFit/>
          </a:bodyPr>
          <a:lstStyle/>
          <a:p>
            <a:pPr algn="ctr">
              <a:defRPr/>
            </a:pPr>
            <a:r>
              <a:rPr lang="en-US" sz="2800" dirty="0">
                <a:latin typeface="+mj-lt"/>
              </a:rPr>
              <a:t>Asset Titles</a:t>
            </a:r>
            <a:br>
              <a:rPr lang="en-US" sz="1400" dirty="0">
                <a:latin typeface="+mj-lt"/>
              </a:rPr>
            </a:br>
            <a:r>
              <a:rPr lang="en-US" sz="1400" dirty="0">
                <a:latin typeface="Helvetica Neue Bold Condensed"/>
                <a:cs typeface="Helvetica Neue Bold Condensed"/>
              </a:rPr>
              <a:t>== Title Metadata </a:t>
            </a:r>
          </a:p>
          <a:p>
            <a:pPr algn="ctr">
              <a:defRPr/>
            </a:pPr>
            <a:r>
              <a:rPr lang="en-US" sz="1400" dirty="0">
                <a:latin typeface="Helvetica Neue Bold Condensed"/>
                <a:cs typeface="Helvetica Neue Bold Condensed"/>
              </a:rPr>
              <a:t>User’s initial default view</a:t>
            </a:r>
          </a:p>
        </p:txBody>
      </p:sp>
      <p:sp>
        <p:nvSpPr>
          <p:cNvPr id="30" name="TextBox 26"/>
          <p:cNvSpPr txBox="1">
            <a:spLocks noChangeArrowheads="1"/>
          </p:cNvSpPr>
          <p:nvPr/>
        </p:nvSpPr>
        <p:spPr bwMode="auto">
          <a:xfrm>
            <a:off x="5148263" y="1509713"/>
            <a:ext cx="138317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a:t>
            </a:r>
            <a:r>
              <a:rPr lang="en-US" sz="1800" dirty="0"/>
              <a:t>  </a:t>
            </a:r>
            <a:br>
              <a:rPr lang="en-US" sz="1800" dirty="0"/>
            </a:br>
            <a:r>
              <a:rPr lang="en-US" sz="1800" dirty="0"/>
              <a:t>keep URL </a:t>
            </a:r>
            <a:br>
              <a:rPr lang="en-US" sz="1800" dirty="0"/>
            </a:br>
            <a:r>
              <a:rPr lang="en-US" sz="1800" dirty="0"/>
              <a:t>private</a:t>
            </a:r>
          </a:p>
        </p:txBody>
      </p:sp>
      <p:sp>
        <p:nvSpPr>
          <p:cNvPr id="31"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932" y="129463"/>
            <a:ext cx="1523228" cy="4177644"/>
          </a:xfrm>
          <a:prstGeom prst="rect">
            <a:avLst/>
          </a:prstGeom>
          <a:ln w="19050">
            <a:solidFill>
              <a:srgbClr val="B60E21"/>
            </a:solidFill>
          </a:ln>
          <a:effectLst>
            <a:outerShdw blurRad="50800" dist="114300" dir="8400000" algn="tl" rotWithShape="0">
              <a:srgbClr val="000000">
                <a:alpha val="43000"/>
              </a:srgbClr>
            </a:outerShdw>
          </a:effectLst>
        </p:spPr>
      </p:pic>
      <p:pic>
        <p:nvPicPr>
          <p:cNvPr id="7" name="Picture 6" descr="User-area-options-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669" y="847260"/>
            <a:ext cx="1876410" cy="2427095"/>
          </a:xfrm>
          <a:prstGeom prst="rect">
            <a:avLst/>
          </a:prstGeom>
          <a:effectLst>
            <a:outerShdw blurRad="82550" dist="165100" dir="8100000" algn="tl" rotWithShape="0">
              <a:srgbClr val="000000">
                <a:alpha val="43000"/>
              </a:srgbClr>
            </a:outerShdw>
          </a:effectLst>
        </p:spPr>
      </p:pic>
      <p:sp>
        <p:nvSpPr>
          <p:cNvPr id="23563"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pic>
        <p:nvPicPr>
          <p:cNvPr id="32" name="Picture 31">
            <a:extLst>
              <a:ext uri="{FF2B5EF4-FFF2-40B4-BE49-F238E27FC236}">
                <a16:creationId xmlns:a16="http://schemas.microsoft.com/office/drawing/2014/main" id="{715001A1-8F65-E34F-9EE0-ABE2B18B463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151755" y="2854034"/>
            <a:ext cx="4046926" cy="1896997"/>
          </a:xfrm>
          <a:prstGeom prst="rect">
            <a:avLst/>
          </a:prstGeom>
          <a:effectLst>
            <a:outerShdw blurRad="165100" dist="139700" dir="8100000" algn="tl" rotWithShape="0">
              <a:srgbClr val="000000">
                <a:alpha val="43000"/>
              </a:srgbClr>
            </a:outerShdw>
          </a:effectLst>
        </p:spPr>
      </p:pic>
      <p:sp>
        <p:nvSpPr>
          <p:cNvPr id="23564"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Tree>
    <p:extLst>
      <p:ext uri="{BB962C8B-B14F-4D97-AF65-F5344CB8AC3E}">
        <p14:creationId xmlns:p14="http://schemas.microsoft.com/office/powerpoint/2010/main" val="184566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762000" y="4237038"/>
            <a:ext cx="8312150" cy="1935162"/>
          </a:xfrm>
        </p:spPr>
        <p:txBody>
          <a:bodyPr/>
          <a:lstStyle/>
          <a:p>
            <a:pPr eaLnBrk="1" hangingPunct="1"/>
            <a:r>
              <a:rPr lang="en-US" sz="2800" dirty="0">
                <a:latin typeface="Impact" charset="0"/>
                <a:ea typeface="MS PGothic" charset="0"/>
              </a:rPr>
              <a:t>CMS: </a:t>
            </a:r>
            <a:br>
              <a:rPr lang="en-US" sz="2800" dirty="0">
                <a:latin typeface="Impact" charset="0"/>
                <a:ea typeface="MS PGothic" charset="0"/>
              </a:rPr>
            </a:br>
            <a:r>
              <a:rPr lang="en-US" sz="1600" b="1" dirty="0">
                <a:latin typeface="Helvetica Neue Condensed Bold" charset="0"/>
                <a:ea typeface="MS PGothic" charset="0"/>
              </a:rPr>
              <a:t>In Cascade v.8 Users can switch between System Name and Asset Title views.</a:t>
            </a:r>
            <a:br>
              <a:rPr lang="en-US" sz="1600" b="1" dirty="0">
                <a:latin typeface="Helvetica Neue Condensed Bold" charset="0"/>
                <a:ea typeface="MS PGothic" charset="0"/>
              </a:rPr>
            </a:br>
            <a:r>
              <a:rPr lang="en-US" sz="1600" b="1" dirty="0">
                <a:latin typeface="Helvetica Neue Condensed Bold" charset="0"/>
                <a:ea typeface="MS PGothic" charset="0"/>
              </a:rPr>
              <a:t>Shown above:  Asset Tree in  system-name View = Show asset’s Title unchecked.</a:t>
            </a:r>
            <a:br>
              <a:rPr lang="en-US" sz="1600" b="1" dirty="0">
                <a:latin typeface="Helvetica Neue Condensed Bold" charset="0"/>
                <a:ea typeface="MS PGothic" charset="0"/>
              </a:rPr>
            </a:br>
            <a:br>
              <a:rPr lang="en-US" sz="1600" b="1" dirty="0">
                <a:latin typeface="Helvetica Neue Condensed Bold" charset="0"/>
                <a:ea typeface="MS PGothic" charset="0"/>
              </a:rPr>
            </a:br>
            <a:r>
              <a:rPr lang="en-US" sz="2000" b="1" dirty="0">
                <a:latin typeface="Helvetica Neue Condensed Bold" charset="0"/>
                <a:ea typeface="MS PGothic" charset="0"/>
              </a:rPr>
              <a:t>User area &gt; Settings &gt; Appearance of Asset Links &gt; checkbox toggle </a:t>
            </a:r>
            <a:br>
              <a:rPr lang="en-US" sz="2000" b="1" dirty="0">
                <a:latin typeface="Helvetica Neue Condensed Bold" charset="0"/>
                <a:ea typeface="MS PGothic" charset="0"/>
              </a:rPr>
            </a:br>
            <a:r>
              <a:rPr lang="en-US" sz="1600" b="1" dirty="0">
                <a:latin typeface="Helvetica Neue Condensed Bold" charset="0"/>
                <a:ea typeface="MS PGothic" charset="0"/>
              </a:rPr>
              <a:t> </a:t>
            </a:r>
            <a:endParaRPr lang="en-US" sz="1600" dirty="0">
              <a:latin typeface="Helvetica Neue Condensed Bold" charset="0"/>
              <a:ea typeface="MS PGothic" charset="0"/>
            </a:endParaRPr>
          </a:p>
        </p:txBody>
      </p:sp>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3557"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23558"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23559"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2189163" y="272256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0" name="Rectangle 19"/>
          <p:cNvSpPr>
            <a:spLocks noChangeArrowheads="1"/>
          </p:cNvSpPr>
          <p:nvPr/>
        </p:nvSpPr>
        <p:spPr bwMode="auto">
          <a:xfrm>
            <a:off x="4643438" y="1609725"/>
            <a:ext cx="233362"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 name="Rectangle 20"/>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2" name="Rectangle 21"/>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4" name="Rectangle 23"/>
          <p:cNvSpPr>
            <a:spLocks noChangeArrowheads="1"/>
          </p:cNvSpPr>
          <p:nvPr/>
        </p:nvSpPr>
        <p:spPr bwMode="auto">
          <a:xfrm>
            <a:off x="5594350" y="3665538"/>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nvGrpSpPr>
          <p:cNvPr id="23574" name="Group 2"/>
          <p:cNvGrpSpPr>
            <a:grpSpLocks/>
          </p:cNvGrpSpPr>
          <p:nvPr/>
        </p:nvGrpSpPr>
        <p:grpSpPr bwMode="auto">
          <a:xfrm>
            <a:off x="1785938" y="3624263"/>
            <a:ext cx="922337" cy="1123950"/>
            <a:chOff x="2341321" y="3055403"/>
            <a:chExt cx="389471" cy="474138"/>
          </a:xfrm>
        </p:grpSpPr>
        <p:sp>
          <p:nvSpPr>
            <p:cNvPr id="23" name="Rectangle 22"/>
            <p:cNvSpPr>
              <a:spLocks noChangeArrowheads="1"/>
            </p:cNvSpPr>
            <p:nvPr/>
          </p:nvSpPr>
          <p:spPr bwMode="auto">
            <a:xfrm>
              <a:off x="2341321" y="3055403"/>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2419751" y="3123041"/>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498182" y="3201395"/>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sp>
        <p:nvSpPr>
          <p:cNvPr id="23575" name="TextBox 1"/>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2" name="TextBox 1"/>
          <p:cNvSpPr txBox="1"/>
          <p:nvPr/>
        </p:nvSpPr>
        <p:spPr>
          <a:xfrm>
            <a:off x="6761976" y="1497013"/>
            <a:ext cx="2224064" cy="954107"/>
          </a:xfrm>
          <a:prstGeom prst="rect">
            <a:avLst/>
          </a:prstGeom>
          <a:noFill/>
        </p:spPr>
        <p:txBody>
          <a:bodyPr wrap="none">
            <a:spAutoFit/>
          </a:bodyPr>
          <a:lstStyle/>
          <a:p>
            <a:pPr algn="ctr">
              <a:defRPr/>
            </a:pPr>
            <a:r>
              <a:rPr lang="en-US" sz="2800" dirty="0">
                <a:latin typeface="+mj-lt"/>
              </a:rPr>
              <a:t>Asset Names</a:t>
            </a:r>
            <a:br>
              <a:rPr lang="en-US" sz="1400" dirty="0">
                <a:latin typeface="+mj-lt"/>
              </a:rPr>
            </a:br>
            <a:r>
              <a:rPr lang="en-US" sz="1400" dirty="0">
                <a:latin typeface="+mj-lt"/>
              </a:rPr>
              <a:t>== </a:t>
            </a:r>
            <a:r>
              <a:rPr lang="en-US" sz="1400" dirty="0">
                <a:latin typeface="Helvetica Neue Bold Condensed"/>
                <a:cs typeface="Helvetica Neue Bold Condensed"/>
              </a:rPr>
              <a:t>System Names </a:t>
            </a:r>
            <a:br>
              <a:rPr lang="en-US" sz="1400" dirty="0">
                <a:latin typeface="Helvetica Neue Bold Condensed"/>
                <a:cs typeface="Helvetica Neue Bold Condensed"/>
              </a:rPr>
            </a:br>
            <a:r>
              <a:rPr lang="en-US" sz="1400" dirty="0">
                <a:latin typeface="Helvetica Neue Bold Condensed"/>
                <a:cs typeface="Helvetica Neue Bold Condensed"/>
              </a:rPr>
              <a:t>To view, check User Settings </a:t>
            </a:r>
          </a:p>
        </p:txBody>
      </p:sp>
      <p:sp>
        <p:nvSpPr>
          <p:cNvPr id="30" name="TextBox 26"/>
          <p:cNvSpPr txBox="1">
            <a:spLocks noChangeArrowheads="1"/>
          </p:cNvSpPr>
          <p:nvPr/>
        </p:nvSpPr>
        <p:spPr bwMode="auto">
          <a:xfrm>
            <a:off x="5148263" y="1509713"/>
            <a:ext cx="138317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a:t>
            </a:r>
            <a:r>
              <a:rPr lang="en-US" sz="1800" dirty="0"/>
              <a:t>  </a:t>
            </a:r>
            <a:br>
              <a:rPr lang="en-US" sz="1800" dirty="0"/>
            </a:br>
            <a:r>
              <a:rPr lang="en-US" sz="1800" dirty="0"/>
              <a:t>keep URL </a:t>
            </a:r>
            <a:br>
              <a:rPr lang="en-US" sz="1800" dirty="0"/>
            </a:br>
            <a:r>
              <a:rPr lang="en-US" sz="1800" dirty="0"/>
              <a:t>private</a:t>
            </a:r>
          </a:p>
        </p:txBody>
      </p:sp>
      <p:sp>
        <p:nvSpPr>
          <p:cNvPr id="31"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pic>
        <p:nvPicPr>
          <p:cNvPr id="7" name="Picture 6" descr="User-area-options-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669" y="847260"/>
            <a:ext cx="1876410" cy="2427095"/>
          </a:xfrm>
          <a:prstGeom prst="rect">
            <a:avLst/>
          </a:prstGeom>
          <a:effectLst>
            <a:outerShdw blurRad="82550" dist="165100" dir="8100000" algn="tl" rotWithShape="0">
              <a:srgbClr val="000000">
                <a:alpha val="43000"/>
              </a:srgbClr>
            </a:outerShdw>
          </a:effectLst>
        </p:spPr>
      </p:pic>
      <p:sp>
        <p:nvSpPr>
          <p:cNvPr id="23563"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151755" y="2854034"/>
            <a:ext cx="4046927" cy="1896997"/>
          </a:xfrm>
          <a:prstGeom prst="rect">
            <a:avLst/>
          </a:prstGeom>
          <a:effectLst>
            <a:outerShdw blurRad="165100" dist="139700" dir="8100000" algn="tl" rotWithShape="0">
              <a:srgbClr val="000000">
                <a:alpha val="43000"/>
              </a:srgbClr>
            </a:outerShdw>
          </a:effectLst>
        </p:spPr>
      </p:pic>
      <p:sp>
        <p:nvSpPr>
          <p:cNvPr id="23564"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3926" y="128343"/>
            <a:ext cx="1523228" cy="4208922"/>
          </a:xfrm>
          <a:prstGeom prst="rect">
            <a:avLst/>
          </a:prstGeom>
          <a:ln w="19050">
            <a:solidFill>
              <a:srgbClr val="B60E21"/>
            </a:solidFill>
          </a:ln>
          <a:effectLst>
            <a:outerShdw blurRad="50800" dist="114300" dir="8400000" algn="tl" rotWithShape="0">
              <a:srgbClr val="000000">
                <a:alpha val="43000"/>
              </a:srgbClr>
            </a:outerShdw>
          </a:effectLst>
        </p:spPr>
      </p:pic>
    </p:spTree>
    <p:extLst>
      <p:ext uri="{BB962C8B-B14F-4D97-AF65-F5344CB8AC3E}">
        <p14:creationId xmlns:p14="http://schemas.microsoft.com/office/powerpoint/2010/main" val="282239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53" name="TextBox 20"/>
          <p:cNvSpPr txBox="1">
            <a:spLocks noChangeArrowheads="1"/>
          </p:cNvSpPr>
          <p:nvPr/>
        </p:nvSpPr>
        <p:spPr bwMode="auto">
          <a:xfrm>
            <a:off x="4140200" y="392113"/>
            <a:ext cx="41862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800" dirty="0">
                <a:latin typeface="Impact" charset="0"/>
              </a:rPr>
              <a:t>SOME  CMS  BEST PRACTICES</a:t>
            </a:r>
          </a:p>
        </p:txBody>
      </p:sp>
      <p:sp>
        <p:nvSpPr>
          <p:cNvPr id="2" name="Title 1"/>
          <p:cNvSpPr>
            <a:spLocks noGrp="1"/>
          </p:cNvSpPr>
          <p:nvPr>
            <p:ph type="title"/>
          </p:nvPr>
        </p:nvSpPr>
        <p:spPr>
          <a:xfrm>
            <a:off x="762000" y="4572000"/>
            <a:ext cx="8763000" cy="1600200"/>
          </a:xfrm>
        </p:spPr>
        <p:txBody>
          <a:bodyPr/>
          <a:lstStyle/>
          <a:p>
            <a:r>
              <a:rPr lang="en-US" dirty="0"/>
              <a:t>Know System Name rules</a:t>
            </a:r>
          </a:p>
        </p:txBody>
      </p:sp>
      <p:sp>
        <p:nvSpPr>
          <p:cNvPr id="25" name="Content Placeholder 2"/>
          <p:cNvSpPr>
            <a:spLocks noGrp="1"/>
          </p:cNvSpPr>
          <p:nvPr>
            <p:ph idx="1"/>
          </p:nvPr>
        </p:nvSpPr>
        <p:spPr>
          <a:xfrm>
            <a:off x="762000" y="914399"/>
            <a:ext cx="8509000" cy="4631377"/>
          </a:xfrm>
        </p:spPr>
        <p:txBody>
          <a:bodyPr anchor="t"/>
          <a:lstStyle/>
          <a:p>
            <a:pPr marL="0" indent="0" eaLnBrk="1" hangingPunct="1">
              <a:buNone/>
            </a:pPr>
            <a:r>
              <a:rPr lang="en-US" dirty="0">
                <a:latin typeface="+mj-lt"/>
                <a:ea typeface="MS PGothic" charset="0"/>
              </a:rPr>
              <a:t>System Names: </a:t>
            </a:r>
          </a:p>
          <a:p>
            <a:pPr lvl="1" eaLnBrk="1" hangingPunct="1"/>
            <a:r>
              <a:rPr lang="en-US" sz="2400" dirty="0">
                <a:latin typeface="Times New Roman" charset="0"/>
                <a:ea typeface="MS PGothic" charset="0"/>
              </a:rPr>
              <a:t>Should be all lower-case characters (can include numbers)</a:t>
            </a:r>
          </a:p>
          <a:p>
            <a:pPr lvl="1" eaLnBrk="1" hangingPunct="1"/>
            <a:r>
              <a:rPr lang="en-US" sz="2400" dirty="0">
                <a:latin typeface="Times New Roman" charset="0"/>
                <a:ea typeface="MS PGothic" charset="0"/>
              </a:rPr>
              <a:t>Should contain no spaces</a:t>
            </a:r>
          </a:p>
          <a:p>
            <a:pPr lvl="1" eaLnBrk="1" hangingPunct="1"/>
            <a:r>
              <a:rPr lang="en-US" sz="2400" dirty="0">
                <a:latin typeface="Times New Roman" charset="0"/>
                <a:ea typeface="MS PGothic" charset="0"/>
              </a:rPr>
              <a:t>Prefer dashes over underscores to separate words</a:t>
            </a:r>
          </a:p>
          <a:p>
            <a:pPr lvl="1" eaLnBrk="1" hangingPunct="1"/>
            <a:r>
              <a:rPr lang="en-US" sz="2400" dirty="0">
                <a:latin typeface="Times New Roman" charset="0"/>
                <a:ea typeface="MS PGothic" charset="0"/>
              </a:rPr>
              <a:t>Avoid “special” or </a:t>
            </a:r>
            <a:r>
              <a:rPr lang="en-US" sz="2400" spc="-50" dirty="0">
                <a:latin typeface="Times New Roman" charset="0"/>
                <a:ea typeface="MS PGothic" charset="0"/>
              </a:rPr>
              <a:t>punctuation characters within the name - </a:t>
            </a:r>
            <a:r>
              <a:rPr lang="en-US" sz="2400" i="1" spc="-50" dirty="0">
                <a:latin typeface="Times New Roman" charset="0"/>
                <a:ea typeface="MS PGothic" charset="0"/>
              </a:rPr>
              <a:t>e.g. </a:t>
            </a:r>
            <a:br>
              <a:rPr lang="en-US" sz="2400" dirty="0">
                <a:latin typeface="Times New Roman" charset="0"/>
                <a:ea typeface="MS PGothic" charset="0"/>
              </a:rPr>
            </a:br>
            <a:r>
              <a:rPr lang="en-US" sz="2400" dirty="0">
                <a:latin typeface="Times New Roman" charset="0"/>
                <a:ea typeface="MS PGothic" charset="0"/>
              </a:rPr>
              <a:t>!  @  #  $  %  &amp;  *  (   )  =  ? </a:t>
            </a:r>
            <a:r>
              <a:rPr lang="en-US" dirty="0">
                <a:highlight>
                  <a:srgbClr val="FCFF68"/>
                </a:highlight>
              </a:rPr>
              <a:t> . </a:t>
            </a:r>
            <a:r>
              <a:rPr lang="en-US" sz="2400" dirty="0">
                <a:latin typeface="Times New Roman" charset="0"/>
                <a:ea typeface="MS PGothic" charset="0"/>
              </a:rPr>
              <a:t>  ,  ;  “  ”</a:t>
            </a:r>
            <a:br>
              <a:rPr lang="en-US" sz="2400" dirty="0">
                <a:latin typeface="Times New Roman" charset="0"/>
                <a:ea typeface="MS PGothic" charset="0"/>
              </a:rPr>
            </a:br>
            <a:r>
              <a:rPr lang="en-US" sz="1800" b="1" i="1" dirty="0">
                <a:latin typeface="Times New Roman" charset="0"/>
                <a:ea typeface="MS PGothic" charset="0"/>
              </a:rPr>
              <a:t>And only use the</a:t>
            </a:r>
            <a:r>
              <a:rPr lang="en-US" sz="1800" b="1" i="1" dirty="0">
                <a:highlight>
                  <a:srgbClr val="FCFF68"/>
                </a:highlight>
                <a:latin typeface="Times New Roman" charset="0"/>
                <a:ea typeface="MS PGothic" charset="0"/>
              </a:rPr>
              <a:t> period character </a:t>
            </a:r>
            <a:r>
              <a:rPr lang="en-US" sz="1800" b="1" i="1" dirty="0">
                <a:latin typeface="Times New Roman" charset="0"/>
                <a:ea typeface="MS PGothic" charset="0"/>
              </a:rPr>
              <a:t>to introduce FILE extensions please!   </a:t>
            </a:r>
            <a:endParaRPr lang="en-US" sz="2400" b="1" i="1" dirty="0">
              <a:latin typeface="Times New Roman" charset="0"/>
              <a:ea typeface="MS PGothic" charset="0"/>
            </a:endParaRPr>
          </a:p>
          <a:p>
            <a:pPr lvl="1" eaLnBrk="1" hangingPunct="1"/>
            <a:r>
              <a:rPr lang="en-US" sz="2000" dirty="0">
                <a:latin typeface="Times New Roman" charset="0"/>
                <a:ea typeface="MS PGothic" charset="0"/>
              </a:rPr>
              <a:t>Relates exactly to the Web address of published materials </a:t>
            </a:r>
            <a:r>
              <a:rPr lang="en-US" sz="2800" dirty="0">
                <a:latin typeface="Times New Roman" charset="0"/>
                <a:ea typeface="MS PGothic" charset="0"/>
              </a:rPr>
              <a:t>   </a:t>
            </a:r>
            <a:r>
              <a:rPr lang="en-US" sz="2400" dirty="0">
                <a:latin typeface="Times New Roman" charset="0"/>
                <a:ea typeface="MS PGothic" charset="0"/>
              </a:rPr>
              <a:t> </a:t>
            </a:r>
            <a:br>
              <a:rPr lang="en-US" sz="2000" dirty="0">
                <a:latin typeface="Times New Roman" charset="0"/>
                <a:ea typeface="MS PGothic" charset="0"/>
              </a:rPr>
            </a:br>
            <a:r>
              <a:rPr lang="en-US" sz="2000" dirty="0">
                <a:latin typeface="Times New Roman" charset="0"/>
                <a:ea typeface="MS PGothic" charset="0"/>
              </a:rPr>
              <a:t>- Cascade </a:t>
            </a:r>
            <a:r>
              <a:rPr lang="en-US" sz="2000" i="1" dirty="0">
                <a:latin typeface="Times New Roman" charset="0"/>
                <a:ea typeface="MS PGothic" charset="0"/>
              </a:rPr>
              <a:t>system names </a:t>
            </a:r>
            <a:r>
              <a:rPr lang="en-US" sz="2000" dirty="0">
                <a:latin typeface="Times New Roman" charset="0"/>
                <a:ea typeface="MS PGothic" charset="0"/>
              </a:rPr>
              <a:t>become server </a:t>
            </a:r>
            <a:r>
              <a:rPr lang="en-US" sz="2000" i="1" dirty="0">
                <a:latin typeface="Times New Roman" charset="0"/>
                <a:ea typeface="MS PGothic" charset="0"/>
              </a:rPr>
              <a:t>filenames</a:t>
            </a:r>
          </a:p>
          <a:p>
            <a:pPr lvl="1" eaLnBrk="1" hangingPunct="1"/>
            <a:r>
              <a:rPr lang="en-US" sz="2000" dirty="0">
                <a:latin typeface="Times New Roman" charset="0"/>
                <a:ea typeface="MS PGothic" charset="0"/>
              </a:rPr>
              <a:t>Won’t usually show in the webpage’s content areas</a:t>
            </a:r>
          </a:p>
          <a:p>
            <a:pPr lvl="1" eaLnBrk="1" hangingPunct="1"/>
            <a:r>
              <a:rPr lang="en-US" sz="2000" dirty="0">
                <a:latin typeface="Times New Roman" charset="0"/>
                <a:ea typeface="MS PGothic" charset="0"/>
              </a:rPr>
              <a:t>Wholly distinct from Metadata (</a:t>
            </a:r>
            <a:r>
              <a:rPr lang="en-US" sz="2000" i="1" dirty="0">
                <a:latin typeface="Times New Roman" charset="0"/>
                <a:ea typeface="MS PGothic" charset="0"/>
              </a:rPr>
              <a:t>but they should coordinate</a:t>
            </a:r>
            <a:r>
              <a:rPr lang="en-US" sz="2000" dirty="0">
                <a:latin typeface="Times New Roman" charset="0"/>
                <a:ea typeface="MS PGothic" charset="0"/>
              </a:rPr>
              <a:t>).</a:t>
            </a:r>
          </a:p>
          <a:p>
            <a:pPr marL="0" indent="0" eaLnBrk="1" hangingPunct="1">
              <a:buNone/>
            </a:pPr>
            <a:endParaRPr lang="en-US" sz="2600" dirty="0">
              <a:latin typeface="Times New Roman" charset="0"/>
              <a:ea typeface="MS PGothic" charset="0"/>
            </a:endParaRPr>
          </a:p>
          <a:p>
            <a:pPr lvl="1" eaLnBrk="1" hangingPunct="1"/>
            <a:endParaRPr lang="en-US" sz="2400" dirty="0">
              <a:latin typeface="Times New Roman" charset="0"/>
              <a:ea typeface="MS PGothic"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53" name="TextBox 20"/>
          <p:cNvSpPr txBox="1">
            <a:spLocks noChangeArrowheads="1"/>
          </p:cNvSpPr>
          <p:nvPr/>
        </p:nvSpPr>
        <p:spPr bwMode="auto">
          <a:xfrm>
            <a:off x="4140200" y="392113"/>
            <a:ext cx="41862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800" dirty="0">
                <a:latin typeface="Impact" charset="0"/>
              </a:rPr>
              <a:t>SOME  CMS  BEST PRACTICES</a:t>
            </a:r>
          </a:p>
        </p:txBody>
      </p:sp>
      <p:sp>
        <p:nvSpPr>
          <p:cNvPr id="2" name="Title 1"/>
          <p:cNvSpPr>
            <a:spLocks noGrp="1"/>
          </p:cNvSpPr>
          <p:nvPr>
            <p:ph type="title"/>
          </p:nvPr>
        </p:nvSpPr>
        <p:spPr>
          <a:xfrm>
            <a:off x="762000" y="4572000"/>
            <a:ext cx="8750300" cy="1600200"/>
          </a:xfrm>
        </p:spPr>
        <p:txBody>
          <a:bodyPr/>
          <a:lstStyle/>
          <a:p>
            <a:r>
              <a:rPr lang="en-US" dirty="0"/>
              <a:t>Understand CMS Metadata</a:t>
            </a:r>
          </a:p>
        </p:txBody>
      </p:sp>
      <p:sp>
        <p:nvSpPr>
          <p:cNvPr id="25" name="Content Placeholder 2"/>
          <p:cNvSpPr>
            <a:spLocks noGrp="1"/>
          </p:cNvSpPr>
          <p:nvPr>
            <p:ph idx="1"/>
          </p:nvPr>
        </p:nvSpPr>
        <p:spPr>
          <a:xfrm>
            <a:off x="762000" y="952500"/>
            <a:ext cx="8750300" cy="4153890"/>
          </a:xfrm>
        </p:spPr>
        <p:txBody>
          <a:bodyPr anchor="t"/>
          <a:lstStyle/>
          <a:p>
            <a:pPr marL="0" indent="0" eaLnBrk="1" hangingPunct="1">
              <a:buNone/>
            </a:pPr>
            <a:r>
              <a:rPr lang="en-US" dirty="0">
                <a:latin typeface="+mj-lt"/>
                <a:ea typeface="MS PGothic" charset="0"/>
              </a:rPr>
              <a:t>The CMS Metadata Set: </a:t>
            </a:r>
          </a:p>
          <a:p>
            <a:pPr lvl="1" eaLnBrk="1" hangingPunct="1">
              <a:lnSpc>
                <a:spcPct val="80000"/>
              </a:lnSpc>
            </a:pPr>
            <a:r>
              <a:rPr lang="en-US" sz="2400" dirty="0">
                <a:latin typeface="Times New Roman" charset="0"/>
                <a:ea typeface="MS PGothic" charset="0"/>
              </a:rPr>
              <a:t>Every Asset is eligible to carry and use information </a:t>
            </a:r>
            <a:br>
              <a:rPr lang="en-US" sz="2400" dirty="0">
                <a:latin typeface="Times New Roman" charset="0"/>
                <a:ea typeface="MS PGothic" charset="0"/>
              </a:rPr>
            </a:br>
            <a:r>
              <a:rPr lang="en-US" sz="2400" dirty="0">
                <a:latin typeface="Times New Roman" charset="0"/>
                <a:ea typeface="MS PGothic" charset="0"/>
              </a:rPr>
              <a:t>assigned to it from a standard </a:t>
            </a:r>
            <a:r>
              <a:rPr lang="en-US" sz="2400" b="1" dirty="0">
                <a:latin typeface="Times New Roman" charset="0"/>
                <a:ea typeface="MS PGothic" charset="0"/>
              </a:rPr>
              <a:t>set</a:t>
            </a:r>
            <a:r>
              <a:rPr lang="en-US" sz="2400" dirty="0">
                <a:latin typeface="Times New Roman" charset="0"/>
                <a:ea typeface="MS PGothic" charset="0"/>
              </a:rPr>
              <a:t> of metadata </a:t>
            </a:r>
            <a:r>
              <a:rPr lang="en-US" sz="2400" i="1" dirty="0">
                <a:latin typeface="Times New Roman" charset="0"/>
                <a:ea typeface="MS PGothic" charset="0"/>
              </a:rPr>
              <a:t>categories</a:t>
            </a:r>
            <a:r>
              <a:rPr lang="en-US" sz="2400" dirty="0">
                <a:latin typeface="Times New Roman" charset="0"/>
                <a:ea typeface="MS PGothic" charset="0"/>
              </a:rPr>
              <a:t>: </a:t>
            </a:r>
          </a:p>
          <a:p>
            <a:pPr lvl="2" eaLnBrk="1" hangingPunct="1">
              <a:lnSpc>
                <a:spcPct val="80000"/>
              </a:lnSpc>
            </a:pPr>
            <a:r>
              <a:rPr lang="en-US" b="1" dirty="0">
                <a:latin typeface="Times New Roman" charset="0"/>
                <a:ea typeface="MS PGothic" charset="0"/>
              </a:rPr>
              <a:t>Display Name </a:t>
            </a:r>
          </a:p>
          <a:p>
            <a:pPr lvl="2" eaLnBrk="1" hangingPunct="1">
              <a:lnSpc>
                <a:spcPct val="80000"/>
              </a:lnSpc>
            </a:pPr>
            <a:r>
              <a:rPr lang="en-US" b="1" dirty="0">
                <a:latin typeface="Times New Roman" charset="0"/>
                <a:ea typeface="MS PGothic" charset="0"/>
              </a:rPr>
              <a:t>Title</a:t>
            </a:r>
          </a:p>
          <a:p>
            <a:pPr lvl="2" eaLnBrk="1" hangingPunct="1">
              <a:lnSpc>
                <a:spcPct val="80000"/>
              </a:lnSpc>
            </a:pPr>
            <a:r>
              <a:rPr lang="en-US" b="1" dirty="0">
                <a:latin typeface="Times New Roman" charset="0"/>
                <a:ea typeface="MS PGothic" charset="0"/>
              </a:rPr>
              <a:t>Description</a:t>
            </a:r>
          </a:p>
          <a:p>
            <a:pPr lvl="2" eaLnBrk="1" hangingPunct="1">
              <a:lnSpc>
                <a:spcPct val="80000"/>
              </a:lnSpc>
            </a:pPr>
            <a:r>
              <a:rPr lang="en-US" b="1" i="1" dirty="0">
                <a:latin typeface="Times New Roman" charset="0"/>
                <a:ea typeface="MS PGothic" charset="0"/>
              </a:rPr>
              <a:t>Other</a:t>
            </a:r>
            <a:r>
              <a:rPr lang="en-US" b="1" dirty="0">
                <a:latin typeface="Times New Roman" charset="0"/>
                <a:ea typeface="MS PGothic" charset="0"/>
              </a:rPr>
              <a:t>: </a:t>
            </a:r>
            <a:r>
              <a:rPr lang="en-US" dirty="0">
                <a:latin typeface="Times New Roman" charset="0"/>
                <a:ea typeface="MS PGothic" charset="0"/>
              </a:rPr>
              <a:t>Article Author, Keywords, Summary, Teaser; Start Date, </a:t>
            </a:r>
            <a:br>
              <a:rPr lang="en-US" dirty="0">
                <a:latin typeface="Times New Roman" charset="0"/>
                <a:ea typeface="MS PGothic" charset="0"/>
              </a:rPr>
            </a:br>
            <a:r>
              <a:rPr lang="en-US" dirty="0">
                <a:latin typeface="Times New Roman" charset="0"/>
                <a:ea typeface="MS PGothic" charset="0"/>
              </a:rPr>
              <a:t>End Date, Expiration Folder, Review Date; </a:t>
            </a:r>
            <a:r>
              <a:rPr lang="en-US" b="1" i="1" dirty="0">
                <a:latin typeface="Times New Roman" charset="0"/>
                <a:ea typeface="MS PGothic" charset="0"/>
              </a:rPr>
              <a:t>Custom Fields</a:t>
            </a:r>
            <a:br>
              <a:rPr lang="en-US" b="1" i="1" dirty="0">
                <a:latin typeface="Times New Roman" charset="0"/>
                <a:ea typeface="MS PGothic" charset="0"/>
              </a:rPr>
            </a:br>
            <a:r>
              <a:rPr lang="en-US" sz="1800" b="1" i="1" dirty="0">
                <a:latin typeface="Times New Roman" charset="0"/>
                <a:ea typeface="MS PGothic" charset="0"/>
              </a:rPr>
              <a:t>(esp. Folder metadata which can govern the Left Nav, site header/footer)</a:t>
            </a:r>
          </a:p>
          <a:p>
            <a:pPr lvl="1" eaLnBrk="1" hangingPunct="1"/>
            <a:r>
              <a:rPr lang="en-US" sz="1400" dirty="0">
                <a:latin typeface="Times New Roman" charset="0"/>
                <a:ea typeface="MS PGothic" charset="0"/>
              </a:rPr>
              <a:t>Learn more:  </a:t>
            </a:r>
            <a:r>
              <a:rPr lang="mr-IN" sz="1400" spc="-100" dirty="0">
                <a:latin typeface="Times New Roman" charset="0"/>
                <a:ea typeface="MS PGothic" charset="0"/>
                <a:hlinkClick r:id="rId3"/>
              </a:rPr>
              <a:t>https://www.uh.edu/infotech/services/web-services/cms/cms-how-tos/understand-metadata/</a:t>
            </a:r>
            <a:br>
              <a:rPr lang="en-US" sz="1600" dirty="0">
                <a:latin typeface="Times New Roman" charset="0"/>
                <a:ea typeface="MS PGothic" charset="0"/>
              </a:rPr>
            </a:br>
            <a:endParaRPr lang="en-US" sz="1600" dirty="0">
              <a:latin typeface="Times New Roman" charset="0"/>
              <a:ea typeface="MS PGothic" charset="0"/>
            </a:endParaRPr>
          </a:p>
          <a:p>
            <a:pPr marL="0" indent="0" eaLnBrk="1" hangingPunct="1">
              <a:lnSpc>
                <a:spcPct val="80000"/>
              </a:lnSpc>
              <a:buNone/>
            </a:pPr>
            <a:r>
              <a:rPr lang="en-US" spc="-50" dirty="0">
                <a:latin typeface="Times New Roman" charset="0"/>
                <a:ea typeface="MS PGothic" charset="0"/>
              </a:rPr>
              <a:t>Metadata text is likely to be </a:t>
            </a:r>
            <a:r>
              <a:rPr lang="en-US" i="1" spc="-50" dirty="0">
                <a:latin typeface="Times New Roman" charset="0"/>
                <a:ea typeface="MS PGothic" charset="0"/>
              </a:rPr>
              <a:t>visible to your site visitor</a:t>
            </a:r>
            <a:r>
              <a:rPr lang="en-US" spc="-50" dirty="0">
                <a:latin typeface="Times New Roman" charset="0"/>
                <a:ea typeface="MS PGothic" charset="0"/>
              </a:rPr>
              <a:t>, and </a:t>
            </a:r>
            <a:br>
              <a:rPr lang="en-US" spc="-50" dirty="0">
                <a:latin typeface="Times New Roman" charset="0"/>
                <a:ea typeface="MS PGothic" charset="0"/>
              </a:rPr>
            </a:br>
            <a:r>
              <a:rPr lang="en-US" spc="-50" dirty="0">
                <a:latin typeface="Times New Roman" charset="0"/>
                <a:ea typeface="MS PGothic" charset="0"/>
              </a:rPr>
              <a:t>so it </a:t>
            </a:r>
            <a:r>
              <a:rPr lang="en-US" i="1" spc="-50" dirty="0">
                <a:latin typeface="Times New Roman" charset="0"/>
                <a:ea typeface="MS PGothic" charset="0"/>
              </a:rPr>
              <a:t>should</a:t>
            </a:r>
            <a:r>
              <a:rPr lang="en-US" spc="-50" dirty="0">
                <a:latin typeface="Times New Roman" charset="0"/>
                <a:ea typeface="MS PGothic" charset="0"/>
              </a:rPr>
              <a:t> be grammatical - use those Capitals &amp; spaces! </a:t>
            </a:r>
            <a:br>
              <a:rPr lang="en-US" spc="-50" dirty="0">
                <a:latin typeface="Times New Roman" charset="0"/>
                <a:ea typeface="MS PGothic" charset="0"/>
              </a:rPr>
            </a:br>
            <a:r>
              <a:rPr lang="en-US" sz="2000" i="1" spc="-50" dirty="0">
                <a:latin typeface="Times New Roman" charset="0"/>
                <a:ea typeface="MS PGothic" charset="0"/>
              </a:rPr>
              <a:t>It can also contain limited punctuation (e.g. ‘&amp;’ for ‘and’)  </a:t>
            </a:r>
            <a:r>
              <a:rPr lang="en-US" i="1" spc="-50" dirty="0">
                <a:latin typeface="Times New Roman" charset="0"/>
                <a:ea typeface="MS PGothic" charset="0"/>
              </a:rPr>
              <a:t>  </a:t>
            </a:r>
          </a:p>
        </p:txBody>
      </p:sp>
    </p:spTree>
    <p:extLst>
      <p:ext uri="{BB962C8B-B14F-4D97-AF65-F5344CB8AC3E}">
        <p14:creationId xmlns:p14="http://schemas.microsoft.com/office/powerpoint/2010/main" val="406344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3F0A8-BF4F-7E97-9AB3-8CEE0ACAE5B4}"/>
            </a:ext>
          </a:extLst>
        </p:cNvPr>
        <p:cNvGrpSpPr/>
        <p:nvPr/>
      </p:nvGrpSpPr>
      <p:grpSpPr>
        <a:xfrm>
          <a:off x="0" y="0"/>
          <a:ext cx="0" cy="0"/>
          <a:chOff x="0" y="0"/>
          <a:chExt cx="0" cy="0"/>
        </a:xfrm>
      </p:grpSpPr>
      <p:sp>
        <p:nvSpPr>
          <p:cNvPr id="44053" name="TextBox 20">
            <a:extLst>
              <a:ext uri="{FF2B5EF4-FFF2-40B4-BE49-F238E27FC236}">
                <a16:creationId xmlns:a16="http://schemas.microsoft.com/office/drawing/2014/main" id="{3D0B8BA4-9B03-D7F1-4DF6-2AEC7C7DECB9}"/>
              </a:ext>
            </a:extLst>
          </p:cNvPr>
          <p:cNvSpPr txBox="1">
            <a:spLocks noChangeArrowheads="1"/>
          </p:cNvSpPr>
          <p:nvPr/>
        </p:nvSpPr>
        <p:spPr bwMode="auto">
          <a:xfrm>
            <a:off x="4140200" y="392113"/>
            <a:ext cx="41862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800" dirty="0">
                <a:latin typeface="Impact" charset="0"/>
              </a:rPr>
              <a:t>SOME  CMS  BEST PRACTICES</a:t>
            </a:r>
          </a:p>
        </p:txBody>
      </p:sp>
      <p:sp>
        <p:nvSpPr>
          <p:cNvPr id="2" name="Title 1">
            <a:extLst>
              <a:ext uri="{FF2B5EF4-FFF2-40B4-BE49-F238E27FC236}">
                <a16:creationId xmlns:a16="http://schemas.microsoft.com/office/drawing/2014/main" id="{C39C083F-809A-5D06-36F8-EF2CEB6CEC1B}"/>
              </a:ext>
            </a:extLst>
          </p:cNvPr>
          <p:cNvSpPr>
            <a:spLocks noGrp="1"/>
          </p:cNvSpPr>
          <p:nvPr>
            <p:ph type="title"/>
          </p:nvPr>
        </p:nvSpPr>
        <p:spPr>
          <a:xfrm>
            <a:off x="762000" y="4572000"/>
            <a:ext cx="8750300" cy="1600200"/>
          </a:xfrm>
        </p:spPr>
        <p:txBody>
          <a:bodyPr/>
          <a:lstStyle/>
          <a:p>
            <a:r>
              <a:rPr lang="en-US" dirty="0"/>
              <a:t>Understand the Differences</a:t>
            </a:r>
          </a:p>
        </p:txBody>
      </p:sp>
      <p:sp>
        <p:nvSpPr>
          <p:cNvPr id="25" name="Content Placeholder 2">
            <a:extLst>
              <a:ext uri="{FF2B5EF4-FFF2-40B4-BE49-F238E27FC236}">
                <a16:creationId xmlns:a16="http://schemas.microsoft.com/office/drawing/2014/main" id="{93005534-A5F0-B1BB-6FF5-ED150FD44AF9}"/>
              </a:ext>
            </a:extLst>
          </p:cNvPr>
          <p:cNvSpPr>
            <a:spLocks noGrp="1"/>
          </p:cNvSpPr>
          <p:nvPr>
            <p:ph idx="1"/>
          </p:nvPr>
        </p:nvSpPr>
        <p:spPr>
          <a:xfrm>
            <a:off x="762000" y="952500"/>
            <a:ext cx="8382000" cy="4464452"/>
          </a:xfrm>
        </p:spPr>
        <p:txBody>
          <a:bodyPr anchor="t"/>
          <a:lstStyle/>
          <a:p>
            <a:pPr marL="0" indent="0" eaLnBrk="1" hangingPunct="1">
              <a:buNone/>
            </a:pPr>
            <a:r>
              <a:rPr lang="en-US" dirty="0">
                <a:latin typeface="+mj-lt"/>
                <a:ea typeface="MS PGothic" charset="0"/>
              </a:rPr>
              <a:t>System information  vs  Metadata - </a:t>
            </a:r>
            <a:r>
              <a:rPr lang="en-US" spc="100" dirty="0">
                <a:solidFill>
                  <a:srgbClr val="C00000"/>
                </a:solidFill>
                <a:latin typeface="+mj-lt"/>
                <a:ea typeface="MS PGothic" charset="0"/>
              </a:rPr>
              <a:t>tips</a:t>
            </a:r>
            <a:r>
              <a:rPr lang="en-US" dirty="0">
                <a:latin typeface="+mj-lt"/>
                <a:ea typeface="MS PGothic" charset="0"/>
              </a:rPr>
              <a:t>: </a:t>
            </a:r>
          </a:p>
          <a:p>
            <a:pPr lvl="1" eaLnBrk="1" hangingPunct="1">
              <a:lnSpc>
                <a:spcPct val="80000"/>
              </a:lnSpc>
            </a:pPr>
            <a:r>
              <a:rPr lang="en-US" b="1" dirty="0">
                <a:latin typeface="Times New Roman" charset="0"/>
                <a:ea typeface="MS PGothic" charset="0"/>
              </a:rPr>
              <a:t>Metadata</a:t>
            </a:r>
            <a:r>
              <a:rPr lang="en-US" dirty="0">
                <a:latin typeface="Times New Roman" charset="0"/>
                <a:ea typeface="MS PGothic" charset="0"/>
              </a:rPr>
              <a:t> text is ALWAYS changed under the </a:t>
            </a:r>
            <a:r>
              <a:rPr lang="en-US" b="1" dirty="0">
                <a:latin typeface="Times New Roman" charset="0"/>
                <a:ea typeface="MS PGothic" charset="0"/>
              </a:rPr>
              <a:t>Edit</a:t>
            </a:r>
            <a:r>
              <a:rPr lang="en-US" dirty="0">
                <a:latin typeface="Times New Roman" charset="0"/>
                <a:ea typeface="MS PGothic" charset="0"/>
              </a:rPr>
              <a:t> panel </a:t>
            </a:r>
            <a:br>
              <a:rPr lang="en-US" dirty="0">
                <a:latin typeface="Times New Roman" charset="0"/>
                <a:ea typeface="MS PGothic" charset="0"/>
              </a:rPr>
            </a:br>
            <a:r>
              <a:rPr lang="en-US" dirty="0">
                <a:latin typeface="Times New Roman" charset="0"/>
                <a:ea typeface="MS PGothic" charset="0"/>
              </a:rPr>
              <a:t>for any asset</a:t>
            </a:r>
            <a:r>
              <a:rPr lang="en-US" spc="-50" dirty="0">
                <a:latin typeface="Times New Roman" charset="0"/>
                <a:ea typeface="MS PGothic" charset="0"/>
              </a:rPr>
              <a:t>. It may be set when an asset is created, or added later.</a:t>
            </a:r>
            <a:br>
              <a:rPr lang="en-US" sz="1200" spc="-50" dirty="0">
                <a:latin typeface="Times New Roman" charset="0"/>
                <a:ea typeface="MS PGothic" charset="0"/>
              </a:rPr>
            </a:br>
            <a:r>
              <a:rPr lang="en-US" sz="1200" dirty="0">
                <a:latin typeface="Times New Roman" charset="0"/>
                <a:ea typeface="MS PGothic" charset="0"/>
              </a:rPr>
              <a:t> </a:t>
            </a:r>
          </a:p>
          <a:p>
            <a:pPr lvl="1" eaLnBrk="1" hangingPunct="1">
              <a:lnSpc>
                <a:spcPct val="80000"/>
              </a:lnSpc>
              <a:spcBef>
                <a:spcPts val="0"/>
              </a:spcBef>
            </a:pPr>
            <a:r>
              <a:rPr lang="en-US" b="1" dirty="0">
                <a:latin typeface="Times New Roman" charset="0"/>
                <a:ea typeface="MS PGothic" charset="0"/>
              </a:rPr>
              <a:t>System names </a:t>
            </a:r>
            <a:r>
              <a:rPr lang="en-US" dirty="0">
                <a:latin typeface="Times New Roman" charset="0"/>
                <a:ea typeface="MS PGothic" charset="0"/>
              </a:rPr>
              <a:t>are set originally when an asset is 1</a:t>
            </a:r>
            <a:r>
              <a:rPr lang="en-US" baseline="30000" dirty="0">
                <a:latin typeface="Times New Roman" charset="0"/>
                <a:ea typeface="MS PGothic" charset="0"/>
              </a:rPr>
              <a:t>st</a:t>
            </a:r>
            <a:r>
              <a:rPr lang="en-US" dirty="0">
                <a:latin typeface="Times New Roman" charset="0"/>
                <a:ea typeface="MS PGothic" charset="0"/>
              </a:rPr>
              <a:t> created, </a:t>
            </a:r>
            <a:br>
              <a:rPr lang="en-US" dirty="0">
                <a:latin typeface="Times New Roman" charset="0"/>
                <a:ea typeface="MS PGothic" charset="0"/>
              </a:rPr>
            </a:br>
            <a:r>
              <a:rPr lang="en-US" dirty="0">
                <a:latin typeface="Times New Roman" charset="0"/>
                <a:ea typeface="MS PGothic" charset="0"/>
              </a:rPr>
              <a:t>and can be changed:</a:t>
            </a:r>
          </a:p>
          <a:p>
            <a:pPr lvl="2" eaLnBrk="1" hangingPunct="1">
              <a:lnSpc>
                <a:spcPts val="1900"/>
              </a:lnSpc>
            </a:pPr>
            <a:r>
              <a:rPr lang="en-US" sz="1800" b="1" dirty="0">
                <a:latin typeface="Times New Roman" charset="0"/>
                <a:ea typeface="MS PGothic" charset="0"/>
              </a:rPr>
              <a:t>from the Rename dialog;</a:t>
            </a:r>
          </a:p>
          <a:p>
            <a:pPr lvl="2" eaLnBrk="1" hangingPunct="1">
              <a:lnSpc>
                <a:spcPts val="1900"/>
              </a:lnSpc>
            </a:pPr>
            <a:r>
              <a:rPr lang="en-US" sz="1800" b="1" dirty="0">
                <a:latin typeface="Times New Roman" charset="0"/>
                <a:ea typeface="MS PGothic" charset="0"/>
              </a:rPr>
              <a:t>or when using a Copy dialog.</a:t>
            </a:r>
            <a:br>
              <a:rPr lang="en-US" sz="1600" dirty="0">
                <a:latin typeface="Times New Roman" charset="0"/>
                <a:ea typeface="MS PGothic" charset="0"/>
              </a:rPr>
            </a:br>
            <a:endParaRPr lang="en-US" sz="1400" dirty="0">
              <a:latin typeface="Times New Roman" charset="0"/>
              <a:ea typeface="MS PGothic" charset="0"/>
            </a:endParaRPr>
          </a:p>
          <a:p>
            <a:pPr marL="0" indent="0" eaLnBrk="1" hangingPunct="1">
              <a:lnSpc>
                <a:spcPts val="2100"/>
              </a:lnSpc>
              <a:spcBef>
                <a:spcPts val="0"/>
              </a:spcBef>
              <a:buNone/>
            </a:pPr>
            <a:r>
              <a:rPr lang="en-US" sz="1700" b="1" spc="-50" dirty="0">
                <a:latin typeface="Times New Roman" charset="0"/>
                <a:ea typeface="MS PGothic" charset="0"/>
              </a:rPr>
              <a:t>NOTE:  </a:t>
            </a:r>
            <a:r>
              <a:rPr lang="en-US" sz="1700" spc="-50" dirty="0">
                <a:latin typeface="Times New Roman" charset="0"/>
                <a:ea typeface="MS PGothic" charset="0"/>
              </a:rPr>
              <a:t>While you may often want to change </a:t>
            </a:r>
            <a:r>
              <a:rPr lang="en-US" sz="1700" b="1" spc="-50" dirty="0">
                <a:latin typeface="Times New Roman" charset="0"/>
                <a:ea typeface="MS PGothic" charset="0"/>
              </a:rPr>
              <a:t>Folder</a:t>
            </a:r>
            <a:r>
              <a:rPr lang="en-US" sz="1700" spc="-50" dirty="0">
                <a:latin typeface="Times New Roman" charset="0"/>
                <a:ea typeface="MS PGothic" charset="0"/>
              </a:rPr>
              <a:t> or </a:t>
            </a:r>
            <a:r>
              <a:rPr lang="en-US" sz="1700" b="1" spc="-50" dirty="0">
                <a:latin typeface="Times New Roman" charset="0"/>
                <a:ea typeface="MS PGothic" charset="0"/>
              </a:rPr>
              <a:t>File</a:t>
            </a:r>
            <a:r>
              <a:rPr lang="en-US" sz="1700" spc="-50" dirty="0">
                <a:latin typeface="Times New Roman" charset="0"/>
                <a:ea typeface="MS PGothic" charset="0"/>
              </a:rPr>
              <a:t> </a:t>
            </a:r>
            <a:r>
              <a:rPr lang="en-US" sz="1700" i="1" spc="-50" dirty="0">
                <a:latin typeface="Times New Roman" charset="0"/>
                <a:ea typeface="MS PGothic" charset="0"/>
              </a:rPr>
              <a:t>system names</a:t>
            </a:r>
            <a:r>
              <a:rPr lang="en-US" sz="1700" spc="-50" dirty="0">
                <a:latin typeface="Times New Roman" charset="0"/>
                <a:ea typeface="MS PGothic" charset="0"/>
              </a:rPr>
              <a:t>, please remember:  </a:t>
            </a:r>
            <a:br>
              <a:rPr lang="en-US" sz="1700" spc="-50" dirty="0">
                <a:latin typeface="Times New Roman" charset="0"/>
                <a:ea typeface="MS PGothic" charset="0"/>
              </a:rPr>
            </a:br>
            <a:r>
              <a:rPr lang="en-US" sz="1700" b="1" spc="-50" dirty="0">
                <a:latin typeface="Times New Roman" charset="0"/>
                <a:ea typeface="MS PGothic" charset="0"/>
              </a:rPr>
              <a:t>Pages which publish out as the default page within a Folder, and are intended to display </a:t>
            </a:r>
            <a:br>
              <a:rPr lang="en-US" sz="1700" b="1" spc="-50" dirty="0">
                <a:latin typeface="Times New Roman" charset="0"/>
                <a:ea typeface="MS PGothic" charset="0"/>
              </a:rPr>
            </a:br>
            <a:r>
              <a:rPr lang="en-US" sz="1700" b="1" spc="-50" dirty="0">
                <a:latin typeface="Times New Roman" charset="0"/>
                <a:ea typeface="MS PGothic" charset="0"/>
              </a:rPr>
              <a:t>directly to the public, will have a default system name of “index” and this system name </a:t>
            </a:r>
            <a:br>
              <a:rPr lang="en-US" sz="1700" b="1" spc="-50" dirty="0">
                <a:latin typeface="Times New Roman" charset="0"/>
                <a:ea typeface="MS PGothic" charset="0"/>
              </a:rPr>
            </a:br>
            <a:r>
              <a:rPr lang="en-US" sz="1700" b="1" spc="-50" dirty="0">
                <a:latin typeface="Times New Roman" charset="0"/>
                <a:ea typeface="MS PGothic" charset="0"/>
              </a:rPr>
              <a:t>should not be changed</a:t>
            </a:r>
            <a:r>
              <a:rPr lang="en-US" sz="1700" spc="-50" dirty="0">
                <a:latin typeface="Times New Roman" charset="0"/>
                <a:ea typeface="MS PGothic" charset="0"/>
              </a:rPr>
              <a:t>. Changing the system name of a default  page will cause automated navigation items to break. </a:t>
            </a:r>
          </a:p>
          <a:p>
            <a:pPr marL="0" indent="0" eaLnBrk="1" hangingPunct="1">
              <a:lnSpc>
                <a:spcPts val="1600"/>
              </a:lnSpc>
              <a:spcBef>
                <a:spcPts val="0"/>
              </a:spcBef>
              <a:buNone/>
            </a:pPr>
            <a:r>
              <a:rPr lang="en-US" sz="1400" i="1" spc="-50" dirty="0">
                <a:latin typeface="Times New Roman" charset="0"/>
                <a:ea typeface="MS PGothic" charset="0"/>
              </a:rPr>
              <a:t>Exceptions may include things like News articles, which may be numerous within a single Folder and have </a:t>
            </a:r>
            <a:br>
              <a:rPr lang="en-US" sz="1400" i="1" spc="-50" dirty="0">
                <a:latin typeface="Times New Roman" charset="0"/>
                <a:ea typeface="MS PGothic" charset="0"/>
              </a:rPr>
            </a:br>
            <a:r>
              <a:rPr lang="en-US" sz="1400" i="1" spc="-50" dirty="0">
                <a:latin typeface="Times New Roman" charset="0"/>
                <a:ea typeface="MS PGothic" charset="0"/>
              </a:rPr>
              <a:t>their own content-owner-decided naming conventions (e.g. encoded date and subject matter) and navigation scheme.</a:t>
            </a:r>
          </a:p>
        </p:txBody>
      </p:sp>
    </p:spTree>
    <p:extLst>
      <p:ext uri="{BB962C8B-B14F-4D97-AF65-F5344CB8AC3E}">
        <p14:creationId xmlns:p14="http://schemas.microsoft.com/office/powerpoint/2010/main" val="268496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604"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25605"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25606"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610"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25611"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5" name="Rectangle 14"/>
          <p:cNvSpPr>
            <a:spLocks noChangeArrowheads="1"/>
          </p:cNvSpPr>
          <p:nvPr/>
        </p:nvSpPr>
        <p:spPr bwMode="auto">
          <a:xfrm>
            <a:off x="2189163" y="2722563"/>
            <a:ext cx="233362" cy="328612"/>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3" name="Rectangle 22"/>
          <p:cNvSpPr>
            <a:spLocks noChangeArrowheads="1"/>
          </p:cNvSpPr>
          <p:nvPr/>
        </p:nvSpPr>
        <p:spPr bwMode="auto">
          <a:xfrm>
            <a:off x="1785938" y="4144963"/>
            <a:ext cx="552450" cy="77787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1971675" y="4305300"/>
            <a:ext cx="550863"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157413" y="4491038"/>
            <a:ext cx="550862"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618" name="Title 1"/>
          <p:cNvSpPr>
            <a:spLocks noGrp="1"/>
          </p:cNvSpPr>
          <p:nvPr>
            <p:ph type="title"/>
          </p:nvPr>
        </p:nvSpPr>
        <p:spPr>
          <a:xfrm>
            <a:off x="762000" y="4581525"/>
            <a:ext cx="8253413" cy="1600200"/>
          </a:xfrm>
        </p:spPr>
        <p:txBody>
          <a:bodyPr/>
          <a:lstStyle/>
          <a:p>
            <a:pPr eaLnBrk="1" hangingPunct="1"/>
            <a:r>
              <a:rPr lang="en-US" sz="2200" dirty="0">
                <a:latin typeface="Impact" charset="0"/>
                <a:ea typeface="MS PGothic" charset="0"/>
              </a:rPr>
              <a:t>   CMS: </a:t>
            </a:r>
            <a:br>
              <a:rPr lang="en-US" sz="2200" dirty="0">
                <a:latin typeface="Impact" charset="0"/>
                <a:ea typeface="MS PGothic" charset="0"/>
              </a:rPr>
            </a:br>
            <a:r>
              <a:rPr lang="en-US" sz="2200" dirty="0">
                <a:latin typeface="Impact" charset="0"/>
                <a:ea typeface="MS PGothic" charset="0"/>
              </a:rPr>
              <a:t>   </a:t>
            </a:r>
            <a:r>
              <a:rPr lang="en-US" sz="2000" dirty="0">
                <a:latin typeface="Impact" charset="0"/>
                <a:ea typeface="MS PGothic" charset="0"/>
              </a:rPr>
              <a:t>Un-publish      =      </a:t>
            </a:r>
            <a:r>
              <a:rPr lang="en-US" sz="2000" dirty="0">
                <a:latin typeface="Helvetica Neue Condensed Bold" charset="0"/>
                <a:ea typeface="MS PGothic" charset="0"/>
              </a:rPr>
              <a:t>keeps asset in CMS but gets rid of it from the server.</a:t>
            </a:r>
            <a:br>
              <a:rPr lang="en-US" sz="2000" dirty="0">
                <a:latin typeface="Helvetica Neue Condensed Bold" charset="0"/>
                <a:ea typeface="MS PGothic" charset="0"/>
              </a:rPr>
            </a:br>
            <a:br>
              <a:rPr lang="en-US" sz="2000" dirty="0">
                <a:latin typeface="Helvetica Neue Condensed Bold" charset="0"/>
                <a:ea typeface="MS PGothic" charset="0"/>
              </a:rPr>
            </a:br>
            <a:endParaRPr lang="en-US" sz="2000" dirty="0">
              <a:latin typeface="Helvetica Neue Condensed Bold" charset="0"/>
              <a:ea typeface="MS PGothic" charset="0"/>
            </a:endParaRPr>
          </a:p>
        </p:txBody>
      </p:sp>
      <p:sp>
        <p:nvSpPr>
          <p:cNvPr id="25619" name="TextBox 23"/>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24" name="TextBox 23"/>
          <p:cNvSpPr txBox="1"/>
          <p:nvPr/>
        </p:nvSpPr>
        <p:spPr>
          <a:xfrm>
            <a:off x="6789738" y="1527175"/>
            <a:ext cx="1789112" cy="1169988"/>
          </a:xfrm>
          <a:prstGeom prst="rect">
            <a:avLst/>
          </a:prstGeom>
          <a:noFill/>
        </p:spPr>
        <p:txBody>
          <a:bodyPr wrap="none">
            <a:spAutoFit/>
          </a:bodyPr>
          <a:lstStyle/>
          <a:p>
            <a:pPr algn="ctr">
              <a:defRPr/>
            </a:pPr>
            <a:r>
              <a:rPr lang="en-US" sz="2800" dirty="0">
                <a:latin typeface="+mj-lt"/>
              </a:rPr>
              <a:t>Un-publish</a:t>
            </a:r>
            <a:br>
              <a:rPr lang="en-US" sz="2800" dirty="0">
                <a:latin typeface="+mj-lt"/>
              </a:rPr>
            </a:br>
            <a:r>
              <a:rPr lang="en-US" sz="1400" dirty="0">
                <a:latin typeface="+mj-lt"/>
              </a:rPr>
              <a:t>vs</a:t>
            </a:r>
            <a:br>
              <a:rPr lang="en-US" sz="1400" dirty="0">
                <a:latin typeface="+mj-lt"/>
              </a:rPr>
            </a:br>
            <a:r>
              <a:rPr lang="en-US" sz="2800" dirty="0">
                <a:latin typeface="+mj-lt"/>
              </a:rPr>
              <a:t>Delete</a:t>
            </a:r>
          </a:p>
        </p:txBody>
      </p:sp>
      <p:sp>
        <p:nvSpPr>
          <p:cNvPr id="25621" name="TextBox 26"/>
          <p:cNvSpPr txBox="1">
            <a:spLocks noChangeArrowheads="1"/>
          </p:cNvSpPr>
          <p:nvPr/>
        </p:nvSpPr>
        <p:spPr bwMode="auto">
          <a:xfrm>
            <a:off x="5148263" y="1509713"/>
            <a:ext cx="138317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a:t>
            </a:r>
            <a:r>
              <a:rPr lang="en-US" sz="1800" dirty="0"/>
              <a:t>  </a:t>
            </a:r>
            <a:br>
              <a:rPr lang="en-US" sz="1800" dirty="0"/>
            </a:br>
            <a:r>
              <a:rPr lang="en-US" sz="1800" dirty="0"/>
              <a:t>keep URL </a:t>
            </a:r>
            <a:br>
              <a:rPr lang="en-US" sz="1800" dirty="0"/>
            </a:br>
            <a:r>
              <a:rPr lang="en-US" sz="1800" dirty="0"/>
              <a:t>private</a:t>
            </a:r>
          </a:p>
        </p:txBody>
      </p:sp>
      <p:sp>
        <p:nvSpPr>
          <p:cNvPr id="30" name="Rectangle 29"/>
          <p:cNvSpPr>
            <a:spLocks noChangeArrowheads="1"/>
          </p:cNvSpPr>
          <p:nvPr/>
        </p:nvSpPr>
        <p:spPr bwMode="auto">
          <a:xfrm>
            <a:off x="4643438" y="1609725"/>
            <a:ext cx="233362" cy="32702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1" name="Rectangle 30"/>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2" name="Rectangle 31"/>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3" name="Rectangle 32"/>
          <p:cNvSpPr>
            <a:spLocks noChangeArrowheads="1"/>
          </p:cNvSpPr>
          <p:nvPr/>
        </p:nvSpPr>
        <p:spPr bwMode="auto">
          <a:xfrm>
            <a:off x="5594350" y="3665538"/>
            <a:ext cx="233363" cy="32702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4" name="Rectangle 33"/>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5" name="Rectangle 34"/>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 name="Striped Right Arrow 1"/>
          <p:cNvSpPr/>
          <p:nvPr/>
        </p:nvSpPr>
        <p:spPr>
          <a:xfrm>
            <a:off x="-298265" y="5173010"/>
            <a:ext cx="1260381" cy="388441"/>
          </a:xfrm>
          <a:prstGeom prst="stripedRightArrow">
            <a:avLst>
              <a:gd name="adj1" fmla="val 50000"/>
              <a:gd name="adj2" fmla="val 5247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7652"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27653"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27654"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658"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27659"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5" name="Rectangle 14"/>
          <p:cNvSpPr>
            <a:spLocks noChangeArrowheads="1"/>
          </p:cNvSpPr>
          <p:nvPr/>
        </p:nvSpPr>
        <p:spPr bwMode="auto">
          <a:xfrm>
            <a:off x="2189163" y="2722563"/>
            <a:ext cx="233362" cy="328612"/>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3" name="Rectangle 22"/>
          <p:cNvSpPr>
            <a:spLocks noChangeArrowheads="1"/>
          </p:cNvSpPr>
          <p:nvPr/>
        </p:nvSpPr>
        <p:spPr bwMode="auto">
          <a:xfrm>
            <a:off x="1785938" y="4144963"/>
            <a:ext cx="552450" cy="77787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1971675" y="4305300"/>
            <a:ext cx="550863"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157413" y="4491038"/>
            <a:ext cx="550862"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7666" name="Title 1"/>
          <p:cNvSpPr>
            <a:spLocks noGrp="1"/>
          </p:cNvSpPr>
          <p:nvPr>
            <p:ph type="title"/>
          </p:nvPr>
        </p:nvSpPr>
        <p:spPr>
          <a:xfrm>
            <a:off x="762000" y="4581525"/>
            <a:ext cx="8253413" cy="1600200"/>
          </a:xfrm>
        </p:spPr>
        <p:txBody>
          <a:bodyPr/>
          <a:lstStyle/>
          <a:p>
            <a:pPr eaLnBrk="1" hangingPunct="1"/>
            <a:r>
              <a:rPr lang="en-US" sz="2200" dirty="0">
                <a:latin typeface="Impact" charset="0"/>
                <a:ea typeface="MS PGothic" charset="0"/>
              </a:rPr>
              <a:t>   CMS: </a:t>
            </a:r>
            <a:br>
              <a:rPr lang="en-US" sz="2200" dirty="0">
                <a:latin typeface="Impact" charset="0"/>
                <a:ea typeface="MS PGothic" charset="0"/>
              </a:rPr>
            </a:br>
            <a:r>
              <a:rPr lang="en-US" sz="2200" dirty="0">
                <a:latin typeface="Impact" charset="0"/>
                <a:ea typeface="MS PGothic" charset="0"/>
              </a:rPr>
              <a:t>   </a:t>
            </a:r>
            <a:r>
              <a:rPr lang="en-US" sz="2000" dirty="0">
                <a:latin typeface="Impact" charset="0"/>
                <a:ea typeface="MS PGothic" charset="0"/>
              </a:rPr>
              <a:t>Un-publish      =      </a:t>
            </a:r>
            <a:r>
              <a:rPr lang="en-US" sz="2000" dirty="0">
                <a:latin typeface="Helvetica Neue Condensed Bold" charset="0"/>
                <a:ea typeface="MS PGothic" charset="0"/>
              </a:rPr>
              <a:t>keeps asset in CMS but gets rid of it from the server.</a:t>
            </a:r>
            <a:br>
              <a:rPr lang="en-US" sz="2000" dirty="0">
                <a:latin typeface="Helvetica Neue Condensed Bold" charset="0"/>
                <a:ea typeface="MS PGothic" charset="0"/>
              </a:rPr>
            </a:br>
            <a:br>
              <a:rPr lang="en-US" sz="2000" dirty="0">
                <a:latin typeface="Helvetica Neue Condensed Bold" charset="0"/>
                <a:ea typeface="MS PGothic" charset="0"/>
              </a:rPr>
            </a:br>
            <a:endParaRPr lang="en-US" sz="2000" dirty="0">
              <a:latin typeface="Helvetica Neue Condensed Bold" charset="0"/>
              <a:ea typeface="MS PGothic" charset="0"/>
            </a:endParaRPr>
          </a:p>
        </p:txBody>
      </p:sp>
      <p:sp>
        <p:nvSpPr>
          <p:cNvPr id="27667" name="TextBox 23"/>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24" name="TextBox 23"/>
          <p:cNvSpPr txBox="1"/>
          <p:nvPr/>
        </p:nvSpPr>
        <p:spPr>
          <a:xfrm>
            <a:off x="6789738" y="1527175"/>
            <a:ext cx="1789112" cy="1169988"/>
          </a:xfrm>
          <a:prstGeom prst="rect">
            <a:avLst/>
          </a:prstGeom>
          <a:noFill/>
        </p:spPr>
        <p:txBody>
          <a:bodyPr wrap="none">
            <a:spAutoFit/>
          </a:bodyPr>
          <a:lstStyle/>
          <a:p>
            <a:pPr algn="ctr">
              <a:defRPr/>
            </a:pPr>
            <a:r>
              <a:rPr lang="en-US" sz="2800" dirty="0">
                <a:latin typeface="+mj-lt"/>
              </a:rPr>
              <a:t>Un-publish</a:t>
            </a:r>
            <a:br>
              <a:rPr lang="en-US" sz="2800" dirty="0">
                <a:latin typeface="+mj-lt"/>
              </a:rPr>
            </a:br>
            <a:r>
              <a:rPr lang="en-US" sz="1400" dirty="0">
                <a:latin typeface="+mj-lt"/>
              </a:rPr>
              <a:t>vs</a:t>
            </a:r>
            <a:br>
              <a:rPr lang="en-US" sz="1400" dirty="0">
                <a:latin typeface="+mj-lt"/>
              </a:rPr>
            </a:br>
            <a:r>
              <a:rPr lang="en-US" sz="2800" dirty="0">
                <a:latin typeface="+mj-lt"/>
              </a:rPr>
              <a:t>Delete</a:t>
            </a:r>
          </a:p>
        </p:txBody>
      </p:sp>
      <p:sp>
        <p:nvSpPr>
          <p:cNvPr id="27669" name="TextBox 26"/>
          <p:cNvSpPr txBox="1">
            <a:spLocks noChangeArrowheads="1"/>
          </p:cNvSpPr>
          <p:nvPr/>
        </p:nvSpPr>
        <p:spPr bwMode="auto">
          <a:xfrm>
            <a:off x="5148263" y="1509713"/>
            <a:ext cx="142999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  </a:t>
            </a:r>
            <a:br>
              <a:rPr lang="en-US" sz="1800" dirty="0"/>
            </a:br>
            <a:r>
              <a:rPr lang="en-US" sz="1800" dirty="0"/>
              <a:t>keep URL </a:t>
            </a:r>
            <a:br>
              <a:rPr lang="en-US" sz="1800" dirty="0"/>
            </a:br>
            <a:r>
              <a:rPr lang="en-US" sz="1800" dirty="0"/>
              <a:t>private</a:t>
            </a:r>
          </a:p>
        </p:txBody>
      </p:sp>
      <p:sp>
        <p:nvSpPr>
          <p:cNvPr id="31" name="Rectangle 30"/>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2" name="Rectangle 31"/>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4" name="Rectangle 33"/>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5" name="Rectangle 34"/>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6" name="Striped Right Arrow 35"/>
          <p:cNvSpPr/>
          <p:nvPr/>
        </p:nvSpPr>
        <p:spPr>
          <a:xfrm>
            <a:off x="-298265" y="5173010"/>
            <a:ext cx="1260381" cy="388441"/>
          </a:xfrm>
          <a:prstGeom prst="stripedRightArrow">
            <a:avLst>
              <a:gd name="adj1" fmla="val 50000"/>
              <a:gd name="adj2" fmla="val 5247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Impact" charset="0"/>
                <a:ea typeface="MS PGothic" charset="0"/>
              </a:rPr>
              <a:t>CMS Overview</a:t>
            </a:r>
          </a:p>
        </p:txBody>
      </p:sp>
      <p:sp>
        <p:nvSpPr>
          <p:cNvPr id="17410" name="Content Placeholder 2"/>
          <p:cNvSpPr>
            <a:spLocks noGrp="1"/>
          </p:cNvSpPr>
          <p:nvPr>
            <p:ph idx="1"/>
          </p:nvPr>
        </p:nvSpPr>
        <p:spPr/>
        <p:txBody>
          <a:bodyPr/>
          <a:lstStyle/>
          <a:p>
            <a:pPr eaLnBrk="1" hangingPunct="1"/>
            <a:r>
              <a:rPr lang="en-US" b="1" dirty="0">
                <a:solidFill>
                  <a:srgbClr val="FF0000"/>
                </a:solidFill>
                <a:latin typeface="Times New Roman" charset="0"/>
                <a:ea typeface="MS PGothic" charset="0"/>
              </a:rPr>
              <a:t>C</a:t>
            </a:r>
            <a:r>
              <a:rPr lang="en-US" dirty="0">
                <a:latin typeface="Times New Roman" charset="0"/>
                <a:ea typeface="MS PGothic" charset="0"/>
              </a:rPr>
              <a:t>ontent </a:t>
            </a:r>
            <a:r>
              <a:rPr lang="en-US" b="1" dirty="0">
                <a:solidFill>
                  <a:srgbClr val="FF0000"/>
                </a:solidFill>
                <a:latin typeface="Times New Roman" charset="0"/>
                <a:ea typeface="MS PGothic" charset="0"/>
              </a:rPr>
              <a:t>M</a:t>
            </a:r>
            <a:r>
              <a:rPr lang="en-US" dirty="0">
                <a:latin typeface="Times New Roman" charset="0"/>
                <a:ea typeface="MS PGothic" charset="0"/>
              </a:rPr>
              <a:t>anagement </a:t>
            </a:r>
            <a:r>
              <a:rPr lang="en-US" b="1" dirty="0">
                <a:solidFill>
                  <a:srgbClr val="FF0000"/>
                </a:solidFill>
                <a:latin typeface="Times New Roman" charset="0"/>
                <a:ea typeface="MS PGothic" charset="0"/>
              </a:rPr>
              <a:t>S</a:t>
            </a:r>
            <a:r>
              <a:rPr lang="en-US" dirty="0">
                <a:latin typeface="Times New Roman" charset="0"/>
                <a:ea typeface="MS PGothic" charset="0"/>
              </a:rPr>
              <a:t>ystem</a:t>
            </a:r>
          </a:p>
          <a:p>
            <a:pPr eaLnBrk="1" hangingPunct="1"/>
            <a:r>
              <a:rPr lang="en-US" dirty="0">
                <a:latin typeface="Times New Roman" charset="0"/>
                <a:ea typeface="MS PGothic" charset="0"/>
              </a:rPr>
              <a:t>Paradigm shift   &gt;&gt;  Stronger more unified UH identity</a:t>
            </a:r>
          </a:p>
          <a:p>
            <a:pPr eaLnBrk="1" hangingPunct="1"/>
            <a:r>
              <a:rPr lang="en-US" dirty="0">
                <a:latin typeface="Times New Roman" charset="0"/>
                <a:ea typeface="MS PGothic" charset="0"/>
              </a:rPr>
              <a:t>Enables non-technical contributors</a:t>
            </a:r>
          </a:p>
          <a:p>
            <a:pPr eaLnBrk="1" hangingPunct="1"/>
            <a:r>
              <a:rPr lang="en-US" dirty="0">
                <a:latin typeface="Times New Roman" charset="0"/>
                <a:ea typeface="MS PGothic" charset="0"/>
              </a:rPr>
              <a:t>Also enables magical illusions</a:t>
            </a:r>
          </a:p>
          <a:p>
            <a:pPr eaLnBrk="1" hangingPunct="1"/>
            <a:r>
              <a:rPr lang="en-US" dirty="0">
                <a:latin typeface="Times New Roman" charset="0"/>
                <a:ea typeface="MS PGothic" charset="0"/>
              </a:rPr>
              <a:t>And is designed to be a Web-Page Factory</a:t>
            </a:r>
          </a:p>
          <a:p>
            <a:pPr eaLnBrk="1" hangingPunct="1"/>
            <a:endParaRPr lang="en-US" dirty="0">
              <a:latin typeface="Times New Roman" charset="0"/>
              <a:ea typeface="MS PGothic"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700"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29701"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29702"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06"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29707"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5" name="Rectangle 14"/>
          <p:cNvSpPr>
            <a:spLocks noChangeArrowheads="1"/>
          </p:cNvSpPr>
          <p:nvPr/>
        </p:nvSpPr>
        <p:spPr bwMode="auto">
          <a:xfrm>
            <a:off x="2189163" y="2722563"/>
            <a:ext cx="233362" cy="328612"/>
          </a:xfrm>
          <a:prstGeom prst="rect">
            <a:avLst/>
          </a:prstGeom>
          <a:solidFill>
            <a:srgbClr val="FFC73F"/>
          </a:solidFill>
          <a:ln w="15875">
            <a:solidFill>
              <a:srgbClr val="800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3" name="Rectangle 22"/>
          <p:cNvSpPr>
            <a:spLocks noChangeArrowheads="1"/>
          </p:cNvSpPr>
          <p:nvPr/>
        </p:nvSpPr>
        <p:spPr bwMode="auto">
          <a:xfrm>
            <a:off x="1785938" y="4144963"/>
            <a:ext cx="552450" cy="777875"/>
          </a:xfrm>
          <a:prstGeom prst="rect">
            <a:avLst/>
          </a:prstGeom>
          <a:solidFill>
            <a:srgbClr val="FFC73F"/>
          </a:solidFill>
          <a:ln w="15875">
            <a:solidFill>
              <a:srgbClr val="800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1971675" y="4305300"/>
            <a:ext cx="550863"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157413" y="4491038"/>
            <a:ext cx="550862"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714" name="Title 1"/>
          <p:cNvSpPr>
            <a:spLocks noGrp="1"/>
          </p:cNvSpPr>
          <p:nvPr>
            <p:ph type="title"/>
          </p:nvPr>
        </p:nvSpPr>
        <p:spPr>
          <a:xfrm>
            <a:off x="762000" y="4581525"/>
            <a:ext cx="8253413" cy="1600200"/>
          </a:xfrm>
        </p:spPr>
        <p:txBody>
          <a:bodyPr/>
          <a:lstStyle/>
          <a:p>
            <a:pPr eaLnBrk="1" hangingPunct="1"/>
            <a:r>
              <a:rPr lang="en-US" sz="2200">
                <a:latin typeface="Impact" charset="0"/>
                <a:ea typeface="MS PGothic" charset="0"/>
              </a:rPr>
              <a:t>   CMS: </a:t>
            </a:r>
            <a:br>
              <a:rPr lang="en-US" sz="2200">
                <a:latin typeface="Impact" charset="0"/>
                <a:ea typeface="MS PGothic" charset="0"/>
              </a:rPr>
            </a:br>
            <a:r>
              <a:rPr lang="en-US" sz="2200">
                <a:latin typeface="Impact" charset="0"/>
                <a:ea typeface="MS PGothic" charset="0"/>
              </a:rPr>
              <a:t>   </a:t>
            </a:r>
            <a:r>
              <a:rPr lang="en-US" sz="2000">
                <a:latin typeface="Impact" charset="0"/>
                <a:ea typeface="MS PGothic" charset="0"/>
              </a:rPr>
              <a:t>Un-publish      =      </a:t>
            </a:r>
            <a:r>
              <a:rPr lang="en-US" sz="2000">
                <a:latin typeface="Helvetica Neue Condensed Bold" charset="0"/>
                <a:ea typeface="MS PGothic" charset="0"/>
              </a:rPr>
              <a:t>keeps item in CMS but gets rid of it from the server.</a:t>
            </a:r>
            <a:br>
              <a:rPr lang="en-US" sz="2000">
                <a:latin typeface="Helvetica Neue Condensed Bold" charset="0"/>
                <a:ea typeface="MS PGothic" charset="0"/>
              </a:rPr>
            </a:br>
            <a:r>
              <a:rPr lang="en-US" sz="2000">
                <a:latin typeface="Impact" charset="0"/>
                <a:ea typeface="MS PGothic" charset="0"/>
              </a:rPr>
              <a:t>         Delete  =  </a:t>
            </a:r>
            <a:r>
              <a:rPr lang="en-US" sz="2000">
                <a:latin typeface="Helvetica Neue Condensed Bold" charset="0"/>
                <a:ea typeface="MS PGothic" charset="0"/>
              </a:rPr>
              <a:t>removes items from CMS itself. </a:t>
            </a:r>
            <a:br>
              <a:rPr lang="en-US" sz="2000">
                <a:latin typeface="Helvetica Neue Condensed Bold" charset="0"/>
                <a:ea typeface="MS PGothic" charset="0"/>
              </a:rPr>
            </a:br>
            <a:endParaRPr lang="en-US" sz="2000">
              <a:latin typeface="Helvetica Neue Condensed Bold" charset="0"/>
              <a:ea typeface="MS PGothic" charset="0"/>
            </a:endParaRPr>
          </a:p>
        </p:txBody>
      </p:sp>
      <p:sp>
        <p:nvSpPr>
          <p:cNvPr id="29715" name="TextBox 23"/>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24" name="TextBox 23"/>
          <p:cNvSpPr txBox="1"/>
          <p:nvPr/>
        </p:nvSpPr>
        <p:spPr>
          <a:xfrm>
            <a:off x="6789738" y="1527175"/>
            <a:ext cx="1789112" cy="1169988"/>
          </a:xfrm>
          <a:prstGeom prst="rect">
            <a:avLst/>
          </a:prstGeom>
          <a:noFill/>
        </p:spPr>
        <p:txBody>
          <a:bodyPr wrap="none">
            <a:spAutoFit/>
          </a:bodyPr>
          <a:lstStyle/>
          <a:p>
            <a:pPr algn="ctr">
              <a:defRPr/>
            </a:pPr>
            <a:r>
              <a:rPr lang="en-US" sz="2800" dirty="0">
                <a:latin typeface="+mj-lt"/>
              </a:rPr>
              <a:t>Un-publish</a:t>
            </a:r>
            <a:br>
              <a:rPr lang="en-US" sz="2800" dirty="0">
                <a:latin typeface="+mj-lt"/>
              </a:rPr>
            </a:br>
            <a:r>
              <a:rPr lang="en-US" sz="1400" dirty="0">
                <a:latin typeface="+mj-lt"/>
              </a:rPr>
              <a:t>vs</a:t>
            </a:r>
            <a:br>
              <a:rPr lang="en-US" sz="1400" dirty="0">
                <a:latin typeface="+mj-lt"/>
              </a:rPr>
            </a:br>
            <a:r>
              <a:rPr lang="en-US" sz="2800" dirty="0">
                <a:latin typeface="+mj-lt"/>
              </a:rPr>
              <a:t>Delete</a:t>
            </a:r>
          </a:p>
        </p:txBody>
      </p:sp>
      <p:sp>
        <p:nvSpPr>
          <p:cNvPr id="35" name="Rectangle 34"/>
          <p:cNvSpPr>
            <a:spLocks noChangeArrowheads="1"/>
          </p:cNvSpPr>
          <p:nvPr/>
        </p:nvSpPr>
        <p:spPr bwMode="auto">
          <a:xfrm>
            <a:off x="4643438" y="1609725"/>
            <a:ext cx="233362" cy="327025"/>
          </a:xfrm>
          <a:prstGeom prst="rect">
            <a:avLst/>
          </a:prstGeom>
          <a:solidFill>
            <a:srgbClr val="FFC73F"/>
          </a:solidFill>
          <a:ln w="15875">
            <a:solidFill>
              <a:schemeClr val="accent1">
                <a:lumMod val="75000"/>
              </a:schemeClr>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6" name="Rectangle 35"/>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7" name="Rectangle 36"/>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8" name="Rectangle 37"/>
          <p:cNvSpPr>
            <a:spLocks noChangeArrowheads="1"/>
          </p:cNvSpPr>
          <p:nvPr/>
        </p:nvSpPr>
        <p:spPr bwMode="auto">
          <a:xfrm>
            <a:off x="5594350" y="3665538"/>
            <a:ext cx="233363" cy="327025"/>
          </a:xfrm>
          <a:prstGeom prst="rect">
            <a:avLst/>
          </a:prstGeom>
          <a:solidFill>
            <a:srgbClr val="FFC73F"/>
          </a:solidFill>
          <a:ln w="15875">
            <a:solidFill>
              <a:srgbClr val="82010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9" name="Rectangle 38"/>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40" name="Rectangle 39"/>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723" name="TextBox 26"/>
          <p:cNvSpPr txBox="1">
            <a:spLocks noChangeArrowheads="1"/>
          </p:cNvSpPr>
          <p:nvPr/>
        </p:nvSpPr>
        <p:spPr bwMode="auto">
          <a:xfrm>
            <a:off x="5148263" y="1509713"/>
            <a:ext cx="142999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  </a:t>
            </a:r>
            <a:br>
              <a:rPr lang="en-US" sz="1800" dirty="0"/>
            </a:br>
            <a:r>
              <a:rPr lang="en-US" sz="1800" dirty="0"/>
              <a:t>keep URL </a:t>
            </a:r>
            <a:br>
              <a:rPr lang="en-US" sz="1800" dirty="0"/>
            </a:br>
            <a:r>
              <a:rPr lang="en-US" sz="1800" dirty="0"/>
              <a:t>private</a:t>
            </a:r>
          </a:p>
        </p:txBody>
      </p:sp>
      <p:sp>
        <p:nvSpPr>
          <p:cNvPr id="42" name="Striped Right Arrow 41"/>
          <p:cNvSpPr/>
          <p:nvPr/>
        </p:nvSpPr>
        <p:spPr>
          <a:xfrm>
            <a:off x="-298264" y="5500158"/>
            <a:ext cx="1481664" cy="388441"/>
          </a:xfrm>
          <a:prstGeom prst="stripedRightArrow">
            <a:avLst>
              <a:gd name="adj1" fmla="val 50000"/>
              <a:gd name="adj2" fmla="val 5247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1748"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31749"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31750"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54"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31755"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1971675" y="4305300"/>
            <a:ext cx="550863"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157413" y="4491038"/>
            <a:ext cx="550862"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1760" name="Title 1"/>
          <p:cNvSpPr>
            <a:spLocks noGrp="1"/>
          </p:cNvSpPr>
          <p:nvPr>
            <p:ph type="title"/>
          </p:nvPr>
        </p:nvSpPr>
        <p:spPr>
          <a:xfrm>
            <a:off x="762000" y="4581525"/>
            <a:ext cx="8253413" cy="1600200"/>
          </a:xfrm>
        </p:spPr>
        <p:txBody>
          <a:bodyPr/>
          <a:lstStyle/>
          <a:p>
            <a:pPr eaLnBrk="1" hangingPunct="1"/>
            <a:r>
              <a:rPr lang="en-US" sz="2200">
                <a:latin typeface="Impact" charset="0"/>
                <a:ea typeface="MS PGothic" charset="0"/>
              </a:rPr>
              <a:t>   CMS: </a:t>
            </a:r>
            <a:br>
              <a:rPr lang="en-US" sz="2200">
                <a:latin typeface="Impact" charset="0"/>
                <a:ea typeface="MS PGothic" charset="0"/>
              </a:rPr>
            </a:br>
            <a:r>
              <a:rPr lang="en-US" sz="2200">
                <a:latin typeface="Impact" charset="0"/>
                <a:ea typeface="MS PGothic" charset="0"/>
              </a:rPr>
              <a:t>   </a:t>
            </a:r>
            <a:r>
              <a:rPr lang="en-US" sz="2000">
                <a:latin typeface="Impact" charset="0"/>
                <a:ea typeface="MS PGothic" charset="0"/>
              </a:rPr>
              <a:t>Un-publish      =      </a:t>
            </a:r>
            <a:r>
              <a:rPr lang="en-US" sz="2000">
                <a:latin typeface="Helvetica Neue Condensed Bold" charset="0"/>
                <a:ea typeface="MS PGothic" charset="0"/>
              </a:rPr>
              <a:t>keeps item in CMS but gets rid of it from the server.</a:t>
            </a:r>
            <a:br>
              <a:rPr lang="en-US" sz="2000">
                <a:latin typeface="Helvetica Neue Condensed Bold" charset="0"/>
                <a:ea typeface="MS PGothic" charset="0"/>
              </a:rPr>
            </a:br>
            <a:r>
              <a:rPr lang="en-US" sz="2000">
                <a:latin typeface="Impact" charset="0"/>
                <a:ea typeface="MS PGothic" charset="0"/>
              </a:rPr>
              <a:t>         Delete  =  </a:t>
            </a:r>
            <a:r>
              <a:rPr lang="en-US" sz="2000">
                <a:latin typeface="Helvetica Neue Condensed Bold" charset="0"/>
                <a:ea typeface="MS PGothic" charset="0"/>
              </a:rPr>
              <a:t>removes items from CMS itself.</a:t>
            </a:r>
            <a:br>
              <a:rPr lang="en-US" sz="2000">
                <a:latin typeface="Helvetica Neue Condensed Bold" charset="0"/>
                <a:ea typeface="MS PGothic" charset="0"/>
              </a:rPr>
            </a:br>
            <a:endParaRPr lang="en-US" sz="2000">
              <a:latin typeface="Helvetica Neue Condensed Bold" charset="0"/>
              <a:ea typeface="MS PGothic" charset="0"/>
            </a:endParaRPr>
          </a:p>
        </p:txBody>
      </p:sp>
      <p:sp>
        <p:nvSpPr>
          <p:cNvPr id="31761" name="TextBox 23"/>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24" name="TextBox 23"/>
          <p:cNvSpPr txBox="1"/>
          <p:nvPr/>
        </p:nvSpPr>
        <p:spPr>
          <a:xfrm>
            <a:off x="6789738" y="1527175"/>
            <a:ext cx="1789112" cy="1169988"/>
          </a:xfrm>
          <a:prstGeom prst="rect">
            <a:avLst/>
          </a:prstGeom>
          <a:noFill/>
        </p:spPr>
        <p:txBody>
          <a:bodyPr wrap="none">
            <a:spAutoFit/>
          </a:bodyPr>
          <a:lstStyle/>
          <a:p>
            <a:pPr algn="ctr">
              <a:defRPr/>
            </a:pPr>
            <a:r>
              <a:rPr lang="en-US" sz="2800" dirty="0">
                <a:latin typeface="+mj-lt"/>
              </a:rPr>
              <a:t>Un-publish</a:t>
            </a:r>
            <a:br>
              <a:rPr lang="en-US" sz="2800" dirty="0">
                <a:latin typeface="+mj-lt"/>
              </a:rPr>
            </a:br>
            <a:r>
              <a:rPr lang="en-US" sz="1400" dirty="0">
                <a:latin typeface="+mj-lt"/>
              </a:rPr>
              <a:t>vs</a:t>
            </a:r>
            <a:br>
              <a:rPr lang="en-US" sz="1400" dirty="0">
                <a:latin typeface="+mj-lt"/>
              </a:rPr>
            </a:br>
            <a:r>
              <a:rPr lang="en-US" sz="2800" dirty="0">
                <a:latin typeface="+mj-lt"/>
              </a:rPr>
              <a:t>Delete</a:t>
            </a:r>
          </a:p>
        </p:txBody>
      </p:sp>
      <p:sp>
        <p:nvSpPr>
          <p:cNvPr id="35" name="Rectangle 34"/>
          <p:cNvSpPr>
            <a:spLocks noChangeArrowheads="1"/>
          </p:cNvSpPr>
          <p:nvPr/>
        </p:nvSpPr>
        <p:spPr bwMode="auto">
          <a:xfrm>
            <a:off x="4643438" y="1609725"/>
            <a:ext cx="233362" cy="327025"/>
          </a:xfrm>
          <a:prstGeom prst="rect">
            <a:avLst/>
          </a:prstGeom>
          <a:solidFill>
            <a:srgbClr val="FFC73F"/>
          </a:solidFill>
          <a:ln w="15875">
            <a:solidFill>
              <a:srgbClr val="800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6" name="Rectangle 35"/>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7" name="Rectangle 36"/>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8" name="Rectangle 37"/>
          <p:cNvSpPr>
            <a:spLocks noChangeArrowheads="1"/>
          </p:cNvSpPr>
          <p:nvPr/>
        </p:nvSpPr>
        <p:spPr bwMode="auto">
          <a:xfrm>
            <a:off x="5594350" y="3665538"/>
            <a:ext cx="233363" cy="327025"/>
          </a:xfrm>
          <a:prstGeom prst="rect">
            <a:avLst/>
          </a:prstGeom>
          <a:solidFill>
            <a:srgbClr val="FFC73F"/>
          </a:solidFill>
          <a:ln w="15875">
            <a:solidFill>
              <a:srgbClr val="800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9" name="Rectangle 38"/>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40" name="Rectangle 39"/>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1769" name="TextBox 26"/>
          <p:cNvSpPr txBox="1">
            <a:spLocks noChangeArrowheads="1"/>
          </p:cNvSpPr>
          <p:nvPr/>
        </p:nvSpPr>
        <p:spPr bwMode="auto">
          <a:xfrm>
            <a:off x="5148263" y="1509713"/>
            <a:ext cx="142999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  </a:t>
            </a:r>
            <a:br>
              <a:rPr lang="en-US" sz="1800" i="1" dirty="0"/>
            </a:br>
            <a:r>
              <a:rPr lang="en-US" sz="1800" dirty="0"/>
              <a:t>keep URL </a:t>
            </a:r>
            <a:br>
              <a:rPr lang="en-US" sz="1800" dirty="0"/>
            </a:br>
            <a:r>
              <a:rPr lang="en-US" sz="1800" dirty="0"/>
              <a:t>private</a:t>
            </a:r>
          </a:p>
        </p:txBody>
      </p:sp>
      <p:sp>
        <p:nvSpPr>
          <p:cNvPr id="27" name="Striped Right Arrow 26"/>
          <p:cNvSpPr/>
          <p:nvPr/>
        </p:nvSpPr>
        <p:spPr>
          <a:xfrm>
            <a:off x="-298264" y="5500158"/>
            <a:ext cx="1481664" cy="388441"/>
          </a:xfrm>
          <a:prstGeom prst="stripedRightArrow">
            <a:avLst>
              <a:gd name="adj1" fmla="val 50000"/>
              <a:gd name="adj2" fmla="val 5247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3796"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33797"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33798"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02"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33803"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28" name="Rectangle 27"/>
          <p:cNvSpPr>
            <a:spLocks noChangeArrowheads="1"/>
          </p:cNvSpPr>
          <p:nvPr/>
        </p:nvSpPr>
        <p:spPr bwMode="auto">
          <a:xfrm>
            <a:off x="1971675" y="4305300"/>
            <a:ext cx="550863"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157413" y="4491038"/>
            <a:ext cx="550862"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3806" name="Title 1"/>
          <p:cNvSpPr>
            <a:spLocks noGrp="1"/>
          </p:cNvSpPr>
          <p:nvPr>
            <p:ph type="title"/>
          </p:nvPr>
        </p:nvSpPr>
        <p:spPr>
          <a:xfrm>
            <a:off x="762000" y="4581525"/>
            <a:ext cx="8253413" cy="1600200"/>
          </a:xfrm>
        </p:spPr>
        <p:txBody>
          <a:bodyPr/>
          <a:lstStyle/>
          <a:p>
            <a:pPr eaLnBrk="1" hangingPunct="1"/>
            <a:r>
              <a:rPr lang="en-US" sz="2200" dirty="0">
                <a:latin typeface="Impact" charset="0"/>
                <a:ea typeface="MS PGothic" charset="0"/>
              </a:rPr>
              <a:t>   CMS: </a:t>
            </a:r>
            <a:br>
              <a:rPr lang="en-US" sz="2200" dirty="0">
                <a:latin typeface="Impact" charset="0"/>
                <a:ea typeface="MS PGothic" charset="0"/>
              </a:rPr>
            </a:br>
            <a:r>
              <a:rPr lang="en-US" sz="2200" dirty="0">
                <a:latin typeface="Impact" charset="0"/>
                <a:ea typeface="MS PGothic" charset="0"/>
              </a:rPr>
              <a:t>   </a:t>
            </a:r>
            <a:r>
              <a:rPr lang="en-US" sz="2000" dirty="0">
                <a:latin typeface="Impact" charset="0"/>
                <a:ea typeface="MS PGothic" charset="0"/>
              </a:rPr>
              <a:t>Un-publish      =      </a:t>
            </a:r>
            <a:r>
              <a:rPr lang="en-US" sz="2000" dirty="0">
                <a:latin typeface="Helvetica Neue Condensed Bold" charset="0"/>
                <a:ea typeface="MS PGothic" charset="0"/>
              </a:rPr>
              <a:t>keeps item in CMS but gets rid of it from the server.</a:t>
            </a:r>
            <a:br>
              <a:rPr lang="en-US" sz="2000" dirty="0">
                <a:latin typeface="Helvetica Neue Condensed Bold" charset="0"/>
                <a:ea typeface="MS PGothic" charset="0"/>
              </a:rPr>
            </a:br>
            <a:r>
              <a:rPr lang="en-US" sz="2000" dirty="0">
                <a:latin typeface="Impact" charset="0"/>
                <a:ea typeface="MS PGothic" charset="0"/>
              </a:rPr>
              <a:t>         Delete  =  </a:t>
            </a:r>
            <a:r>
              <a:rPr lang="en-US" sz="2000" dirty="0">
                <a:latin typeface="Helvetica Neue Condensed Bold" charset="0"/>
                <a:ea typeface="MS PGothic" charset="0"/>
              </a:rPr>
              <a:t>removes items from CMS itself – so, remember the ‘unpublish’ </a:t>
            </a:r>
            <a:br>
              <a:rPr lang="en-US" sz="2000" dirty="0">
                <a:latin typeface="Helvetica Neue Condensed Bold" charset="0"/>
                <a:ea typeface="MS PGothic" charset="0"/>
              </a:rPr>
            </a:br>
            <a:r>
              <a:rPr lang="en-US" sz="2000" dirty="0">
                <a:latin typeface="Helvetica Neue Condensed Bold" charset="0"/>
                <a:ea typeface="MS PGothic" charset="0"/>
              </a:rPr>
              <a:t>       part, or you could leave ‘orphaned’ files for search engines to find.</a:t>
            </a:r>
          </a:p>
        </p:txBody>
      </p:sp>
      <p:sp>
        <p:nvSpPr>
          <p:cNvPr id="33807" name="TextBox 23"/>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24" name="TextBox 23"/>
          <p:cNvSpPr txBox="1"/>
          <p:nvPr/>
        </p:nvSpPr>
        <p:spPr>
          <a:xfrm>
            <a:off x="6789738" y="1527175"/>
            <a:ext cx="1789112" cy="1169988"/>
          </a:xfrm>
          <a:prstGeom prst="rect">
            <a:avLst/>
          </a:prstGeom>
          <a:noFill/>
        </p:spPr>
        <p:txBody>
          <a:bodyPr wrap="none">
            <a:spAutoFit/>
          </a:bodyPr>
          <a:lstStyle/>
          <a:p>
            <a:pPr algn="ctr">
              <a:defRPr/>
            </a:pPr>
            <a:r>
              <a:rPr lang="en-US" sz="2800" dirty="0">
                <a:latin typeface="+mj-lt"/>
              </a:rPr>
              <a:t>Un-publish</a:t>
            </a:r>
            <a:br>
              <a:rPr lang="en-US" sz="2800" dirty="0">
                <a:latin typeface="+mj-lt"/>
              </a:rPr>
            </a:br>
            <a:r>
              <a:rPr lang="en-US" sz="1400" dirty="0">
                <a:latin typeface="+mj-lt"/>
              </a:rPr>
              <a:t>vs</a:t>
            </a:r>
            <a:br>
              <a:rPr lang="en-US" sz="1400" dirty="0">
                <a:latin typeface="+mj-lt"/>
              </a:rPr>
            </a:br>
            <a:r>
              <a:rPr lang="en-US" sz="2800" dirty="0">
                <a:latin typeface="+mj-lt"/>
              </a:rPr>
              <a:t>Delete</a:t>
            </a:r>
          </a:p>
        </p:txBody>
      </p:sp>
      <p:sp>
        <p:nvSpPr>
          <p:cNvPr id="33813" name="TextBox 26"/>
          <p:cNvSpPr txBox="1">
            <a:spLocks noChangeArrowheads="1"/>
          </p:cNvSpPr>
          <p:nvPr/>
        </p:nvSpPr>
        <p:spPr bwMode="auto">
          <a:xfrm>
            <a:off x="5148263" y="1509713"/>
            <a:ext cx="142999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  </a:t>
            </a:r>
            <a:br>
              <a:rPr lang="en-US" sz="1800" dirty="0"/>
            </a:br>
            <a:r>
              <a:rPr lang="en-US" sz="1800" dirty="0"/>
              <a:t>keep URL </a:t>
            </a:r>
            <a:br>
              <a:rPr lang="en-US" sz="1800" dirty="0"/>
            </a:br>
            <a:r>
              <a:rPr lang="en-US" sz="1800" dirty="0"/>
              <a:t>private</a:t>
            </a:r>
          </a:p>
        </p:txBody>
      </p:sp>
      <p:sp>
        <p:nvSpPr>
          <p:cNvPr id="27" name="Striped Right Arrow 26"/>
          <p:cNvSpPr/>
          <p:nvPr/>
        </p:nvSpPr>
        <p:spPr>
          <a:xfrm>
            <a:off x="-298264" y="5500158"/>
            <a:ext cx="1481664" cy="388441"/>
          </a:xfrm>
          <a:prstGeom prst="stripedRightArrow">
            <a:avLst>
              <a:gd name="adj1" fmla="val 50000"/>
              <a:gd name="adj2" fmla="val 5247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a:off x="4643438" y="1609725"/>
            <a:ext cx="233362" cy="327025"/>
          </a:xfrm>
          <a:prstGeom prst="rect">
            <a:avLst/>
          </a:prstGeom>
          <a:solidFill>
            <a:srgbClr val="FFC73F"/>
          </a:solidFill>
          <a:ln w="15875">
            <a:solidFill>
              <a:srgbClr val="800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0" name="Rectangle 29"/>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1" name="Rectangle 30"/>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2" name="Rectangle 31"/>
          <p:cNvSpPr>
            <a:spLocks noChangeArrowheads="1"/>
          </p:cNvSpPr>
          <p:nvPr/>
        </p:nvSpPr>
        <p:spPr bwMode="auto">
          <a:xfrm>
            <a:off x="5594350" y="3665538"/>
            <a:ext cx="233363" cy="327025"/>
          </a:xfrm>
          <a:prstGeom prst="rect">
            <a:avLst/>
          </a:prstGeom>
          <a:solidFill>
            <a:srgbClr val="FFC73F"/>
          </a:solidFill>
          <a:ln w="15875">
            <a:solidFill>
              <a:srgbClr val="800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3" name="Rectangle 32"/>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4" name="Rectangle 33"/>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6"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5844"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35845"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35846"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850"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35851"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1971675" y="4305300"/>
            <a:ext cx="550863"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157413" y="4491038"/>
            <a:ext cx="550862"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5857" name="Title 1"/>
          <p:cNvSpPr>
            <a:spLocks noGrp="1"/>
          </p:cNvSpPr>
          <p:nvPr>
            <p:ph type="title"/>
          </p:nvPr>
        </p:nvSpPr>
        <p:spPr>
          <a:xfrm>
            <a:off x="712788" y="4562475"/>
            <a:ext cx="8589962" cy="1600200"/>
          </a:xfrm>
        </p:spPr>
        <p:txBody>
          <a:bodyPr/>
          <a:lstStyle/>
          <a:p>
            <a:pPr eaLnBrk="1" hangingPunct="1"/>
            <a:r>
              <a:rPr lang="en-US" sz="2200" dirty="0">
                <a:latin typeface="Impact" charset="0"/>
                <a:ea typeface="MS PGothic" charset="0"/>
                <a:cs typeface="Helvetica Neue Bold Condensed" charset="0"/>
              </a:rPr>
              <a:t>CMS: </a:t>
            </a:r>
            <a:br>
              <a:rPr lang="en-US" sz="2200" dirty="0">
                <a:latin typeface="Helvetica Neue Bold Condensed" charset="0"/>
                <a:ea typeface="MS PGothic" charset="0"/>
                <a:cs typeface="Helvetica Neue Bold Condensed" charset="0"/>
              </a:rPr>
            </a:br>
            <a:r>
              <a:rPr lang="en-US" sz="2000" dirty="0">
                <a:latin typeface="Impact" charset="0"/>
                <a:ea typeface="MS PGothic" charset="0"/>
                <a:cs typeface="Helvetica Neue Bold Condensed" charset="0"/>
              </a:rPr>
              <a:t>Orphan files    </a:t>
            </a:r>
            <a:r>
              <a:rPr lang="en-US" sz="2000" dirty="0">
                <a:latin typeface="Helvetica Neue Bold Condensed" charset="0"/>
                <a:ea typeface="MS PGothic" charset="0"/>
                <a:cs typeface="Helvetica Neue Bold Condensed" charset="0"/>
              </a:rPr>
              <a:t>=      an item previously Published out to the server for which  </a:t>
            </a:r>
            <a:br>
              <a:rPr lang="en-US" sz="2000" dirty="0">
                <a:latin typeface="Helvetica Neue Bold Condensed" charset="0"/>
                <a:ea typeface="MS PGothic" charset="0"/>
                <a:cs typeface="Helvetica Neue Bold Condensed" charset="0"/>
              </a:rPr>
            </a:br>
            <a:r>
              <a:rPr lang="en-US" sz="2000" dirty="0">
                <a:latin typeface="Helvetica Neue Bold Condensed" charset="0"/>
                <a:ea typeface="MS PGothic" charset="0"/>
                <a:cs typeface="Helvetica Neue Bold Condensed" charset="0"/>
              </a:rPr>
              <a:t>the CMS cannot find a current match - and thus, cannot erase or overwrite it. </a:t>
            </a:r>
            <a:br>
              <a:rPr lang="en-US" sz="2000" dirty="0">
                <a:latin typeface="Helvetica Neue Bold Condensed" charset="0"/>
                <a:ea typeface="MS PGothic" charset="0"/>
                <a:cs typeface="Helvetica Neue Bold Condensed" charset="0"/>
              </a:rPr>
            </a:br>
            <a:r>
              <a:rPr lang="en-US" sz="2000" dirty="0">
                <a:latin typeface="Helvetica Neue Bold Condensed" charset="0"/>
                <a:ea typeface="MS PGothic" charset="0"/>
                <a:cs typeface="Helvetica Neue Bold Condensed" charset="0"/>
              </a:rPr>
              <a:t>This can happen when Deleting, Moving, or Renaming without ‘</a:t>
            </a:r>
            <a:r>
              <a:rPr lang="en-US" altLang="ja-JP" sz="2000" dirty="0">
                <a:latin typeface="Helvetica Neue Bold Condensed" charset="0"/>
                <a:ea typeface="MS PGothic" charset="0"/>
                <a:cs typeface="Helvetica Neue Bold Condensed" charset="0"/>
              </a:rPr>
              <a:t>Un-publishing</a:t>
            </a:r>
            <a:r>
              <a:rPr lang="en-US" sz="2000" dirty="0">
                <a:latin typeface="Helvetica Neue Bold Condensed" charset="0"/>
                <a:ea typeface="MS PGothic" charset="0"/>
                <a:cs typeface="Helvetica Neue Bold Condensed" charset="0"/>
              </a:rPr>
              <a:t>’</a:t>
            </a:r>
            <a:r>
              <a:rPr lang="en-US" altLang="ja-JP" sz="2000" dirty="0">
                <a:latin typeface="Helvetica Neue Bold Condensed" charset="0"/>
                <a:ea typeface="MS PGothic" charset="0"/>
                <a:cs typeface="Helvetica Neue Bold Condensed" charset="0"/>
              </a:rPr>
              <a:t>.</a:t>
            </a:r>
            <a:endParaRPr lang="en-US" sz="2000" dirty="0">
              <a:latin typeface="Helvetica Neue Bold Condensed" charset="0"/>
              <a:ea typeface="MS PGothic" charset="0"/>
              <a:cs typeface="Helvetica Neue Bold Condensed" charset="0"/>
            </a:endParaRPr>
          </a:p>
        </p:txBody>
      </p:sp>
      <p:sp>
        <p:nvSpPr>
          <p:cNvPr id="35858" name="TextBox 23"/>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24" name="TextBox 23"/>
          <p:cNvSpPr txBox="1"/>
          <p:nvPr/>
        </p:nvSpPr>
        <p:spPr>
          <a:xfrm>
            <a:off x="6789738" y="1527175"/>
            <a:ext cx="1622425" cy="954088"/>
          </a:xfrm>
          <a:prstGeom prst="rect">
            <a:avLst/>
          </a:prstGeom>
          <a:noFill/>
        </p:spPr>
        <p:txBody>
          <a:bodyPr wrap="none">
            <a:spAutoFit/>
          </a:bodyPr>
          <a:lstStyle/>
          <a:p>
            <a:pPr algn="ctr">
              <a:defRPr/>
            </a:pPr>
            <a:r>
              <a:rPr lang="en-US" sz="2800" dirty="0">
                <a:latin typeface="+mj-lt"/>
              </a:rPr>
              <a:t>Orphaned</a:t>
            </a:r>
            <a:br>
              <a:rPr lang="en-US" sz="2800" dirty="0">
                <a:latin typeface="+mj-lt"/>
              </a:rPr>
            </a:br>
            <a:r>
              <a:rPr lang="en-US" sz="2800" dirty="0">
                <a:latin typeface="+mj-lt"/>
              </a:rPr>
              <a:t>Files</a:t>
            </a:r>
          </a:p>
        </p:txBody>
      </p:sp>
      <p:sp>
        <p:nvSpPr>
          <p:cNvPr id="35860" name="TextBox 26"/>
          <p:cNvSpPr txBox="1">
            <a:spLocks noChangeArrowheads="1"/>
          </p:cNvSpPr>
          <p:nvPr/>
        </p:nvSpPr>
        <p:spPr bwMode="auto">
          <a:xfrm>
            <a:off x="5148263" y="1509713"/>
            <a:ext cx="142999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  </a:t>
            </a:r>
            <a:br>
              <a:rPr lang="en-US" sz="1800" dirty="0"/>
            </a:br>
            <a:r>
              <a:rPr lang="en-US" sz="1800" dirty="0"/>
              <a:t>keep URL </a:t>
            </a:r>
            <a:br>
              <a:rPr lang="en-US" sz="1800" dirty="0"/>
            </a:br>
            <a:r>
              <a:rPr lang="en-US" sz="1800" dirty="0"/>
              <a:t>private</a:t>
            </a:r>
          </a:p>
        </p:txBody>
      </p:sp>
      <p:sp>
        <p:nvSpPr>
          <p:cNvPr id="30" name="Rectangle 29"/>
          <p:cNvSpPr>
            <a:spLocks noChangeArrowheads="1"/>
          </p:cNvSpPr>
          <p:nvPr/>
        </p:nvSpPr>
        <p:spPr bwMode="auto">
          <a:xfrm>
            <a:off x="4643438" y="1609725"/>
            <a:ext cx="233362" cy="327025"/>
          </a:xfrm>
          <a:prstGeom prst="rect">
            <a:avLst/>
          </a:prstGeom>
          <a:solidFill>
            <a:srgbClr val="FFC73F"/>
          </a:solidFill>
          <a:ln w="15875">
            <a:solidFill>
              <a:srgbClr val="800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 name="Rectangle 20"/>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2" name="Rectangle 21"/>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1" name="Rectangle 30"/>
          <p:cNvSpPr>
            <a:spLocks noChangeArrowheads="1"/>
          </p:cNvSpPr>
          <p:nvPr/>
        </p:nvSpPr>
        <p:spPr bwMode="auto">
          <a:xfrm>
            <a:off x="5594350" y="3665538"/>
            <a:ext cx="233363" cy="327025"/>
          </a:xfrm>
          <a:prstGeom prst="rect">
            <a:avLst/>
          </a:prstGeom>
          <a:solidFill>
            <a:srgbClr val="FFC73F"/>
          </a:solidFill>
          <a:ln w="15875">
            <a:solidFill>
              <a:srgbClr val="800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7" name="Rectangle 26"/>
          <p:cNvSpPr>
            <a:spLocks noChangeArrowheads="1"/>
          </p:cNvSpPr>
          <p:nvPr/>
        </p:nvSpPr>
        <p:spPr bwMode="auto">
          <a:xfrm>
            <a:off x="7345558" y="2517964"/>
            <a:ext cx="550862" cy="777875"/>
          </a:xfrm>
          <a:prstGeom prst="rect">
            <a:avLst/>
          </a:prstGeom>
          <a:solidFill>
            <a:srgbClr val="FFC73F"/>
          </a:solidFill>
          <a:ln w="15875">
            <a:solidFill>
              <a:srgbClr val="800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2" name="Rectangle 31"/>
          <p:cNvSpPr>
            <a:spLocks noChangeArrowheads="1"/>
          </p:cNvSpPr>
          <p:nvPr/>
        </p:nvSpPr>
        <p:spPr bwMode="auto">
          <a:xfrm>
            <a:off x="1513417" y="4043741"/>
            <a:ext cx="552450" cy="777875"/>
          </a:xfrm>
          <a:prstGeom prst="rect">
            <a:avLst/>
          </a:prstGeom>
          <a:pattFill prst="trellis">
            <a:fgClr>
              <a:srgbClr val="800000"/>
            </a:fgClr>
            <a:bgClr>
              <a:schemeClr val="accent3">
                <a:lumMod val="60000"/>
                <a:lumOff val="40000"/>
              </a:schemeClr>
            </a:bgClr>
          </a:pattFill>
          <a:ln w="15875">
            <a:solidFill>
              <a:schemeClr val="tx1">
                <a:lumMod val="95000"/>
                <a:lumOff val="5000"/>
              </a:schemeClr>
            </a:solidFill>
            <a:miter lim="800000"/>
            <a:headEnd/>
            <a:tailEnd/>
          </a:ln>
          <a:effectLst>
            <a:outerShdw dist="38100" dir="5400000" rotWithShape="0">
              <a:srgbClr val="808080">
                <a:alpha val="34998"/>
              </a:srgbClr>
            </a:outerShdw>
          </a:effectLst>
        </p:spPr>
        <p:txBody>
          <a:bodyPr anchor="ctr"/>
          <a:lstStyle/>
          <a:p>
            <a:pPr algn="ctr" fontAlgn="auto">
              <a:lnSpc>
                <a:spcPct val="80000"/>
              </a:lnSpc>
              <a:spcBef>
                <a:spcPts val="0"/>
              </a:spcBef>
              <a:spcAft>
                <a:spcPts val="0"/>
              </a:spcAft>
              <a:defRPr/>
            </a:pPr>
            <a:r>
              <a:rPr lang="en-US" sz="7200" dirty="0">
                <a:solidFill>
                  <a:srgbClr val="FFC73F"/>
                </a:solidFill>
                <a:latin typeface="+mn-lt"/>
                <a:ea typeface="+mn-ea"/>
                <a:cs typeface="+mn-cs"/>
              </a:rPr>
              <a:t>?</a:t>
            </a:r>
          </a:p>
        </p:txBody>
      </p:sp>
      <p:sp>
        <p:nvSpPr>
          <p:cNvPr id="33"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7892"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37893"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37894"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898"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37899"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23" name="Rectangle 22"/>
          <p:cNvSpPr>
            <a:spLocks noChangeArrowheads="1"/>
          </p:cNvSpPr>
          <p:nvPr/>
        </p:nvSpPr>
        <p:spPr bwMode="auto">
          <a:xfrm>
            <a:off x="1785938" y="4111543"/>
            <a:ext cx="552450" cy="77787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1971675" y="4305300"/>
            <a:ext cx="550863"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157413" y="4491038"/>
            <a:ext cx="550862"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7903" name="TextBox 23"/>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37904" name="TextBox 26"/>
          <p:cNvSpPr txBox="1">
            <a:spLocks noChangeArrowheads="1"/>
          </p:cNvSpPr>
          <p:nvPr/>
        </p:nvSpPr>
        <p:spPr bwMode="auto">
          <a:xfrm>
            <a:off x="5148263" y="1509713"/>
            <a:ext cx="142999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  </a:t>
            </a:r>
            <a:br>
              <a:rPr lang="en-US" sz="1800" dirty="0"/>
            </a:br>
            <a:r>
              <a:rPr lang="en-US" sz="1800" dirty="0"/>
              <a:t>keep URL </a:t>
            </a:r>
            <a:br>
              <a:rPr lang="en-US" sz="1800" dirty="0"/>
            </a:br>
            <a:r>
              <a:rPr lang="en-US" sz="1800" dirty="0"/>
              <a:t>private</a:t>
            </a:r>
          </a:p>
        </p:txBody>
      </p:sp>
      <p:sp>
        <p:nvSpPr>
          <p:cNvPr id="30" name="Rectangle 29"/>
          <p:cNvSpPr>
            <a:spLocks noChangeArrowheads="1"/>
          </p:cNvSpPr>
          <p:nvPr/>
        </p:nvSpPr>
        <p:spPr bwMode="auto">
          <a:xfrm>
            <a:off x="4643438" y="1609725"/>
            <a:ext cx="233362" cy="32702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 name="Rectangle 20"/>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2" name="Rectangle 21"/>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1" name="Rectangle 30"/>
          <p:cNvSpPr>
            <a:spLocks noChangeArrowheads="1"/>
          </p:cNvSpPr>
          <p:nvPr/>
        </p:nvSpPr>
        <p:spPr bwMode="auto">
          <a:xfrm>
            <a:off x="5594350" y="3665538"/>
            <a:ext cx="233363" cy="32702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2" name="Title 1"/>
          <p:cNvSpPr txBox="1">
            <a:spLocks/>
          </p:cNvSpPr>
          <p:nvPr/>
        </p:nvSpPr>
        <p:spPr bwMode="auto">
          <a:xfrm>
            <a:off x="2825750" y="4305300"/>
            <a:ext cx="6477000" cy="1857375"/>
          </a:xfrm>
          <a:prstGeom prst="rect">
            <a:avLst/>
          </a:prstGeom>
          <a:noFill/>
          <a:ln>
            <a:noFill/>
          </a:ln>
          <a:extLst>
            <a:ext uri="{FAA26D3D-D897-4be2-8F04-BA451C77F1D7}">
              <ma14:placeholderFlag xmlns="" xmlns:ma14="http://schemas.microsoft.com/office/mac/drawingml/2011/main" val="1"/>
            </a:ext>
          </a:extLst>
        </p:spPr>
        <p:txBody>
          <a:bodyPr anchor="b"/>
          <a:lstStyle>
            <a:lvl1pPr algn="l" rtl="0" eaLnBrk="0" fontAlgn="base" hangingPunct="0">
              <a:spcBef>
                <a:spcPct val="0"/>
              </a:spcBef>
              <a:spcAft>
                <a:spcPct val="0"/>
              </a:spcAft>
              <a:defRPr sz="5400" kern="1200">
                <a:solidFill>
                  <a:srgbClr val="262626"/>
                </a:solidFill>
                <a:latin typeface="+mj-lt"/>
                <a:ea typeface="MS PGothic" pitchFamily="34" charset="-128"/>
                <a:cs typeface="MS PGothic" charset="0"/>
              </a:defRPr>
            </a:lvl1pPr>
            <a:lvl2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2pPr>
            <a:lvl3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3pPr>
            <a:lvl4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4pPr>
            <a:lvl5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eaLnBrk="1" hangingPunct="1">
              <a:buFont typeface="Arial"/>
              <a:buChar char="•"/>
              <a:defRPr/>
            </a:pPr>
            <a:endParaRPr lang="en-US" sz="1800" dirty="0">
              <a:latin typeface="Helvetica Neue Bold Condensed" charset="0"/>
              <a:ea typeface="MS PGothic" charset="0"/>
              <a:cs typeface="Helvetica Neue Bold Condensed" charset="0"/>
            </a:endParaRPr>
          </a:p>
          <a:p>
            <a:pPr marL="342900" indent="-342900" eaLnBrk="1" hangingPunct="1">
              <a:buFont typeface="Arial"/>
              <a:buChar char="•"/>
              <a:defRPr/>
            </a:pPr>
            <a:endParaRPr lang="en-US" sz="1800" dirty="0">
              <a:latin typeface="Helvetica Neue Bold Condensed" charset="0"/>
              <a:ea typeface="MS PGothic" charset="0"/>
              <a:cs typeface="Helvetica Neue Bold Condensed" charset="0"/>
            </a:endParaRPr>
          </a:p>
          <a:p>
            <a:pPr eaLnBrk="1" hangingPunct="1">
              <a:defRPr/>
            </a:pPr>
            <a:r>
              <a:rPr lang="en-US" sz="1800" dirty="0">
                <a:latin typeface="Helvetica Neue Bold Condensed" charset="0"/>
                <a:ea typeface="MS PGothic" charset="0"/>
                <a:cs typeface="Helvetica Neue Bold Condensed" charset="0"/>
              </a:rPr>
              <a:t>SO REMEMBER – </a:t>
            </a:r>
          </a:p>
          <a:p>
            <a:pPr marL="342900" indent="-342900" eaLnBrk="1" hangingPunct="1">
              <a:buFont typeface="Arial"/>
              <a:buChar char="•"/>
              <a:defRPr/>
            </a:pPr>
            <a:r>
              <a:rPr lang="en-US" sz="1800" dirty="0">
                <a:latin typeface="Helvetica Neue Bold Condensed" charset="0"/>
                <a:ea typeface="MS PGothic" charset="0"/>
                <a:cs typeface="Helvetica Neue Bold Condensed" charset="0"/>
              </a:rPr>
              <a:t>when Deleting, Moving, or Renaming &gt; Un-publish.</a:t>
            </a:r>
            <a:br>
              <a:rPr lang="en-US" sz="1800" dirty="0">
                <a:latin typeface="Helvetica Neue Bold Condensed" charset="0"/>
                <a:ea typeface="MS PGothic" charset="0"/>
                <a:cs typeface="Helvetica Neue Bold Condensed" charset="0"/>
              </a:rPr>
            </a:br>
            <a:r>
              <a:rPr lang="en-US" sz="1800" dirty="0">
                <a:latin typeface="Helvetica Neue Bold Condensed" charset="0"/>
                <a:ea typeface="MS PGothic" charset="0"/>
                <a:cs typeface="Helvetica Neue Bold Condensed" charset="0"/>
              </a:rPr>
              <a:t>Cascade should automatically do that for you when you take those actions! (but it can be good to double-check)</a:t>
            </a:r>
            <a:br>
              <a:rPr lang="en-US" sz="1800" dirty="0">
                <a:latin typeface="Helvetica Neue Bold Condensed" charset="0"/>
                <a:ea typeface="MS PGothic" charset="0"/>
                <a:cs typeface="Helvetica Neue Bold Condensed" charset="0"/>
              </a:rPr>
            </a:br>
            <a:r>
              <a:rPr lang="en-US" sz="1800" dirty="0">
                <a:latin typeface="Helvetica Neue Bold Condensed" charset="0"/>
                <a:ea typeface="MS PGothic" charset="0"/>
                <a:cs typeface="Helvetica Neue Bold Condensed" charset="0"/>
              </a:rPr>
              <a:t>Then remember:  you need to republish anything which needs to replace the changed materials.</a:t>
            </a:r>
          </a:p>
        </p:txBody>
      </p:sp>
      <p:sp>
        <p:nvSpPr>
          <p:cNvPr id="33" name="TextBox 32"/>
          <p:cNvSpPr txBox="1"/>
          <p:nvPr/>
        </p:nvSpPr>
        <p:spPr>
          <a:xfrm>
            <a:off x="6789738" y="1527175"/>
            <a:ext cx="1622425" cy="954088"/>
          </a:xfrm>
          <a:prstGeom prst="rect">
            <a:avLst/>
          </a:prstGeom>
          <a:noFill/>
        </p:spPr>
        <p:txBody>
          <a:bodyPr wrap="none">
            <a:spAutoFit/>
          </a:bodyPr>
          <a:lstStyle/>
          <a:p>
            <a:pPr algn="ctr">
              <a:defRPr/>
            </a:pPr>
            <a:r>
              <a:rPr lang="en-US" sz="2800" dirty="0">
                <a:latin typeface="+mj-lt"/>
              </a:rPr>
              <a:t>Orphaned</a:t>
            </a:r>
            <a:br>
              <a:rPr lang="en-US" sz="2800" dirty="0">
                <a:latin typeface="+mj-lt"/>
              </a:rPr>
            </a:br>
            <a:r>
              <a:rPr lang="en-US" sz="2800" dirty="0">
                <a:latin typeface="+mj-lt"/>
              </a:rPr>
              <a:t>Files</a:t>
            </a:r>
          </a:p>
        </p:txBody>
      </p:sp>
      <p:sp>
        <p:nvSpPr>
          <p:cNvPr id="37913" name="Title 1"/>
          <p:cNvSpPr txBox="1">
            <a:spLocks/>
          </p:cNvSpPr>
          <p:nvPr/>
        </p:nvSpPr>
        <p:spPr bwMode="auto">
          <a:xfrm>
            <a:off x="712788" y="4745038"/>
            <a:ext cx="1554162"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200">
                <a:solidFill>
                  <a:srgbClr val="262626"/>
                </a:solidFill>
                <a:latin typeface="Impact" charset="0"/>
                <a:cs typeface="Helvetica Neue Bold Condensed" charset="0"/>
              </a:rPr>
              <a:t>CMS: </a:t>
            </a:r>
            <a:br>
              <a:rPr lang="en-US" sz="2200">
                <a:solidFill>
                  <a:srgbClr val="262626"/>
                </a:solidFill>
                <a:latin typeface="Helvetica Neue Bold Condensed" charset="0"/>
                <a:cs typeface="Helvetica Neue Bold Condensed" charset="0"/>
              </a:rPr>
            </a:br>
            <a:r>
              <a:rPr lang="en-US" sz="1800">
                <a:solidFill>
                  <a:srgbClr val="262626"/>
                </a:solidFill>
                <a:latin typeface="Helvetica Neue Bold Condensed" charset="0"/>
                <a:cs typeface="Helvetica Neue Bold Condensed" charset="0"/>
              </a:rPr>
              <a:t>only you </a:t>
            </a:r>
            <a:br>
              <a:rPr lang="en-US" sz="1800">
                <a:solidFill>
                  <a:srgbClr val="262626"/>
                </a:solidFill>
                <a:latin typeface="Helvetica Neue Bold Condensed" charset="0"/>
                <a:cs typeface="Helvetica Neue Bold Condensed" charset="0"/>
              </a:rPr>
            </a:br>
            <a:r>
              <a:rPr lang="en-US" sz="1800">
                <a:solidFill>
                  <a:srgbClr val="262626"/>
                </a:solidFill>
                <a:latin typeface="Helvetica Neue Bold Condensed" charset="0"/>
                <a:cs typeface="Helvetica Neue Bold Condensed" charset="0"/>
              </a:rPr>
              <a:t>can prevent Orphaned files</a:t>
            </a:r>
            <a:br>
              <a:rPr lang="en-US" sz="1800">
                <a:solidFill>
                  <a:srgbClr val="262626"/>
                </a:solidFill>
                <a:latin typeface="Helvetica Neue Bold Condensed" charset="0"/>
                <a:cs typeface="Helvetica Neue Bold Condensed" charset="0"/>
              </a:rPr>
            </a:br>
            <a:endParaRPr lang="en-US" sz="1800">
              <a:solidFill>
                <a:srgbClr val="262626"/>
              </a:solidFill>
              <a:latin typeface="Helvetica Neue Bold Condensed" charset="0"/>
              <a:cs typeface="Helvetica Neue Bold Condensed" charset="0"/>
            </a:endParaRPr>
          </a:p>
        </p:txBody>
      </p:sp>
      <p:sp>
        <p:nvSpPr>
          <p:cNvPr id="35" name="Rectangle 34"/>
          <p:cNvSpPr>
            <a:spLocks noChangeArrowheads="1"/>
          </p:cNvSpPr>
          <p:nvPr/>
        </p:nvSpPr>
        <p:spPr bwMode="auto">
          <a:xfrm>
            <a:off x="2189163" y="2722563"/>
            <a:ext cx="233362" cy="328612"/>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4"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
        <p:nvSpPr>
          <p:cNvPr id="2" name="Oval 1"/>
          <p:cNvSpPr/>
          <p:nvPr/>
        </p:nvSpPr>
        <p:spPr>
          <a:xfrm>
            <a:off x="6705068" y="1024457"/>
            <a:ext cx="1820862" cy="1820862"/>
          </a:xfrm>
          <a:prstGeom prst="ellipse">
            <a:avLst/>
          </a:prstGeom>
          <a:no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2" idx="7"/>
            <a:endCxn id="2" idx="3"/>
          </p:cNvCxnSpPr>
          <p:nvPr/>
        </p:nvCxnSpPr>
        <p:spPr>
          <a:xfrm flipH="1">
            <a:off x="6971727" y="1291116"/>
            <a:ext cx="1287544" cy="1287544"/>
          </a:xfrm>
          <a:prstGeom prst="line">
            <a:avLst/>
          </a:prstGeom>
          <a:ln w="57150" cmpd="sng"/>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7892"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37893"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37894"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898"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37899"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23" name="Rectangle 22"/>
          <p:cNvSpPr>
            <a:spLocks noChangeArrowheads="1"/>
          </p:cNvSpPr>
          <p:nvPr/>
        </p:nvSpPr>
        <p:spPr bwMode="auto">
          <a:xfrm>
            <a:off x="1785938" y="4111543"/>
            <a:ext cx="552450" cy="77787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1971675" y="4305300"/>
            <a:ext cx="550863"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157413" y="4491038"/>
            <a:ext cx="550862"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7903" name="TextBox 23"/>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37904" name="TextBox 26"/>
          <p:cNvSpPr txBox="1">
            <a:spLocks noChangeArrowheads="1"/>
          </p:cNvSpPr>
          <p:nvPr/>
        </p:nvSpPr>
        <p:spPr bwMode="auto">
          <a:xfrm>
            <a:off x="5148263" y="1509713"/>
            <a:ext cx="142999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  </a:t>
            </a:r>
            <a:br>
              <a:rPr lang="en-US" sz="1800" dirty="0"/>
            </a:br>
            <a:r>
              <a:rPr lang="en-US" sz="1800" dirty="0"/>
              <a:t>keep URL </a:t>
            </a:r>
            <a:br>
              <a:rPr lang="en-US" sz="1800" dirty="0"/>
            </a:br>
            <a:r>
              <a:rPr lang="en-US" sz="1800" dirty="0"/>
              <a:t>private</a:t>
            </a:r>
          </a:p>
        </p:txBody>
      </p:sp>
      <p:sp>
        <p:nvSpPr>
          <p:cNvPr id="30" name="Rectangle 29"/>
          <p:cNvSpPr>
            <a:spLocks noChangeArrowheads="1"/>
          </p:cNvSpPr>
          <p:nvPr/>
        </p:nvSpPr>
        <p:spPr bwMode="auto">
          <a:xfrm>
            <a:off x="4643438" y="1609725"/>
            <a:ext cx="233362" cy="32702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 name="Rectangle 20"/>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2" name="Rectangle 21"/>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1" name="Rectangle 30"/>
          <p:cNvSpPr>
            <a:spLocks noChangeArrowheads="1"/>
          </p:cNvSpPr>
          <p:nvPr/>
        </p:nvSpPr>
        <p:spPr bwMode="auto">
          <a:xfrm>
            <a:off x="5594350" y="3665538"/>
            <a:ext cx="233363" cy="32702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2" name="Title 1"/>
          <p:cNvSpPr txBox="1">
            <a:spLocks/>
          </p:cNvSpPr>
          <p:nvPr/>
        </p:nvSpPr>
        <p:spPr bwMode="auto">
          <a:xfrm>
            <a:off x="2825750" y="4305300"/>
            <a:ext cx="6477000" cy="1857375"/>
          </a:xfrm>
          <a:prstGeom prst="rect">
            <a:avLst/>
          </a:prstGeom>
          <a:noFill/>
          <a:ln>
            <a:noFill/>
          </a:ln>
          <a:extLst>
            <a:ext uri="{FAA26D3D-D897-4be2-8F04-BA451C77F1D7}">
              <ma14:placeholderFlag xmlns="" xmlns:ma14="http://schemas.microsoft.com/office/mac/drawingml/2011/main" val="1"/>
            </a:ext>
          </a:extLst>
        </p:spPr>
        <p:txBody>
          <a:bodyPr anchor="b"/>
          <a:lstStyle>
            <a:lvl1pPr algn="l" rtl="0" eaLnBrk="0" fontAlgn="base" hangingPunct="0">
              <a:spcBef>
                <a:spcPct val="0"/>
              </a:spcBef>
              <a:spcAft>
                <a:spcPct val="0"/>
              </a:spcAft>
              <a:defRPr sz="5400" kern="1200">
                <a:solidFill>
                  <a:srgbClr val="262626"/>
                </a:solidFill>
                <a:latin typeface="+mj-lt"/>
                <a:ea typeface="MS PGothic" pitchFamily="34" charset="-128"/>
                <a:cs typeface="MS PGothic" charset="0"/>
              </a:defRPr>
            </a:lvl1pPr>
            <a:lvl2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2pPr>
            <a:lvl3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3pPr>
            <a:lvl4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4pPr>
            <a:lvl5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eaLnBrk="1" hangingPunct="1">
              <a:buFont typeface="Arial"/>
              <a:buChar char="•"/>
              <a:defRPr/>
            </a:pPr>
            <a:endParaRPr lang="en-US" sz="1800" dirty="0">
              <a:latin typeface="Helvetica Neue Bold Condensed" charset="0"/>
              <a:ea typeface="MS PGothic" charset="0"/>
              <a:cs typeface="Helvetica Neue Bold Condensed" charset="0"/>
            </a:endParaRPr>
          </a:p>
          <a:p>
            <a:pPr marL="342900" indent="-342900" eaLnBrk="1" hangingPunct="1">
              <a:buFont typeface="Arial"/>
              <a:buChar char="•"/>
              <a:defRPr/>
            </a:pPr>
            <a:endParaRPr lang="en-US" sz="1800" dirty="0">
              <a:latin typeface="Helvetica Neue Bold Condensed" charset="0"/>
              <a:ea typeface="MS PGothic" charset="0"/>
              <a:cs typeface="Helvetica Neue Bold Condensed" charset="0"/>
            </a:endParaRPr>
          </a:p>
          <a:p>
            <a:pPr eaLnBrk="1" hangingPunct="1">
              <a:defRPr/>
            </a:pPr>
            <a:r>
              <a:rPr lang="en-US" sz="1800" dirty="0">
                <a:latin typeface="Helvetica Neue Bold Condensed" charset="0"/>
                <a:ea typeface="MS PGothic" charset="0"/>
                <a:cs typeface="Helvetica Neue Bold Condensed" charset="0"/>
              </a:rPr>
              <a:t>ALSO REMEMBER – </a:t>
            </a:r>
          </a:p>
          <a:p>
            <a:pPr marL="342900" indent="-342900" eaLnBrk="1" hangingPunct="1">
              <a:buFont typeface="Arial"/>
              <a:buChar char="•"/>
              <a:defRPr/>
            </a:pPr>
            <a:r>
              <a:rPr lang="en-US" sz="1800" dirty="0">
                <a:latin typeface="Helvetica Neue Bold Condensed" charset="0"/>
                <a:ea typeface="MS PGothic" charset="0"/>
                <a:cs typeface="Helvetica Neue Bold Condensed" charset="0"/>
              </a:rPr>
              <a:t>When Moving or Renaming materials you temporarily wish to </a:t>
            </a:r>
            <a:r>
              <a:rPr lang="en-US" sz="1800" i="1" dirty="0">
                <a:latin typeface="Helvetica Neue Bold Condensed" charset="0"/>
                <a:ea typeface="MS PGothic" charset="0"/>
                <a:cs typeface="Helvetica Neue Bold Condensed" charset="0"/>
              </a:rPr>
              <a:t>retain</a:t>
            </a:r>
            <a:r>
              <a:rPr lang="en-US" sz="1800" dirty="0">
                <a:latin typeface="Helvetica Neue Bold Condensed" charset="0"/>
                <a:ea typeface="MS PGothic" charset="0"/>
                <a:cs typeface="Helvetica Neue Bold Condensed" charset="0"/>
              </a:rPr>
              <a:t>, remember that </a:t>
            </a:r>
            <a:r>
              <a:rPr lang="en-US" sz="1800" i="1" dirty="0">
                <a:solidFill>
                  <a:schemeClr val="tx1"/>
                </a:solidFill>
                <a:latin typeface="Helvetica Neue Bold Condensed" charset="0"/>
                <a:ea typeface="MS PGothic" charset="0"/>
                <a:cs typeface="Helvetica Neue Bold Condensed" charset="0"/>
              </a:rPr>
              <a:t>Copies can be made and used for managed Unpublishing</a:t>
            </a:r>
            <a:r>
              <a:rPr lang="en-US" sz="1800" i="1" dirty="0">
                <a:latin typeface="Helvetica Neue Bold Condensed" charset="0"/>
                <a:ea typeface="MS PGothic" charset="0"/>
                <a:cs typeface="Helvetica Neue Bold Condensed" charset="0"/>
              </a:rPr>
              <a:t>, then deleted later without adverse impact</a:t>
            </a:r>
            <a:r>
              <a:rPr lang="en-US" sz="1800" dirty="0">
                <a:latin typeface="Helvetica Neue Bold Condensed" charset="0"/>
                <a:ea typeface="MS PGothic" charset="0"/>
                <a:cs typeface="Helvetica Neue Bold Condensed" charset="0"/>
              </a:rPr>
              <a:t>, as the Server only cares about matching filenames and site structure, not dynamic CMS relationships.</a:t>
            </a:r>
          </a:p>
        </p:txBody>
      </p:sp>
      <p:sp>
        <p:nvSpPr>
          <p:cNvPr id="33" name="TextBox 32"/>
          <p:cNvSpPr txBox="1"/>
          <p:nvPr/>
        </p:nvSpPr>
        <p:spPr>
          <a:xfrm>
            <a:off x="6789738" y="1527175"/>
            <a:ext cx="1622425" cy="954088"/>
          </a:xfrm>
          <a:prstGeom prst="rect">
            <a:avLst/>
          </a:prstGeom>
          <a:noFill/>
        </p:spPr>
        <p:txBody>
          <a:bodyPr wrap="none">
            <a:spAutoFit/>
          </a:bodyPr>
          <a:lstStyle/>
          <a:p>
            <a:pPr algn="ctr">
              <a:defRPr/>
            </a:pPr>
            <a:r>
              <a:rPr lang="en-US" sz="2800" dirty="0">
                <a:latin typeface="+mj-lt"/>
              </a:rPr>
              <a:t>Orphaned</a:t>
            </a:r>
            <a:br>
              <a:rPr lang="en-US" sz="2800" dirty="0">
                <a:latin typeface="+mj-lt"/>
              </a:rPr>
            </a:br>
            <a:r>
              <a:rPr lang="en-US" sz="2800" dirty="0">
                <a:latin typeface="+mj-lt"/>
              </a:rPr>
              <a:t>Files</a:t>
            </a:r>
          </a:p>
        </p:txBody>
      </p:sp>
      <p:sp>
        <p:nvSpPr>
          <p:cNvPr id="37913" name="Title 1"/>
          <p:cNvSpPr txBox="1">
            <a:spLocks/>
          </p:cNvSpPr>
          <p:nvPr/>
        </p:nvSpPr>
        <p:spPr bwMode="auto">
          <a:xfrm>
            <a:off x="712788" y="4745038"/>
            <a:ext cx="1554162"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200">
                <a:solidFill>
                  <a:srgbClr val="262626"/>
                </a:solidFill>
                <a:latin typeface="Impact" charset="0"/>
                <a:cs typeface="Helvetica Neue Bold Condensed" charset="0"/>
              </a:rPr>
              <a:t>CMS: </a:t>
            </a:r>
            <a:br>
              <a:rPr lang="en-US" sz="2200">
                <a:solidFill>
                  <a:srgbClr val="262626"/>
                </a:solidFill>
                <a:latin typeface="Helvetica Neue Bold Condensed" charset="0"/>
                <a:cs typeface="Helvetica Neue Bold Condensed" charset="0"/>
              </a:rPr>
            </a:br>
            <a:r>
              <a:rPr lang="en-US" sz="1800">
                <a:solidFill>
                  <a:srgbClr val="262626"/>
                </a:solidFill>
                <a:latin typeface="Helvetica Neue Bold Condensed" charset="0"/>
                <a:cs typeface="Helvetica Neue Bold Condensed" charset="0"/>
              </a:rPr>
              <a:t>only you </a:t>
            </a:r>
            <a:br>
              <a:rPr lang="en-US" sz="1800">
                <a:solidFill>
                  <a:srgbClr val="262626"/>
                </a:solidFill>
                <a:latin typeface="Helvetica Neue Bold Condensed" charset="0"/>
                <a:cs typeface="Helvetica Neue Bold Condensed" charset="0"/>
              </a:rPr>
            </a:br>
            <a:r>
              <a:rPr lang="en-US" sz="1800">
                <a:solidFill>
                  <a:srgbClr val="262626"/>
                </a:solidFill>
                <a:latin typeface="Helvetica Neue Bold Condensed" charset="0"/>
                <a:cs typeface="Helvetica Neue Bold Condensed" charset="0"/>
              </a:rPr>
              <a:t>can prevent Orphaned files</a:t>
            </a:r>
            <a:br>
              <a:rPr lang="en-US" sz="1800">
                <a:solidFill>
                  <a:srgbClr val="262626"/>
                </a:solidFill>
                <a:latin typeface="Helvetica Neue Bold Condensed" charset="0"/>
                <a:cs typeface="Helvetica Neue Bold Condensed" charset="0"/>
              </a:rPr>
            </a:br>
            <a:endParaRPr lang="en-US" sz="1800">
              <a:solidFill>
                <a:srgbClr val="262626"/>
              </a:solidFill>
              <a:latin typeface="Helvetica Neue Bold Condensed" charset="0"/>
              <a:cs typeface="Helvetica Neue Bold Condensed" charset="0"/>
            </a:endParaRPr>
          </a:p>
        </p:txBody>
      </p:sp>
      <p:sp>
        <p:nvSpPr>
          <p:cNvPr id="35" name="Rectangle 34"/>
          <p:cNvSpPr>
            <a:spLocks noChangeArrowheads="1"/>
          </p:cNvSpPr>
          <p:nvPr/>
        </p:nvSpPr>
        <p:spPr bwMode="auto">
          <a:xfrm>
            <a:off x="2189163" y="2722563"/>
            <a:ext cx="233362" cy="328612"/>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4" name="Rectangle 33"/>
          <p:cNvSpPr>
            <a:spLocks noChangeArrowheads="1"/>
          </p:cNvSpPr>
          <p:nvPr/>
        </p:nvSpPr>
        <p:spPr bwMode="auto">
          <a:xfrm>
            <a:off x="982766" y="3977863"/>
            <a:ext cx="552450" cy="777875"/>
          </a:xfrm>
          <a:prstGeom prst="rect">
            <a:avLst/>
          </a:prstGeom>
          <a:pattFill prst="narVert">
            <a:fgClr>
              <a:srgbClr val="00FF00"/>
            </a:fgClr>
            <a:bgClr>
              <a:schemeClr val="accent3">
                <a:lumMod val="60000"/>
                <a:lumOff val="40000"/>
              </a:schemeClr>
            </a:bgClr>
          </a:patt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 name="Left Arrow 1"/>
          <p:cNvSpPr/>
          <p:nvPr/>
        </p:nvSpPr>
        <p:spPr>
          <a:xfrm>
            <a:off x="1270077" y="4222022"/>
            <a:ext cx="504720" cy="269016"/>
          </a:xfrm>
          <a:prstGeom prst="lef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
        <p:nvSpPr>
          <p:cNvPr id="37" name="Oval 36"/>
          <p:cNvSpPr/>
          <p:nvPr/>
        </p:nvSpPr>
        <p:spPr>
          <a:xfrm>
            <a:off x="6705068" y="1024457"/>
            <a:ext cx="1820862" cy="1820862"/>
          </a:xfrm>
          <a:prstGeom prst="ellipse">
            <a:avLst/>
          </a:prstGeom>
          <a:no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37" idx="7"/>
            <a:endCxn id="37" idx="3"/>
          </p:cNvCxnSpPr>
          <p:nvPr/>
        </p:nvCxnSpPr>
        <p:spPr>
          <a:xfrm flipH="1">
            <a:off x="6971727" y="1291116"/>
            <a:ext cx="1287544" cy="1287544"/>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390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7892"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37893"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37894"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898"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37899"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23" name="Rectangle 22"/>
          <p:cNvSpPr>
            <a:spLocks noChangeArrowheads="1"/>
          </p:cNvSpPr>
          <p:nvPr/>
        </p:nvSpPr>
        <p:spPr bwMode="auto">
          <a:xfrm>
            <a:off x="1785938" y="4111543"/>
            <a:ext cx="552450" cy="777875"/>
          </a:xfrm>
          <a:prstGeom prst="rect">
            <a:avLst/>
          </a:prstGeom>
          <a:pattFill prst="narVert">
            <a:fgClr>
              <a:srgbClr val="00FF00"/>
            </a:fgClr>
            <a:bgClr>
              <a:schemeClr val="accent3">
                <a:lumMod val="60000"/>
                <a:lumOff val="40000"/>
              </a:schemeClr>
            </a:bgClr>
          </a:patt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1971675" y="4305300"/>
            <a:ext cx="550863"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157413" y="4491038"/>
            <a:ext cx="550862" cy="7778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7903" name="TextBox 23"/>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37904" name="TextBox 26"/>
          <p:cNvSpPr txBox="1">
            <a:spLocks noChangeArrowheads="1"/>
          </p:cNvSpPr>
          <p:nvPr/>
        </p:nvSpPr>
        <p:spPr bwMode="auto">
          <a:xfrm>
            <a:off x="5148263" y="1509713"/>
            <a:ext cx="142999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  </a:t>
            </a:r>
            <a:br>
              <a:rPr lang="en-US" sz="1800" dirty="0"/>
            </a:br>
            <a:r>
              <a:rPr lang="en-US" sz="1800" dirty="0"/>
              <a:t>keep URL </a:t>
            </a:r>
            <a:br>
              <a:rPr lang="en-US" sz="1800" dirty="0"/>
            </a:br>
            <a:r>
              <a:rPr lang="en-US" sz="1800" dirty="0"/>
              <a:t>private</a:t>
            </a:r>
          </a:p>
        </p:txBody>
      </p:sp>
      <p:sp>
        <p:nvSpPr>
          <p:cNvPr id="30" name="Rectangle 29"/>
          <p:cNvSpPr>
            <a:spLocks noChangeArrowheads="1"/>
          </p:cNvSpPr>
          <p:nvPr/>
        </p:nvSpPr>
        <p:spPr bwMode="auto">
          <a:xfrm>
            <a:off x="4643438" y="1609725"/>
            <a:ext cx="233362" cy="32702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 name="Rectangle 20"/>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2" name="Rectangle 21"/>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1" name="Rectangle 30"/>
          <p:cNvSpPr>
            <a:spLocks noChangeArrowheads="1"/>
          </p:cNvSpPr>
          <p:nvPr/>
        </p:nvSpPr>
        <p:spPr bwMode="auto">
          <a:xfrm>
            <a:off x="5594350" y="3665538"/>
            <a:ext cx="233363" cy="32702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3" name="TextBox 32"/>
          <p:cNvSpPr txBox="1"/>
          <p:nvPr/>
        </p:nvSpPr>
        <p:spPr>
          <a:xfrm>
            <a:off x="6789738" y="1527175"/>
            <a:ext cx="1622425" cy="954088"/>
          </a:xfrm>
          <a:prstGeom prst="rect">
            <a:avLst/>
          </a:prstGeom>
          <a:noFill/>
        </p:spPr>
        <p:txBody>
          <a:bodyPr wrap="none">
            <a:spAutoFit/>
          </a:bodyPr>
          <a:lstStyle/>
          <a:p>
            <a:pPr algn="ctr">
              <a:defRPr/>
            </a:pPr>
            <a:r>
              <a:rPr lang="en-US" sz="2800" dirty="0">
                <a:latin typeface="+mj-lt"/>
              </a:rPr>
              <a:t>Orphaned</a:t>
            </a:r>
            <a:br>
              <a:rPr lang="en-US" sz="2800" dirty="0">
                <a:latin typeface="+mj-lt"/>
              </a:rPr>
            </a:br>
            <a:r>
              <a:rPr lang="en-US" sz="2800" dirty="0">
                <a:latin typeface="+mj-lt"/>
              </a:rPr>
              <a:t>Files</a:t>
            </a:r>
          </a:p>
        </p:txBody>
      </p:sp>
      <p:sp>
        <p:nvSpPr>
          <p:cNvPr id="37913" name="Title 1"/>
          <p:cNvSpPr txBox="1">
            <a:spLocks/>
          </p:cNvSpPr>
          <p:nvPr/>
        </p:nvSpPr>
        <p:spPr bwMode="auto">
          <a:xfrm>
            <a:off x="712788" y="4745038"/>
            <a:ext cx="1554162"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b"/>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200">
                <a:solidFill>
                  <a:srgbClr val="262626"/>
                </a:solidFill>
                <a:latin typeface="Impact" charset="0"/>
                <a:cs typeface="Helvetica Neue Bold Condensed" charset="0"/>
              </a:rPr>
              <a:t>CMS: </a:t>
            </a:r>
            <a:br>
              <a:rPr lang="en-US" sz="2200">
                <a:solidFill>
                  <a:srgbClr val="262626"/>
                </a:solidFill>
                <a:latin typeface="Helvetica Neue Bold Condensed" charset="0"/>
                <a:cs typeface="Helvetica Neue Bold Condensed" charset="0"/>
              </a:rPr>
            </a:br>
            <a:r>
              <a:rPr lang="en-US" sz="1800">
                <a:solidFill>
                  <a:srgbClr val="262626"/>
                </a:solidFill>
                <a:latin typeface="Helvetica Neue Bold Condensed" charset="0"/>
                <a:cs typeface="Helvetica Neue Bold Condensed" charset="0"/>
              </a:rPr>
              <a:t>only you </a:t>
            </a:r>
            <a:br>
              <a:rPr lang="en-US" sz="1800">
                <a:solidFill>
                  <a:srgbClr val="262626"/>
                </a:solidFill>
                <a:latin typeface="Helvetica Neue Bold Condensed" charset="0"/>
                <a:cs typeface="Helvetica Neue Bold Condensed" charset="0"/>
              </a:rPr>
            </a:br>
            <a:r>
              <a:rPr lang="en-US" sz="1800">
                <a:solidFill>
                  <a:srgbClr val="262626"/>
                </a:solidFill>
                <a:latin typeface="Helvetica Neue Bold Condensed" charset="0"/>
                <a:cs typeface="Helvetica Neue Bold Condensed" charset="0"/>
              </a:rPr>
              <a:t>can prevent Orphaned files</a:t>
            </a:r>
            <a:br>
              <a:rPr lang="en-US" sz="1800">
                <a:solidFill>
                  <a:srgbClr val="262626"/>
                </a:solidFill>
                <a:latin typeface="Helvetica Neue Bold Condensed" charset="0"/>
                <a:cs typeface="Helvetica Neue Bold Condensed" charset="0"/>
              </a:rPr>
            </a:br>
            <a:endParaRPr lang="en-US" sz="1800">
              <a:solidFill>
                <a:srgbClr val="262626"/>
              </a:solidFill>
              <a:latin typeface="Helvetica Neue Bold Condensed" charset="0"/>
              <a:cs typeface="Helvetica Neue Bold Condensed" charset="0"/>
            </a:endParaRPr>
          </a:p>
        </p:txBody>
      </p:sp>
      <p:sp>
        <p:nvSpPr>
          <p:cNvPr id="35" name="Rectangle 34"/>
          <p:cNvSpPr>
            <a:spLocks noChangeArrowheads="1"/>
          </p:cNvSpPr>
          <p:nvPr/>
        </p:nvSpPr>
        <p:spPr bwMode="auto">
          <a:xfrm>
            <a:off x="2189163" y="2722563"/>
            <a:ext cx="233362" cy="328612"/>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6" name="Rectangle 35"/>
          <p:cNvSpPr>
            <a:spLocks noChangeArrowheads="1"/>
          </p:cNvSpPr>
          <p:nvPr/>
        </p:nvSpPr>
        <p:spPr bwMode="auto">
          <a:xfrm>
            <a:off x="2272568" y="4898923"/>
            <a:ext cx="552450" cy="777875"/>
          </a:xfrm>
          <a:prstGeom prst="rect">
            <a:avLst/>
          </a:prstGeom>
          <a:solidFill>
            <a:srgbClr val="00FF00"/>
          </a:solidFill>
          <a:ln w="15875">
            <a:solidFill>
              <a:srgbClr val="008000"/>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7" name="Left Arrow 36"/>
          <p:cNvSpPr/>
          <p:nvPr/>
        </p:nvSpPr>
        <p:spPr>
          <a:xfrm rot="10800000">
            <a:off x="1536699" y="4222022"/>
            <a:ext cx="320647" cy="269016"/>
          </a:xfrm>
          <a:prstGeom prst="lef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eft Arrow 37"/>
          <p:cNvSpPr/>
          <p:nvPr/>
        </p:nvSpPr>
        <p:spPr>
          <a:xfrm rot="16200000">
            <a:off x="2276580" y="4713288"/>
            <a:ext cx="504720" cy="269016"/>
          </a:xfrm>
          <a:prstGeom prst="lef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3377" y="4223950"/>
            <a:ext cx="1646605" cy="276999"/>
          </a:xfrm>
          <a:prstGeom prst="rect">
            <a:avLst/>
          </a:prstGeom>
          <a:noFill/>
        </p:spPr>
        <p:txBody>
          <a:bodyPr wrap="none" rtlCol="0">
            <a:spAutoFit/>
          </a:bodyPr>
          <a:lstStyle/>
          <a:p>
            <a:r>
              <a:rPr lang="en-US" sz="1200" dirty="0">
                <a:solidFill>
                  <a:srgbClr val="008000"/>
                </a:solidFill>
                <a:latin typeface="+mj-lt"/>
              </a:rPr>
              <a:t>UN-PUBLISH using COPY</a:t>
            </a:r>
          </a:p>
        </p:txBody>
      </p:sp>
      <p:sp>
        <p:nvSpPr>
          <p:cNvPr id="39" name="TextBox 38"/>
          <p:cNvSpPr txBox="1"/>
          <p:nvPr/>
        </p:nvSpPr>
        <p:spPr>
          <a:xfrm>
            <a:off x="2192049" y="5062150"/>
            <a:ext cx="728084" cy="830997"/>
          </a:xfrm>
          <a:prstGeom prst="rect">
            <a:avLst/>
          </a:prstGeom>
          <a:noFill/>
        </p:spPr>
        <p:txBody>
          <a:bodyPr wrap="none" rtlCol="0">
            <a:spAutoFit/>
          </a:bodyPr>
          <a:lstStyle/>
          <a:p>
            <a:pPr algn="ctr"/>
            <a:r>
              <a:rPr lang="en-US" sz="1200" dirty="0">
                <a:solidFill>
                  <a:srgbClr val="008000"/>
                </a:solidFill>
                <a:latin typeface="+mj-lt"/>
              </a:rPr>
              <a:t>PUBLISH </a:t>
            </a:r>
            <a:br>
              <a:rPr lang="en-US" sz="1200" dirty="0">
                <a:solidFill>
                  <a:srgbClr val="008000"/>
                </a:solidFill>
                <a:latin typeface="+mj-lt"/>
              </a:rPr>
            </a:br>
            <a:r>
              <a:rPr lang="en-US" sz="1200" dirty="0">
                <a:solidFill>
                  <a:srgbClr val="008000"/>
                </a:solidFill>
                <a:latin typeface="+mj-lt"/>
              </a:rPr>
              <a:t>NEW</a:t>
            </a:r>
            <a:br>
              <a:rPr lang="en-US" sz="1200" dirty="0">
                <a:solidFill>
                  <a:srgbClr val="008000"/>
                </a:solidFill>
                <a:latin typeface="+mj-lt"/>
              </a:rPr>
            </a:br>
            <a:r>
              <a:rPr lang="en-US" sz="1200" dirty="0" err="1">
                <a:solidFill>
                  <a:srgbClr val="008000"/>
                </a:solidFill>
                <a:latin typeface="+mj-lt"/>
              </a:rPr>
              <a:t>Mat’ls</a:t>
            </a:r>
            <a:endParaRPr lang="en-US" sz="1200" dirty="0">
              <a:solidFill>
                <a:srgbClr val="008000"/>
              </a:solidFill>
              <a:latin typeface="+mj-lt"/>
            </a:endParaRPr>
          </a:p>
          <a:p>
            <a:pPr algn="ctr"/>
            <a:endParaRPr lang="en-US" sz="1200" dirty="0">
              <a:solidFill>
                <a:srgbClr val="008000"/>
              </a:solidFill>
              <a:latin typeface="+mj-lt"/>
            </a:endParaRPr>
          </a:p>
        </p:txBody>
      </p:sp>
      <p:sp>
        <p:nvSpPr>
          <p:cNvPr id="34"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
        <p:nvSpPr>
          <p:cNvPr id="40" name="Oval 39"/>
          <p:cNvSpPr/>
          <p:nvPr/>
        </p:nvSpPr>
        <p:spPr>
          <a:xfrm>
            <a:off x="6705068" y="1024457"/>
            <a:ext cx="1820862" cy="1820862"/>
          </a:xfrm>
          <a:prstGeom prst="ellipse">
            <a:avLst/>
          </a:prstGeom>
          <a:no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40" idx="7"/>
            <a:endCxn id="40" idx="3"/>
          </p:cNvCxnSpPr>
          <p:nvPr/>
        </p:nvCxnSpPr>
        <p:spPr>
          <a:xfrm flipH="1">
            <a:off x="6971727" y="1291116"/>
            <a:ext cx="1287544" cy="1287544"/>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42" name="Title 1"/>
          <p:cNvSpPr txBox="1">
            <a:spLocks/>
          </p:cNvSpPr>
          <p:nvPr/>
        </p:nvSpPr>
        <p:spPr bwMode="auto">
          <a:xfrm>
            <a:off x="2825750" y="4305300"/>
            <a:ext cx="6477000" cy="1857375"/>
          </a:xfrm>
          <a:prstGeom prst="rect">
            <a:avLst/>
          </a:prstGeom>
          <a:noFill/>
          <a:ln>
            <a:noFill/>
          </a:ln>
          <a:extLst>
            <a:ext uri="{FAA26D3D-D897-4be2-8F04-BA451C77F1D7}">
              <ma14:placeholderFlag xmlns="" xmlns:ma14="http://schemas.microsoft.com/office/mac/drawingml/2011/main" val="1"/>
            </a:ext>
          </a:extLst>
        </p:spPr>
        <p:txBody>
          <a:bodyPr anchor="b"/>
          <a:lstStyle>
            <a:lvl1pPr algn="l" rtl="0" eaLnBrk="0" fontAlgn="base" hangingPunct="0">
              <a:spcBef>
                <a:spcPct val="0"/>
              </a:spcBef>
              <a:spcAft>
                <a:spcPct val="0"/>
              </a:spcAft>
              <a:defRPr sz="5400" kern="1200">
                <a:solidFill>
                  <a:srgbClr val="262626"/>
                </a:solidFill>
                <a:latin typeface="+mj-lt"/>
                <a:ea typeface="MS PGothic" pitchFamily="34" charset="-128"/>
                <a:cs typeface="MS PGothic" charset="0"/>
              </a:defRPr>
            </a:lvl1pPr>
            <a:lvl2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2pPr>
            <a:lvl3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3pPr>
            <a:lvl4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4pPr>
            <a:lvl5pPr algn="l" rtl="0" eaLnBrk="0" fontAlgn="base" hangingPunct="0">
              <a:spcBef>
                <a:spcPct val="0"/>
              </a:spcBef>
              <a:spcAft>
                <a:spcPct val="0"/>
              </a:spcAft>
              <a:defRPr sz="5400">
                <a:solidFill>
                  <a:srgbClr val="262626"/>
                </a:solidFill>
                <a:latin typeface="Impact" charset="0"/>
                <a:ea typeface="MS PGothic" pitchFamily="34" charset="-128"/>
                <a:cs typeface="MS PGothic"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eaLnBrk="1" hangingPunct="1">
              <a:buFont typeface="Arial"/>
              <a:buChar char="•"/>
              <a:defRPr/>
            </a:pPr>
            <a:endParaRPr lang="en-US" sz="1800" dirty="0">
              <a:latin typeface="Helvetica Neue Bold Condensed" charset="0"/>
              <a:ea typeface="MS PGothic" charset="0"/>
              <a:cs typeface="Helvetica Neue Bold Condensed" charset="0"/>
            </a:endParaRPr>
          </a:p>
          <a:p>
            <a:pPr marL="342900" indent="-342900" eaLnBrk="1" hangingPunct="1">
              <a:buFont typeface="Arial"/>
              <a:buChar char="•"/>
              <a:defRPr/>
            </a:pPr>
            <a:endParaRPr lang="en-US" sz="1800" dirty="0">
              <a:latin typeface="Helvetica Neue Bold Condensed" charset="0"/>
              <a:ea typeface="MS PGothic" charset="0"/>
              <a:cs typeface="Helvetica Neue Bold Condensed" charset="0"/>
            </a:endParaRPr>
          </a:p>
          <a:p>
            <a:pPr eaLnBrk="1" hangingPunct="1">
              <a:defRPr/>
            </a:pPr>
            <a:r>
              <a:rPr lang="en-US" sz="1800" dirty="0">
                <a:latin typeface="Helvetica Neue Bold Condensed" charset="0"/>
                <a:ea typeface="MS PGothic" charset="0"/>
                <a:cs typeface="Helvetica Neue Bold Condensed" charset="0"/>
              </a:rPr>
              <a:t>ALSO REMEMBER – </a:t>
            </a:r>
          </a:p>
          <a:p>
            <a:pPr marL="342900" indent="-342900" eaLnBrk="1" hangingPunct="1">
              <a:buFont typeface="Arial"/>
              <a:buChar char="•"/>
              <a:defRPr/>
            </a:pPr>
            <a:r>
              <a:rPr lang="en-US" sz="1800" dirty="0">
                <a:latin typeface="Helvetica Neue Bold Condensed" charset="0"/>
                <a:ea typeface="MS PGothic" charset="0"/>
                <a:cs typeface="Helvetica Neue Bold Condensed" charset="0"/>
              </a:rPr>
              <a:t>When Moving or Renaming materials you temporarily wish to </a:t>
            </a:r>
            <a:r>
              <a:rPr lang="en-US" sz="1800" i="1" dirty="0">
                <a:latin typeface="Helvetica Neue Bold Condensed" charset="0"/>
                <a:ea typeface="MS PGothic" charset="0"/>
                <a:cs typeface="Helvetica Neue Bold Condensed" charset="0"/>
              </a:rPr>
              <a:t>retain</a:t>
            </a:r>
            <a:r>
              <a:rPr lang="en-US" sz="1800" dirty="0">
                <a:latin typeface="Helvetica Neue Bold Condensed" charset="0"/>
                <a:ea typeface="MS PGothic" charset="0"/>
                <a:cs typeface="Helvetica Neue Bold Condensed" charset="0"/>
              </a:rPr>
              <a:t>, remember that </a:t>
            </a:r>
            <a:r>
              <a:rPr lang="en-US" sz="1800" i="1" dirty="0">
                <a:solidFill>
                  <a:schemeClr val="tx1"/>
                </a:solidFill>
                <a:latin typeface="Helvetica Neue Bold Condensed" charset="0"/>
                <a:ea typeface="MS PGothic" charset="0"/>
                <a:cs typeface="Helvetica Neue Bold Condensed" charset="0"/>
              </a:rPr>
              <a:t>Copies can be made and used for managed Unpublishing</a:t>
            </a:r>
            <a:r>
              <a:rPr lang="en-US" sz="1800" i="1" dirty="0">
                <a:latin typeface="Helvetica Neue Bold Condensed" charset="0"/>
                <a:ea typeface="MS PGothic" charset="0"/>
                <a:cs typeface="Helvetica Neue Bold Condensed" charset="0"/>
              </a:rPr>
              <a:t>, then deleted later without adverse impact</a:t>
            </a:r>
            <a:r>
              <a:rPr lang="en-US" sz="1800" dirty="0">
                <a:latin typeface="Helvetica Neue Bold Condensed" charset="0"/>
                <a:ea typeface="MS PGothic" charset="0"/>
                <a:cs typeface="Helvetica Neue Bold Condensed" charset="0"/>
              </a:rPr>
              <a:t>, as the Server only cares about matching filenames and site structure, not dynamic CMS relationships.</a:t>
            </a:r>
          </a:p>
        </p:txBody>
      </p:sp>
    </p:spTree>
    <p:extLst>
      <p:ext uri="{BB962C8B-B14F-4D97-AF65-F5344CB8AC3E}">
        <p14:creationId xmlns:p14="http://schemas.microsoft.com/office/powerpoint/2010/main" val="2025910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9939"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39940"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39941"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TextBox 28"/>
          <p:cNvSpPr txBox="1"/>
          <p:nvPr/>
        </p:nvSpPr>
        <p:spPr>
          <a:xfrm>
            <a:off x="1519364" y="2797173"/>
            <a:ext cx="597301" cy="369332"/>
          </a:xfrm>
          <a:prstGeom prst="rect">
            <a:avLst/>
          </a:prstGeom>
          <a:noFill/>
        </p:spPr>
        <p:txBody>
          <a:bodyPr wrap="none">
            <a:spAutoFit/>
          </a:bodyPr>
          <a:lstStyle/>
          <a:p>
            <a:pPr fontAlgn="auto">
              <a:spcBef>
                <a:spcPts val="0"/>
              </a:spcBef>
              <a:spcAft>
                <a:spcPts val="0"/>
              </a:spcAft>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n-ea"/>
                <a:cs typeface="+mn-cs"/>
              </a:rPr>
              <a:t>CMS</a:t>
            </a:r>
          </a:p>
        </p:txBody>
      </p:sp>
      <p:sp>
        <p:nvSpPr>
          <p:cNvPr id="15" name="Rectangle 14"/>
          <p:cNvSpPr>
            <a:spLocks noChangeArrowheads="1"/>
          </p:cNvSpPr>
          <p:nvPr/>
        </p:nvSpPr>
        <p:spPr bwMode="auto">
          <a:xfrm>
            <a:off x="2063750" y="2722563"/>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Page</a:t>
            </a:r>
            <a:br>
              <a:rPr lang="en-US" sz="1000" dirty="0">
                <a:solidFill>
                  <a:schemeClr val="lt1"/>
                </a:solidFill>
                <a:latin typeface="+mn-lt"/>
                <a:ea typeface="+mn-ea"/>
                <a:cs typeface="+mn-cs"/>
              </a:rPr>
            </a:br>
            <a:r>
              <a:rPr lang="en-US" sz="1000" dirty="0">
                <a:solidFill>
                  <a:schemeClr val="lt1"/>
                </a:solidFill>
                <a:latin typeface="+mn-lt"/>
                <a:ea typeface="+mn-ea"/>
                <a:cs typeface="+mn-cs"/>
              </a:rPr>
              <a:t>Asset</a:t>
            </a:r>
          </a:p>
        </p:txBody>
      </p:sp>
      <p:pic>
        <p:nvPicPr>
          <p:cNvPr id="39947" name="Picture 8"/>
          <p:cNvPicPr>
            <a:picLocks noChangeAspect="1"/>
          </p:cNvPicPr>
          <p:nvPr/>
        </p:nvPicPr>
        <p:blipFill>
          <a:blip r:embed="rId3"/>
          <a:stretch>
            <a:fillRect/>
          </a:stretch>
        </p:blipFill>
        <p:spPr bwMode="auto">
          <a:xfrm>
            <a:off x="6011863" y="3750488"/>
            <a:ext cx="2682875" cy="19208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3" name="Rectangle 22"/>
          <p:cNvSpPr>
            <a:spLocks noChangeArrowheads="1"/>
          </p:cNvSpPr>
          <p:nvPr/>
        </p:nvSpPr>
        <p:spPr bwMode="auto">
          <a:xfrm>
            <a:off x="5603875" y="3908425"/>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Web</a:t>
            </a:r>
            <a:br>
              <a:rPr lang="en-US" sz="1000" dirty="0">
                <a:solidFill>
                  <a:schemeClr val="lt1"/>
                </a:solidFill>
                <a:latin typeface="+mn-lt"/>
                <a:ea typeface="+mn-ea"/>
                <a:cs typeface="+mn-cs"/>
              </a:rPr>
            </a:br>
            <a:r>
              <a:rPr lang="en-US" sz="1000" dirty="0">
                <a:solidFill>
                  <a:schemeClr val="lt1"/>
                </a:solidFill>
                <a:latin typeface="+mn-lt"/>
                <a:ea typeface="+mn-ea"/>
                <a:cs typeface="+mn-cs"/>
              </a:rPr>
              <a:t>Page</a:t>
            </a:r>
            <a:br>
              <a:rPr lang="en-US" sz="1000" dirty="0">
                <a:solidFill>
                  <a:schemeClr val="lt1"/>
                </a:solidFill>
                <a:latin typeface="+mn-lt"/>
                <a:ea typeface="+mn-ea"/>
                <a:cs typeface="+mn-cs"/>
              </a:rPr>
            </a:br>
            <a:r>
              <a:rPr lang="en-US" sz="1000" dirty="0">
                <a:solidFill>
                  <a:schemeClr val="lt1"/>
                </a:solidFill>
                <a:latin typeface="+mn-lt"/>
                <a:ea typeface="+mn-ea"/>
                <a:cs typeface="+mn-cs"/>
              </a:rPr>
              <a:t>(.php)</a:t>
            </a:r>
          </a:p>
        </p:txBody>
      </p:sp>
      <p:sp>
        <p:nvSpPr>
          <p:cNvPr id="20" name="Rounded Rectangle 19"/>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9950"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39951" name="TextBox 23"/>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39952" name="TextBox 24"/>
          <p:cNvSpPr txBox="1">
            <a:spLocks noChangeArrowheads="1"/>
          </p:cNvSpPr>
          <p:nvPr/>
        </p:nvSpPr>
        <p:spPr bwMode="auto">
          <a:xfrm>
            <a:off x="5148263" y="1509713"/>
            <a:ext cx="1338262"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non-crawled  </a:t>
            </a:r>
            <a:br>
              <a:rPr lang="en-US" sz="1800"/>
            </a:br>
            <a:r>
              <a:rPr lang="en-US" sz="1800"/>
              <a:t>keep URL </a:t>
            </a:r>
            <a:br>
              <a:rPr lang="en-US" sz="1800"/>
            </a:br>
            <a:r>
              <a:rPr lang="en-US" sz="1800"/>
              <a:t>private</a:t>
            </a:r>
          </a:p>
        </p:txBody>
      </p:sp>
      <p:sp>
        <p:nvSpPr>
          <p:cNvPr id="26" name="Rectangle 25"/>
          <p:cNvSpPr>
            <a:spLocks noChangeArrowheads="1"/>
          </p:cNvSpPr>
          <p:nvPr/>
        </p:nvSpPr>
        <p:spPr bwMode="auto">
          <a:xfrm>
            <a:off x="4643438" y="1609725"/>
            <a:ext cx="233362" cy="327025"/>
          </a:xfrm>
          <a:prstGeom prst="rect">
            <a:avLst/>
          </a:prstGeom>
          <a:solidFill>
            <a:schemeClr val="bg1">
              <a:lumMod val="50000"/>
            </a:schemeClr>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9954"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30" name="TextBox 29"/>
          <p:cNvSpPr txBox="1"/>
          <p:nvPr/>
        </p:nvSpPr>
        <p:spPr>
          <a:xfrm>
            <a:off x="6537325" y="1238250"/>
            <a:ext cx="2127250" cy="1816100"/>
          </a:xfrm>
          <a:prstGeom prst="rect">
            <a:avLst/>
          </a:prstGeom>
          <a:noFill/>
        </p:spPr>
        <p:txBody>
          <a:bodyPr wrap="none">
            <a:spAutoFit/>
          </a:bodyPr>
          <a:lstStyle/>
          <a:p>
            <a:pPr algn="ctr">
              <a:defRPr/>
            </a:pPr>
            <a:r>
              <a:rPr lang="en-US" sz="2800" dirty="0">
                <a:latin typeface="+mj-lt"/>
              </a:rPr>
              <a:t>Finding </a:t>
            </a:r>
            <a:br>
              <a:rPr lang="en-US" sz="2800" dirty="0">
                <a:latin typeface="+mj-lt"/>
              </a:rPr>
            </a:br>
            <a:r>
              <a:rPr lang="en-US" sz="2800" dirty="0">
                <a:latin typeface="+mj-lt"/>
              </a:rPr>
              <a:t>your way </a:t>
            </a:r>
            <a:br>
              <a:rPr lang="en-US" sz="2800" dirty="0">
                <a:latin typeface="+mj-lt"/>
              </a:rPr>
            </a:br>
            <a:r>
              <a:rPr lang="en-US" sz="2800" dirty="0">
                <a:latin typeface="+mj-lt"/>
              </a:rPr>
              <a:t>around</a:t>
            </a:r>
            <a:br>
              <a:rPr lang="en-US" sz="2800" dirty="0">
                <a:latin typeface="+mj-lt"/>
              </a:rPr>
            </a:br>
            <a:r>
              <a:rPr lang="en-US" sz="2800" dirty="0">
                <a:latin typeface="+mj-lt"/>
              </a:rPr>
              <a:t>the Webpage</a:t>
            </a:r>
          </a:p>
        </p:txBody>
      </p:sp>
      <p:sp>
        <p:nvSpPr>
          <p:cNvPr id="21" name="Rectangle 20"/>
          <p:cNvSpPr>
            <a:spLocks noChangeArrowheads="1"/>
          </p:cNvSpPr>
          <p:nvPr/>
        </p:nvSpPr>
        <p:spPr bwMode="auto">
          <a:xfrm>
            <a:off x="4643438" y="1609725"/>
            <a:ext cx="233362"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7" name="Rectangle 26"/>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7188" y="206684"/>
            <a:ext cx="5661025" cy="6575116"/>
          </a:xfrm>
          <a:prstGeom prst="rect">
            <a:avLst/>
          </a:prstGeom>
          <a:effectLst>
            <a:outerShdw blurRad="193675" dir="9000000" algn="tl" rotWithShape="0">
              <a:srgbClr val="000000">
                <a:alpha val="72000"/>
              </a:srgbClr>
            </a:outerShdw>
          </a:effectLst>
        </p:spPr>
      </p:pic>
      <p:sp>
        <p:nvSpPr>
          <p:cNvPr id="4" name="Right Brace 3"/>
          <p:cNvSpPr/>
          <p:nvPr/>
        </p:nvSpPr>
        <p:spPr>
          <a:xfrm>
            <a:off x="5692775" y="4813300"/>
            <a:ext cx="992188" cy="1968500"/>
          </a:xfrm>
          <a:prstGeom prst="rightBrace">
            <a:avLst>
              <a:gd name="adj1" fmla="val 8333"/>
              <a:gd name="adj2" fmla="val 36068"/>
            </a:avLst>
          </a:prstGeom>
          <a:ln w="50800" cap="rnd" cmpd="sng">
            <a:solidFill>
              <a:srgbClr val="FFEA00"/>
            </a:solidFill>
            <a:round/>
            <a:headEnd type="none"/>
            <a:tailEnd type="none"/>
          </a:ln>
          <a:effectLst>
            <a:outerShdw blurRad="76200" dist="38100" dir="528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Right Brace 6"/>
          <p:cNvSpPr/>
          <p:nvPr/>
        </p:nvSpPr>
        <p:spPr>
          <a:xfrm>
            <a:off x="5772150" y="668729"/>
            <a:ext cx="912813" cy="788712"/>
          </a:xfrm>
          <a:prstGeom prst="rightBrace">
            <a:avLst>
              <a:gd name="adj1" fmla="val 8333"/>
              <a:gd name="adj2" fmla="val 48600"/>
            </a:avLst>
          </a:prstGeom>
          <a:ln w="50800" cap="rnd" cmpd="sng">
            <a:solidFill>
              <a:srgbClr val="FFEA00"/>
            </a:solidFill>
            <a:round/>
            <a:headEnd type="none"/>
            <a:tailEnd type="none"/>
          </a:ln>
          <a:effectLst>
            <a:outerShdw blurRad="76200" dist="50800" dir="5280000" rotWithShape="0">
              <a:srgbClr val="000000">
                <a:alpha val="88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0" name="Teardrop 9"/>
          <p:cNvSpPr/>
          <p:nvPr/>
        </p:nvSpPr>
        <p:spPr>
          <a:xfrm rot="2142734">
            <a:off x="285750" y="493713"/>
            <a:ext cx="358775" cy="357187"/>
          </a:xfrm>
          <a:prstGeom prst="teardrop">
            <a:avLst>
              <a:gd name="adj" fmla="val 200000"/>
            </a:avLst>
          </a:prstGeom>
          <a:solidFill>
            <a:schemeClr val="bg1"/>
          </a:solidFill>
          <a:ln w="38100" cmpd="sng">
            <a:solidFill>
              <a:srgbClr val="FFEA00"/>
            </a:solidFill>
          </a:ln>
          <a:effectLst>
            <a:outerShdw blurRad="69850" dist="38100" dir="5400000" rotWithShape="0">
              <a:srgbClr val="000000">
                <a:alpha val="7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FF"/>
              </a:solidFill>
              <a:latin typeface="+mj-lt"/>
            </a:endParaRPr>
          </a:p>
        </p:txBody>
      </p:sp>
      <p:sp>
        <p:nvSpPr>
          <p:cNvPr id="13" name="Teardrop 12"/>
          <p:cNvSpPr/>
          <p:nvPr/>
        </p:nvSpPr>
        <p:spPr>
          <a:xfrm rot="14094162">
            <a:off x="2286793" y="281782"/>
            <a:ext cx="366713" cy="349250"/>
          </a:xfrm>
          <a:prstGeom prst="teardrop">
            <a:avLst>
              <a:gd name="adj" fmla="val 200000"/>
            </a:avLst>
          </a:prstGeom>
          <a:solidFill>
            <a:schemeClr val="bg1"/>
          </a:solidFill>
          <a:ln w="38100" cmpd="sng">
            <a:solidFill>
              <a:srgbClr val="FFEA00"/>
            </a:solidFill>
          </a:ln>
          <a:effectLst>
            <a:outerShdw blurRad="69850" dist="38100" dir="5400000" rotWithShape="0">
              <a:srgbClr val="000000">
                <a:alpha val="7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00FF"/>
              </a:solidFill>
            </a:endParaRPr>
          </a:p>
        </p:txBody>
      </p:sp>
      <p:sp>
        <p:nvSpPr>
          <p:cNvPr id="15" name="Teardrop 14"/>
          <p:cNvSpPr/>
          <p:nvPr/>
        </p:nvSpPr>
        <p:spPr>
          <a:xfrm rot="11954053">
            <a:off x="3913188" y="1412875"/>
            <a:ext cx="360362" cy="357188"/>
          </a:xfrm>
          <a:prstGeom prst="teardrop">
            <a:avLst>
              <a:gd name="adj" fmla="val 200000"/>
            </a:avLst>
          </a:prstGeom>
          <a:solidFill>
            <a:schemeClr val="bg1"/>
          </a:solidFill>
          <a:ln w="38100" cmpd="sng">
            <a:solidFill>
              <a:srgbClr val="FFEA00"/>
            </a:solidFill>
          </a:ln>
          <a:effectLst>
            <a:outerShdw blurRad="69850" dist="38100" dir="5400000" rotWithShape="0">
              <a:srgbClr val="000000">
                <a:alpha val="7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Left Brace 10"/>
          <p:cNvSpPr/>
          <p:nvPr/>
        </p:nvSpPr>
        <p:spPr>
          <a:xfrm>
            <a:off x="358775" y="1851025"/>
            <a:ext cx="357188" cy="2509838"/>
          </a:xfrm>
          <a:prstGeom prst="leftBrace">
            <a:avLst>
              <a:gd name="adj1" fmla="val 8333"/>
              <a:gd name="adj2" fmla="val 50699"/>
            </a:avLst>
          </a:prstGeom>
          <a:ln w="50800" cmpd="sng">
            <a:solidFill>
              <a:srgbClr val="FFEA00"/>
            </a:solidFill>
          </a:ln>
          <a:effectLst>
            <a:outerShdw blurRad="95250" dist="38100" dir="5400000" rotWithShape="0">
              <a:srgbClr val="000000">
                <a:alpha val="98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7" name="Teardrop 16"/>
          <p:cNvSpPr/>
          <p:nvPr/>
        </p:nvSpPr>
        <p:spPr>
          <a:xfrm rot="2715470">
            <a:off x="142875" y="2944813"/>
            <a:ext cx="360363" cy="357187"/>
          </a:xfrm>
          <a:prstGeom prst="teardrop">
            <a:avLst>
              <a:gd name="adj" fmla="val 83344"/>
            </a:avLst>
          </a:prstGeom>
          <a:solidFill>
            <a:schemeClr val="bg1"/>
          </a:solidFill>
          <a:ln w="38100" cmpd="sng">
            <a:solidFill>
              <a:srgbClr val="FFEA00"/>
            </a:solidFill>
          </a:ln>
          <a:effectLst>
            <a:outerShdw blurRad="69850" dist="38100" dir="5400000" rotWithShape="0">
              <a:srgbClr val="000000">
                <a:alpha val="7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Teardrop 17"/>
          <p:cNvSpPr/>
          <p:nvPr/>
        </p:nvSpPr>
        <p:spPr>
          <a:xfrm rot="1312425">
            <a:off x="4021138" y="4078288"/>
            <a:ext cx="360362" cy="355600"/>
          </a:xfrm>
          <a:prstGeom prst="teardrop">
            <a:avLst>
              <a:gd name="adj" fmla="val 200000"/>
            </a:avLst>
          </a:prstGeom>
          <a:solidFill>
            <a:schemeClr val="bg1"/>
          </a:solidFill>
          <a:ln w="38100" cmpd="sng">
            <a:solidFill>
              <a:srgbClr val="FFEA00"/>
            </a:solidFill>
          </a:ln>
          <a:effectLst>
            <a:outerShdw blurRad="69850" dist="38100" dir="5400000" rotWithShape="0">
              <a:srgbClr val="000000">
                <a:alpha val="7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2660650" y="2676525"/>
            <a:ext cx="501650" cy="465138"/>
          </a:xfrm>
          <a:prstGeom prst="ellipse">
            <a:avLst/>
          </a:prstGeom>
          <a:solidFill>
            <a:srgbClr val="FFFFFF"/>
          </a:solidFill>
          <a:ln w="38100" cmpd="sng">
            <a:solidFill>
              <a:srgbClr val="FFEA00"/>
            </a:solidFill>
          </a:ln>
          <a:effectLst>
            <a:outerShdw blurRad="111125" dist="38100" dir="5940000" rotWithShape="0">
              <a:srgbClr val="000000">
                <a:alpha val="89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Box 15"/>
          <p:cNvSpPr txBox="1"/>
          <p:nvPr/>
        </p:nvSpPr>
        <p:spPr>
          <a:xfrm>
            <a:off x="6664325" y="814388"/>
            <a:ext cx="1489075" cy="461962"/>
          </a:xfrm>
          <a:prstGeom prst="rect">
            <a:avLst/>
          </a:prstGeom>
          <a:noFill/>
        </p:spPr>
        <p:txBody>
          <a:bodyPr wrap="none">
            <a:spAutoFit/>
          </a:bodyPr>
          <a:lstStyle/>
          <a:p>
            <a:pPr>
              <a:defRPr/>
            </a:pPr>
            <a:r>
              <a:rPr lang="en-US" sz="2400" dirty="0">
                <a:latin typeface="+mj-lt"/>
              </a:rPr>
              <a:t>UH Header</a:t>
            </a:r>
          </a:p>
        </p:txBody>
      </p:sp>
      <p:sp>
        <p:nvSpPr>
          <p:cNvPr id="21" name="TextBox 20"/>
          <p:cNvSpPr txBox="1"/>
          <p:nvPr/>
        </p:nvSpPr>
        <p:spPr>
          <a:xfrm>
            <a:off x="6664325" y="5308600"/>
            <a:ext cx="1376363" cy="461963"/>
          </a:xfrm>
          <a:prstGeom prst="rect">
            <a:avLst/>
          </a:prstGeom>
          <a:noFill/>
        </p:spPr>
        <p:txBody>
          <a:bodyPr wrap="none">
            <a:spAutoFit/>
          </a:bodyPr>
          <a:lstStyle/>
          <a:p>
            <a:pPr>
              <a:defRPr/>
            </a:pPr>
            <a:r>
              <a:rPr lang="en-US" sz="2400" dirty="0">
                <a:latin typeface="+mj-lt"/>
              </a:rPr>
              <a:t>UH Footer</a:t>
            </a:r>
          </a:p>
        </p:txBody>
      </p:sp>
      <p:sp>
        <p:nvSpPr>
          <p:cNvPr id="41997" name="TextBox 18"/>
          <p:cNvSpPr txBox="1">
            <a:spLocks noChangeArrowheads="1"/>
          </p:cNvSpPr>
          <p:nvPr/>
        </p:nvSpPr>
        <p:spPr bwMode="auto">
          <a:xfrm>
            <a:off x="6015038" y="1484313"/>
            <a:ext cx="3162300" cy="330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ts val="2800"/>
              </a:lnSpc>
              <a:buSzPct val="100000"/>
              <a:buFontTx/>
              <a:buAutoNum type="circleNumDbPlain"/>
            </a:pPr>
            <a:r>
              <a:rPr lang="en-US" sz="1800" dirty="0">
                <a:latin typeface="Helvetica Neue Bold Condensed" charset="0"/>
                <a:cs typeface="Helvetica Neue Bold Condensed" charset="0"/>
              </a:rPr>
              <a:t>Browser Window Title</a:t>
            </a:r>
          </a:p>
          <a:p>
            <a:pPr eaLnBrk="1" hangingPunct="1">
              <a:lnSpc>
                <a:spcPts val="2800"/>
              </a:lnSpc>
              <a:buSzPct val="100000"/>
              <a:buFontTx/>
              <a:buAutoNum type="circleNumDbPlain"/>
            </a:pPr>
            <a:r>
              <a:rPr lang="en-US" sz="1800" dirty="0">
                <a:latin typeface="Helvetica Neue Bold Condensed" charset="0"/>
                <a:cs typeface="Helvetica Neue Bold Condensed" charset="0"/>
              </a:rPr>
              <a:t>Web Address (URL)</a:t>
            </a:r>
          </a:p>
          <a:p>
            <a:pPr eaLnBrk="1" hangingPunct="1">
              <a:lnSpc>
                <a:spcPts val="2800"/>
              </a:lnSpc>
              <a:buSzPct val="100000"/>
              <a:buFontTx/>
              <a:buAutoNum type="circleNumDbPlain"/>
            </a:pPr>
            <a:r>
              <a:rPr lang="en-US" sz="1800" dirty="0">
                <a:latin typeface="Helvetica Neue Bold Condensed" charset="0"/>
                <a:cs typeface="Helvetica Neue Bold Condensed" charset="0"/>
              </a:rPr>
              <a:t>Breadcrumb</a:t>
            </a:r>
          </a:p>
          <a:p>
            <a:pPr eaLnBrk="1" hangingPunct="1">
              <a:lnSpc>
                <a:spcPts val="2800"/>
              </a:lnSpc>
              <a:buSzPct val="100000"/>
              <a:buFontTx/>
              <a:buAutoNum type="circleNumDbPlain"/>
            </a:pPr>
            <a:r>
              <a:rPr lang="en-US" sz="1800" dirty="0">
                <a:latin typeface="Helvetica Neue Bold Condensed" charset="0"/>
                <a:cs typeface="Helvetica Neue Bold Condensed" charset="0"/>
              </a:rPr>
              <a:t>Site/Area Name</a:t>
            </a:r>
          </a:p>
          <a:p>
            <a:pPr eaLnBrk="1" hangingPunct="1">
              <a:lnSpc>
                <a:spcPts val="2800"/>
              </a:lnSpc>
              <a:buSzPct val="100000"/>
              <a:buFontTx/>
              <a:buAutoNum type="circleNumDbPlain"/>
            </a:pPr>
            <a:r>
              <a:rPr lang="en-US" sz="1800" dirty="0">
                <a:latin typeface="Helvetica Neue Bold Condensed" charset="0"/>
                <a:cs typeface="Helvetica Neue Bold Condensed" charset="0"/>
              </a:rPr>
              <a:t>Left </a:t>
            </a:r>
            <a:r>
              <a:rPr lang="en-US" sz="1800" dirty="0" err="1">
                <a:latin typeface="Helvetica Neue Bold Condensed" charset="0"/>
                <a:cs typeface="Helvetica Neue Bold Condensed" charset="0"/>
              </a:rPr>
              <a:t>Nav</a:t>
            </a:r>
            <a:r>
              <a:rPr lang="en-US" sz="1800" dirty="0">
                <a:latin typeface="Helvetica Neue Bold Condensed" charset="0"/>
                <a:cs typeface="Helvetica Neue Bold Condensed" charset="0"/>
              </a:rPr>
              <a:t> Menu – left column</a:t>
            </a:r>
            <a:endParaRPr lang="en-US" sz="1800" i="1" dirty="0">
              <a:latin typeface="Helvetica Neue Bold Condensed" charset="0"/>
              <a:cs typeface="Helvetica Neue Bold Condensed" charset="0"/>
            </a:endParaRPr>
          </a:p>
          <a:p>
            <a:pPr eaLnBrk="1" hangingPunct="1">
              <a:lnSpc>
                <a:spcPts val="2800"/>
              </a:lnSpc>
              <a:buSzPct val="100000"/>
              <a:buFontTx/>
              <a:buAutoNum type="circleNumDbPlain"/>
            </a:pPr>
            <a:r>
              <a:rPr lang="en-US" sz="1800" dirty="0">
                <a:latin typeface="Helvetica Neue Bold Condensed" charset="0"/>
                <a:cs typeface="Helvetica Neue Bold Condensed" charset="0"/>
              </a:rPr>
              <a:t>Display Name</a:t>
            </a:r>
          </a:p>
          <a:p>
            <a:pPr eaLnBrk="1" hangingPunct="1">
              <a:lnSpc>
                <a:spcPts val="2800"/>
              </a:lnSpc>
              <a:buSzPct val="100000"/>
              <a:buFontTx/>
              <a:buAutoNum type="circleNumDbPlain"/>
            </a:pPr>
            <a:r>
              <a:rPr lang="en-US" sz="1800" dirty="0">
                <a:latin typeface="Helvetica Neue Bold Condensed" charset="0"/>
                <a:cs typeface="Helvetica Neue Bold Condensed" charset="0"/>
              </a:rPr>
              <a:t>Main Content Area</a:t>
            </a:r>
          </a:p>
          <a:p>
            <a:pPr eaLnBrk="1" hangingPunct="1">
              <a:lnSpc>
                <a:spcPts val="2800"/>
              </a:lnSpc>
              <a:buSzPct val="100000"/>
              <a:buFontTx/>
              <a:buAutoNum type="circleNumDbPlain"/>
            </a:pPr>
            <a:r>
              <a:rPr lang="en-US" sz="1800" dirty="0">
                <a:latin typeface="Helvetica Neue Bold Condensed" charset="0"/>
                <a:cs typeface="Helvetica Neue Bold Condensed" charset="0"/>
              </a:rPr>
              <a:t>A Background Image</a:t>
            </a:r>
          </a:p>
          <a:p>
            <a:pPr eaLnBrk="1" hangingPunct="1">
              <a:lnSpc>
                <a:spcPts val="2800"/>
              </a:lnSpc>
              <a:buSzPct val="100000"/>
              <a:buFontTx/>
              <a:buAutoNum type="circleNumDbPlain"/>
            </a:pPr>
            <a:r>
              <a:rPr lang="en-US" sz="1800" dirty="0">
                <a:latin typeface="Helvetica Neue Bold Condensed" charset="0"/>
                <a:cs typeface="Helvetica Neue Bold Condensed" charset="0"/>
              </a:rPr>
              <a:t>Related Links – right column</a:t>
            </a:r>
          </a:p>
        </p:txBody>
      </p:sp>
      <p:sp>
        <p:nvSpPr>
          <p:cNvPr id="20" name="TextBox 19"/>
          <p:cNvSpPr txBox="1"/>
          <p:nvPr/>
        </p:nvSpPr>
        <p:spPr>
          <a:xfrm>
            <a:off x="2303463" y="276225"/>
            <a:ext cx="273050" cy="369888"/>
          </a:xfrm>
          <a:prstGeom prst="rect">
            <a:avLst/>
          </a:prstGeom>
          <a:noFill/>
        </p:spPr>
        <p:txBody>
          <a:bodyPr wrap="none">
            <a:spAutoFit/>
          </a:bodyPr>
          <a:lstStyle/>
          <a:p>
            <a:pPr>
              <a:defRPr/>
            </a:pPr>
            <a:r>
              <a:rPr lang="en-US" dirty="0">
                <a:solidFill>
                  <a:srgbClr val="0000FF"/>
                </a:solidFill>
                <a:latin typeface="+mj-lt"/>
              </a:rPr>
              <a:t>1</a:t>
            </a:r>
          </a:p>
        </p:txBody>
      </p:sp>
      <p:sp>
        <p:nvSpPr>
          <p:cNvPr id="24" name="TextBox 23"/>
          <p:cNvSpPr txBox="1"/>
          <p:nvPr/>
        </p:nvSpPr>
        <p:spPr>
          <a:xfrm>
            <a:off x="314325" y="484188"/>
            <a:ext cx="300038" cy="368300"/>
          </a:xfrm>
          <a:prstGeom prst="rect">
            <a:avLst/>
          </a:prstGeom>
          <a:noFill/>
        </p:spPr>
        <p:txBody>
          <a:bodyPr wrap="none">
            <a:spAutoFit/>
          </a:bodyPr>
          <a:lstStyle/>
          <a:p>
            <a:pPr>
              <a:defRPr/>
            </a:pPr>
            <a:r>
              <a:rPr lang="en-US" dirty="0">
                <a:solidFill>
                  <a:srgbClr val="0000FF"/>
                </a:solidFill>
                <a:latin typeface="+mj-lt"/>
              </a:rPr>
              <a:t>2</a:t>
            </a:r>
          </a:p>
        </p:txBody>
      </p:sp>
      <p:sp>
        <p:nvSpPr>
          <p:cNvPr id="26" name="TextBox 25"/>
          <p:cNvSpPr txBox="1"/>
          <p:nvPr/>
        </p:nvSpPr>
        <p:spPr>
          <a:xfrm>
            <a:off x="163513" y="2930525"/>
            <a:ext cx="307975" cy="369888"/>
          </a:xfrm>
          <a:prstGeom prst="rect">
            <a:avLst/>
          </a:prstGeom>
          <a:noFill/>
        </p:spPr>
        <p:txBody>
          <a:bodyPr wrap="none">
            <a:spAutoFit/>
          </a:bodyPr>
          <a:lstStyle/>
          <a:p>
            <a:pPr>
              <a:defRPr/>
            </a:pPr>
            <a:r>
              <a:rPr lang="en-US" dirty="0">
                <a:solidFill>
                  <a:srgbClr val="0000FF"/>
                </a:solidFill>
                <a:latin typeface="+mj-lt"/>
              </a:rPr>
              <a:t>5</a:t>
            </a:r>
          </a:p>
        </p:txBody>
      </p:sp>
      <p:sp>
        <p:nvSpPr>
          <p:cNvPr id="27" name="TextBox 26"/>
          <p:cNvSpPr txBox="1"/>
          <p:nvPr/>
        </p:nvSpPr>
        <p:spPr>
          <a:xfrm>
            <a:off x="3933825" y="1414463"/>
            <a:ext cx="307975" cy="368300"/>
          </a:xfrm>
          <a:prstGeom prst="rect">
            <a:avLst/>
          </a:prstGeom>
          <a:noFill/>
        </p:spPr>
        <p:txBody>
          <a:bodyPr wrap="none">
            <a:spAutoFit/>
          </a:bodyPr>
          <a:lstStyle/>
          <a:p>
            <a:pPr>
              <a:defRPr/>
            </a:pPr>
            <a:r>
              <a:rPr lang="en-US" dirty="0">
                <a:solidFill>
                  <a:srgbClr val="0000FF"/>
                </a:solidFill>
                <a:latin typeface="+mj-lt"/>
              </a:rPr>
              <a:t>6</a:t>
            </a:r>
          </a:p>
        </p:txBody>
      </p:sp>
      <p:sp>
        <p:nvSpPr>
          <p:cNvPr id="28" name="TextBox 27"/>
          <p:cNvSpPr txBox="1"/>
          <p:nvPr/>
        </p:nvSpPr>
        <p:spPr>
          <a:xfrm>
            <a:off x="2771775" y="2728913"/>
            <a:ext cx="274638" cy="369887"/>
          </a:xfrm>
          <a:prstGeom prst="rect">
            <a:avLst/>
          </a:prstGeom>
          <a:noFill/>
        </p:spPr>
        <p:txBody>
          <a:bodyPr wrap="none">
            <a:spAutoFit/>
          </a:bodyPr>
          <a:lstStyle/>
          <a:p>
            <a:pPr>
              <a:defRPr/>
            </a:pPr>
            <a:r>
              <a:rPr lang="en-US" dirty="0">
                <a:solidFill>
                  <a:srgbClr val="0000FF"/>
                </a:solidFill>
                <a:latin typeface="+mj-lt"/>
              </a:rPr>
              <a:t>7</a:t>
            </a:r>
          </a:p>
        </p:txBody>
      </p:sp>
      <p:sp>
        <p:nvSpPr>
          <p:cNvPr id="29" name="TextBox 28"/>
          <p:cNvSpPr txBox="1"/>
          <p:nvPr/>
        </p:nvSpPr>
        <p:spPr>
          <a:xfrm>
            <a:off x="4044950" y="4068763"/>
            <a:ext cx="309563" cy="369887"/>
          </a:xfrm>
          <a:prstGeom prst="rect">
            <a:avLst/>
          </a:prstGeom>
          <a:noFill/>
        </p:spPr>
        <p:txBody>
          <a:bodyPr wrap="none">
            <a:spAutoFit/>
          </a:bodyPr>
          <a:lstStyle/>
          <a:p>
            <a:pPr>
              <a:defRPr/>
            </a:pPr>
            <a:r>
              <a:rPr lang="en-US" dirty="0">
                <a:solidFill>
                  <a:srgbClr val="0000FF"/>
                </a:solidFill>
                <a:latin typeface="+mj-lt"/>
              </a:rPr>
              <a:t>9</a:t>
            </a:r>
          </a:p>
        </p:txBody>
      </p:sp>
      <p:sp>
        <p:nvSpPr>
          <p:cNvPr id="23" name="Teardrop 22"/>
          <p:cNvSpPr/>
          <p:nvPr/>
        </p:nvSpPr>
        <p:spPr>
          <a:xfrm rot="562135">
            <a:off x="87313" y="2117725"/>
            <a:ext cx="358775" cy="357188"/>
          </a:xfrm>
          <a:prstGeom prst="teardrop">
            <a:avLst>
              <a:gd name="adj" fmla="val 200000"/>
            </a:avLst>
          </a:prstGeom>
          <a:solidFill>
            <a:schemeClr val="bg1"/>
          </a:solidFill>
          <a:ln w="38100" cmpd="sng">
            <a:solidFill>
              <a:srgbClr val="FFEA00"/>
            </a:solidFill>
          </a:ln>
          <a:effectLst>
            <a:outerShdw blurRad="69850" dist="38100" dir="5400000" rotWithShape="0">
              <a:srgbClr val="000000">
                <a:alpha val="7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TextBox 29"/>
          <p:cNvSpPr txBox="1"/>
          <p:nvPr/>
        </p:nvSpPr>
        <p:spPr>
          <a:xfrm>
            <a:off x="109538" y="2111375"/>
            <a:ext cx="300037" cy="368300"/>
          </a:xfrm>
          <a:prstGeom prst="rect">
            <a:avLst/>
          </a:prstGeom>
          <a:noFill/>
        </p:spPr>
        <p:txBody>
          <a:bodyPr wrap="none">
            <a:spAutoFit/>
          </a:bodyPr>
          <a:lstStyle/>
          <a:p>
            <a:pPr>
              <a:defRPr/>
            </a:pPr>
            <a:r>
              <a:rPr lang="en-US" dirty="0">
                <a:solidFill>
                  <a:srgbClr val="0000FF"/>
                </a:solidFill>
                <a:latin typeface="+mj-lt"/>
              </a:rPr>
              <a:t>4</a:t>
            </a:r>
          </a:p>
        </p:txBody>
      </p:sp>
      <p:cxnSp>
        <p:nvCxnSpPr>
          <p:cNvPr id="6" name="Straight Arrow Connector 5"/>
          <p:cNvCxnSpPr/>
          <p:nvPr/>
        </p:nvCxnSpPr>
        <p:spPr>
          <a:xfrm flipH="1">
            <a:off x="881063" y="1666875"/>
            <a:ext cx="288925" cy="206375"/>
          </a:xfrm>
          <a:prstGeom prst="straightConnector1">
            <a:avLst/>
          </a:prstGeom>
          <a:ln w="25400">
            <a:solidFill>
              <a:srgbClr val="FFEA00"/>
            </a:solidFill>
            <a:headEnd type="arrow"/>
            <a:tailEnd type="arrow"/>
          </a:ln>
          <a:effectLst>
            <a:outerShdw blurRad="28575" dist="12700" dir="3180000" sx="98000" sy="98000" rotWithShape="0">
              <a:srgbClr val="000000">
                <a:alpha val="91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4494213" y="2552700"/>
            <a:ext cx="393700" cy="363538"/>
          </a:xfrm>
          <a:prstGeom prst="ellipse">
            <a:avLst/>
          </a:prstGeom>
          <a:solidFill>
            <a:srgbClr val="FFFFFF"/>
          </a:solidFill>
          <a:ln w="38100" cmpd="sng">
            <a:solidFill>
              <a:srgbClr val="FFEA00"/>
            </a:solidFill>
          </a:ln>
          <a:effectLst>
            <a:outerShdw blurRad="111125" dist="38100" dir="5940000" rotWithShape="0">
              <a:srgbClr val="000000">
                <a:alpha val="89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TextBox 34"/>
          <p:cNvSpPr txBox="1"/>
          <p:nvPr/>
        </p:nvSpPr>
        <p:spPr>
          <a:xfrm>
            <a:off x="4537075" y="2543175"/>
            <a:ext cx="307975" cy="369888"/>
          </a:xfrm>
          <a:prstGeom prst="rect">
            <a:avLst/>
          </a:prstGeom>
          <a:noFill/>
        </p:spPr>
        <p:txBody>
          <a:bodyPr wrap="none">
            <a:spAutoFit/>
          </a:bodyPr>
          <a:lstStyle/>
          <a:p>
            <a:pPr>
              <a:defRPr/>
            </a:pPr>
            <a:r>
              <a:rPr lang="en-US" dirty="0">
                <a:solidFill>
                  <a:srgbClr val="0000FF"/>
                </a:solidFill>
                <a:latin typeface="+mj-lt"/>
              </a:rPr>
              <a:t>8</a:t>
            </a:r>
          </a:p>
        </p:txBody>
      </p:sp>
      <p:sp>
        <p:nvSpPr>
          <p:cNvPr id="14" name="Teardrop 13"/>
          <p:cNvSpPr/>
          <p:nvPr/>
        </p:nvSpPr>
        <p:spPr>
          <a:xfrm rot="1561033">
            <a:off x="76200" y="1624013"/>
            <a:ext cx="358775" cy="357187"/>
          </a:xfrm>
          <a:prstGeom prst="teardrop">
            <a:avLst>
              <a:gd name="adj" fmla="val 200000"/>
            </a:avLst>
          </a:prstGeom>
          <a:solidFill>
            <a:schemeClr val="bg1"/>
          </a:solidFill>
          <a:ln w="38100" cmpd="sng">
            <a:solidFill>
              <a:srgbClr val="FFEA00"/>
            </a:solidFill>
          </a:ln>
          <a:effectLst>
            <a:outerShdw blurRad="69850" dist="38100" dir="5400000" rotWithShape="0">
              <a:srgbClr val="000000">
                <a:alpha val="7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TextBox 24"/>
          <p:cNvSpPr txBox="1"/>
          <p:nvPr/>
        </p:nvSpPr>
        <p:spPr>
          <a:xfrm>
            <a:off x="115888" y="1620838"/>
            <a:ext cx="307975" cy="369887"/>
          </a:xfrm>
          <a:prstGeom prst="rect">
            <a:avLst/>
          </a:prstGeom>
          <a:noFill/>
        </p:spPr>
        <p:txBody>
          <a:bodyPr wrap="none">
            <a:spAutoFit/>
          </a:bodyPr>
          <a:lstStyle/>
          <a:p>
            <a:pPr>
              <a:defRPr/>
            </a:pPr>
            <a:r>
              <a:rPr lang="en-US" dirty="0">
                <a:solidFill>
                  <a:srgbClr val="0000FF"/>
                </a:solidFill>
                <a:latin typeface="+mj-lt"/>
              </a:rPr>
              <a:t>3</a:t>
            </a:r>
          </a:p>
        </p:txBody>
      </p:sp>
      <p:sp>
        <p:nvSpPr>
          <p:cNvPr id="2" name="TextBox 1"/>
          <p:cNvSpPr txBox="1"/>
          <p:nvPr/>
        </p:nvSpPr>
        <p:spPr>
          <a:xfrm>
            <a:off x="382013" y="4471084"/>
            <a:ext cx="4639361" cy="646331"/>
          </a:xfrm>
          <a:prstGeom prst="rect">
            <a:avLst/>
          </a:prstGeom>
          <a:noFill/>
        </p:spPr>
        <p:txBody>
          <a:bodyPr wrap="none" rtlCol="0">
            <a:spAutoFit/>
          </a:bodyPr>
          <a:lstStyle/>
          <a:p>
            <a:r>
              <a:rPr lang="en-US" i="1" dirty="0">
                <a:latin typeface="Calibri" charset="0"/>
                <a:hlinkClick r:id="rId4"/>
              </a:rPr>
              <a:t>Link to the UIT CMS page: How Do I Edit That?</a:t>
            </a:r>
            <a:endParaRPr lang="en-US" i="1" dirty="0">
              <a:latin typeface="Calibri" charset="0"/>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a:latin typeface="Impact" charset="0"/>
                <a:ea typeface="MS PGothic" charset="0"/>
              </a:rPr>
              <a:t>CMS Magic</a:t>
            </a:r>
          </a:p>
        </p:txBody>
      </p:sp>
      <p:sp>
        <p:nvSpPr>
          <p:cNvPr id="38914" name="Content Placeholder 2"/>
          <p:cNvSpPr>
            <a:spLocks noGrp="1"/>
          </p:cNvSpPr>
          <p:nvPr>
            <p:ph idx="1"/>
          </p:nvPr>
        </p:nvSpPr>
        <p:spPr>
          <a:xfrm>
            <a:off x="762000" y="393700"/>
            <a:ext cx="8382000" cy="4965700"/>
          </a:xfrm>
        </p:spPr>
        <p:txBody>
          <a:bodyPr anchor="t"/>
          <a:lstStyle/>
          <a:p>
            <a:pPr marL="0" indent="0" eaLnBrk="1" hangingPunct="1">
              <a:buNone/>
              <a:defRPr/>
            </a:pPr>
            <a:r>
              <a:rPr lang="en-US" b="1" dirty="0">
                <a:solidFill>
                  <a:srgbClr val="FF0000"/>
                </a:solidFill>
                <a:latin typeface="Times New Roman" charset="0"/>
                <a:ea typeface="MS PGothic" charset="0"/>
              </a:rPr>
              <a:t>MAGICAL ILLUSIONS: The CMS uses Browser Tricks</a:t>
            </a:r>
            <a:endParaRPr lang="en-US" dirty="0">
              <a:latin typeface="Times New Roman" charset="0"/>
              <a:ea typeface="MS PGothic" charset="0"/>
            </a:endParaRPr>
          </a:p>
          <a:p>
            <a:pPr marL="0" indent="-109728" eaLnBrk="1" hangingPunct="1">
              <a:lnSpc>
                <a:spcPct val="80000"/>
              </a:lnSpc>
              <a:spcBef>
                <a:spcPts val="1200"/>
              </a:spcBef>
              <a:defRPr/>
            </a:pPr>
            <a:r>
              <a:rPr lang="en-US" sz="2200" dirty="0">
                <a:latin typeface="Impact" charset="0"/>
                <a:ea typeface="MS PGothic" charset="0"/>
              </a:rPr>
              <a:t>Web designers </a:t>
            </a:r>
            <a:r>
              <a:rPr lang="en-US" sz="2000" dirty="0">
                <a:latin typeface="Franklin Gothic Book"/>
                <a:ea typeface="MS PGothic" charset="0"/>
                <a:cs typeface="Franklin Gothic Book"/>
              </a:rPr>
              <a:t>work hard to create seamless visual illusions – </a:t>
            </a:r>
            <a:br>
              <a:rPr lang="en-US" sz="2000" dirty="0">
                <a:latin typeface="Franklin Gothic Book"/>
                <a:ea typeface="MS PGothic" charset="0"/>
                <a:cs typeface="Franklin Gothic Book"/>
              </a:rPr>
            </a:br>
            <a:r>
              <a:rPr lang="en-US" sz="2000" dirty="0">
                <a:latin typeface="Franklin Gothic Book"/>
                <a:ea typeface="MS PGothic" charset="0"/>
                <a:cs typeface="Franklin Gothic Book"/>
              </a:rPr>
              <a:t>   so that site visitors can focus on the content, and not just on </a:t>
            </a:r>
            <a:br>
              <a:rPr lang="en-US" sz="2000" dirty="0">
                <a:latin typeface="Franklin Gothic Book"/>
                <a:ea typeface="MS PGothic" charset="0"/>
                <a:cs typeface="Franklin Gothic Book"/>
              </a:rPr>
            </a:br>
            <a:r>
              <a:rPr lang="en-US" sz="2000" dirty="0">
                <a:latin typeface="Franklin Gothic Book"/>
                <a:ea typeface="MS PGothic" charset="0"/>
                <a:cs typeface="Franklin Gothic Book"/>
              </a:rPr>
              <a:t>   figuring out the interface.</a:t>
            </a:r>
          </a:p>
          <a:p>
            <a:pPr marL="0" indent="0" eaLnBrk="1" hangingPunct="1">
              <a:lnSpc>
                <a:spcPct val="80000"/>
              </a:lnSpc>
              <a:spcBef>
                <a:spcPts val="1200"/>
              </a:spcBef>
              <a:defRPr/>
            </a:pPr>
            <a:r>
              <a:rPr lang="en-US" sz="2200" dirty="0">
                <a:latin typeface="Impact" charset="0"/>
                <a:ea typeface="MS PGothic" charset="0"/>
              </a:rPr>
              <a:t> Browsers </a:t>
            </a:r>
            <a:r>
              <a:rPr lang="en-US" sz="2000" dirty="0">
                <a:latin typeface="Franklin Gothic Book"/>
                <a:ea typeface="MS PGothic" charset="0"/>
                <a:cs typeface="Franklin Gothic Book"/>
              </a:rPr>
              <a:t>provide some of the sleight of hand. </a:t>
            </a:r>
            <a:br>
              <a:rPr lang="en-US" sz="2000" dirty="0">
                <a:latin typeface="Franklin Gothic Book"/>
                <a:ea typeface="MS PGothic" charset="0"/>
                <a:cs typeface="Franklin Gothic Book"/>
              </a:rPr>
            </a:br>
            <a:r>
              <a:rPr lang="en-US" sz="2000" dirty="0">
                <a:latin typeface="Franklin Gothic Book"/>
                <a:ea typeface="MS PGothic" charset="0"/>
                <a:cs typeface="Franklin Gothic Book"/>
              </a:rPr>
              <a:t>   When you go to a new page, they only “redraw” those things </a:t>
            </a:r>
            <a:br>
              <a:rPr lang="en-US" sz="2000" dirty="0">
                <a:latin typeface="Franklin Gothic Book"/>
                <a:ea typeface="MS PGothic" charset="0"/>
                <a:cs typeface="Franklin Gothic Book"/>
              </a:rPr>
            </a:br>
            <a:r>
              <a:rPr lang="en-US" sz="2000" dirty="0">
                <a:latin typeface="Franklin Gothic Book"/>
                <a:ea typeface="MS PGothic" charset="0"/>
                <a:cs typeface="Franklin Gothic Book"/>
              </a:rPr>
              <a:t>   which change, or are new – so things appear to load faster. </a:t>
            </a:r>
            <a:br>
              <a:rPr lang="en-US" sz="2000" dirty="0">
                <a:latin typeface="Franklin Gothic Book"/>
                <a:ea typeface="MS PGothic" charset="0"/>
                <a:cs typeface="Franklin Gothic Book"/>
              </a:rPr>
            </a:br>
            <a:r>
              <a:rPr lang="en-US" sz="2000" dirty="0">
                <a:latin typeface="Franklin Gothic Book"/>
                <a:ea typeface="MS PGothic" charset="0"/>
                <a:cs typeface="Franklin Gothic Book"/>
              </a:rPr>
              <a:t>   One side effect can be an illusion of animation: some things look like </a:t>
            </a:r>
            <a:br>
              <a:rPr lang="en-US" sz="2000" dirty="0">
                <a:latin typeface="Franklin Gothic Book"/>
                <a:ea typeface="MS PGothic" charset="0"/>
                <a:cs typeface="Franklin Gothic Book"/>
              </a:rPr>
            </a:br>
            <a:r>
              <a:rPr lang="en-US" sz="2000" dirty="0">
                <a:latin typeface="Franklin Gothic Book"/>
                <a:ea typeface="MS PGothic" charset="0"/>
                <a:cs typeface="Franklin Gothic Book"/>
              </a:rPr>
              <a:t>   they are static while others change; thus, we perceive action, motion.</a:t>
            </a:r>
          </a:p>
          <a:p>
            <a:pPr marL="0" indent="0" eaLnBrk="1" hangingPunct="1">
              <a:lnSpc>
                <a:spcPct val="80000"/>
              </a:lnSpc>
              <a:spcBef>
                <a:spcPts val="1200"/>
              </a:spcBef>
              <a:defRPr/>
            </a:pPr>
            <a:r>
              <a:rPr lang="en-US" sz="2200" dirty="0">
                <a:latin typeface="Impact" charset="0"/>
                <a:ea typeface="MS PGothic" charset="0"/>
              </a:rPr>
              <a:t> So, when the CMS Web-Page Factory </a:t>
            </a:r>
            <a:r>
              <a:rPr lang="en-US" sz="2000" dirty="0">
                <a:latin typeface="Franklin Gothic Book"/>
                <a:ea typeface="MS PGothic" charset="0"/>
                <a:cs typeface="Franklin Gothic Book"/>
              </a:rPr>
              <a:t>builds your pages, </a:t>
            </a:r>
            <a:br>
              <a:rPr lang="en-US" sz="2000" dirty="0">
                <a:latin typeface="Franklin Gothic Book"/>
                <a:ea typeface="MS PGothic" charset="0"/>
                <a:cs typeface="Franklin Gothic Book"/>
              </a:rPr>
            </a:br>
            <a:r>
              <a:rPr lang="en-US" sz="2000" dirty="0">
                <a:latin typeface="Franklin Gothic Book"/>
                <a:ea typeface="MS PGothic" charset="0"/>
                <a:cs typeface="Franklin Gothic Book"/>
              </a:rPr>
              <a:t>   it already has plans to take advantage of that sleight of hand.</a:t>
            </a:r>
            <a:br>
              <a:rPr lang="en-US" sz="2000" dirty="0">
                <a:latin typeface="Franklin Gothic Book"/>
                <a:ea typeface="MS PGothic" charset="0"/>
                <a:cs typeface="Franklin Gothic Book"/>
              </a:rPr>
            </a:br>
            <a:endParaRPr lang="en-US" sz="2000" dirty="0">
              <a:latin typeface="Franklin Gothic Book"/>
              <a:ea typeface="MS PGothic" charset="0"/>
              <a:cs typeface="Franklin Gothic Book"/>
            </a:endParaRPr>
          </a:p>
          <a:p>
            <a:pPr marL="0" indent="0" eaLnBrk="1" hangingPunct="1">
              <a:lnSpc>
                <a:spcPct val="80000"/>
              </a:lnSpc>
              <a:spcBef>
                <a:spcPts val="1200"/>
              </a:spcBef>
              <a:buFont typeface="Arial" charset="0"/>
              <a:buNone/>
              <a:defRPr/>
            </a:pPr>
            <a:r>
              <a:rPr lang="en-US" sz="2000" dirty="0">
                <a:latin typeface="+mj-lt"/>
                <a:ea typeface="MS PGothic" charset="0"/>
                <a:cs typeface="Franklin Gothic Book"/>
              </a:rPr>
              <a:t>What you need to know to perform magical left-nav menu tricks: </a:t>
            </a:r>
            <a:br>
              <a:rPr lang="en-US" sz="2000" dirty="0">
                <a:latin typeface="+mj-lt"/>
                <a:ea typeface="MS PGothic" charset="0"/>
                <a:cs typeface="Franklin Gothic Book"/>
              </a:rPr>
            </a:br>
            <a:r>
              <a:rPr lang="en-US" sz="2000" dirty="0">
                <a:latin typeface="+mj-lt"/>
                <a:ea typeface="MS PGothic" charset="0"/>
                <a:cs typeface="Franklin Gothic Book"/>
              </a:rPr>
              <a:t>  </a:t>
            </a:r>
            <a:br>
              <a:rPr lang="en-US" sz="2000" dirty="0">
                <a:latin typeface="+mj-lt"/>
                <a:ea typeface="MS PGothic" charset="0"/>
                <a:cs typeface="Franklin Gothic Book"/>
              </a:rPr>
            </a:br>
            <a:r>
              <a:rPr lang="en-US" sz="2000" dirty="0">
                <a:latin typeface="+mj-lt"/>
                <a:ea typeface="MS PGothic" charset="0"/>
                <a:cs typeface="Franklin Gothic Book"/>
              </a:rPr>
              <a:t>   1.  </a:t>
            </a:r>
            <a:r>
              <a:rPr lang="en-US" sz="2000" dirty="0">
                <a:latin typeface="Impact" charset="0"/>
                <a:ea typeface="MS PGothic" charset="0"/>
              </a:rPr>
              <a:t>A lot of the magic is already built in to the CMS!</a:t>
            </a:r>
          </a:p>
          <a:p>
            <a:pPr marL="0" indent="0" eaLnBrk="1" hangingPunct="1">
              <a:lnSpc>
                <a:spcPct val="80000"/>
              </a:lnSpc>
              <a:spcBef>
                <a:spcPts val="1200"/>
              </a:spcBef>
              <a:buNone/>
              <a:defRPr/>
            </a:pPr>
            <a:endParaRPr lang="en-US" sz="2200" dirty="0">
              <a:latin typeface="+mj-lt"/>
              <a:ea typeface="MS PGothic" charset="0"/>
              <a:cs typeface="Franklin Gothic Boo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Impact" charset="0"/>
                <a:ea typeface="MS PGothic" charset="0"/>
              </a:rPr>
              <a:t>Web-Page Factory</a:t>
            </a:r>
          </a:p>
        </p:txBody>
      </p:sp>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9460"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19461"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pic>
        <p:nvPicPr>
          <p:cNvPr id="19462"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69357" y="3165475"/>
            <a:ext cx="3588785" cy="21336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ounded Rectangle 4"/>
          <p:cNvSpPr>
            <a:spLocks noChangeArrowheads="1"/>
          </p:cNvSpPr>
          <p:nvPr/>
        </p:nvSpPr>
        <p:spPr bwMode="auto">
          <a:xfrm>
            <a:off x="4089400" y="663575"/>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9466" name="TextBox 26"/>
          <p:cNvSpPr txBox="1">
            <a:spLocks noChangeArrowheads="1"/>
          </p:cNvSpPr>
          <p:nvPr/>
        </p:nvSpPr>
        <p:spPr bwMode="auto">
          <a:xfrm>
            <a:off x="5154613" y="1204913"/>
            <a:ext cx="1312862"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keep secure</a:t>
            </a:r>
            <a:br>
              <a:rPr lang="en-US" sz="1800"/>
            </a:br>
            <a:r>
              <a:rPr lang="en-US" sz="1800"/>
              <a:t>do not share </a:t>
            </a:r>
            <a:br>
              <a:rPr lang="en-US" sz="1800"/>
            </a:br>
            <a:r>
              <a:rPr lang="en-US" sz="1800"/>
              <a:t>URL</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TextBox 28"/>
          <p:cNvSpPr txBox="1"/>
          <p:nvPr/>
        </p:nvSpPr>
        <p:spPr>
          <a:xfrm>
            <a:off x="1519364" y="2797173"/>
            <a:ext cx="597301" cy="369332"/>
          </a:xfrm>
          <a:prstGeom prst="rect">
            <a:avLst/>
          </a:prstGeom>
          <a:noFill/>
        </p:spPr>
        <p:txBody>
          <a:bodyPr wrap="none">
            <a:spAutoFit/>
          </a:bodyPr>
          <a:lstStyle/>
          <a:p>
            <a:pPr fontAlgn="auto">
              <a:spcBef>
                <a:spcPts val="0"/>
              </a:spcBef>
              <a:spcAft>
                <a:spcPts val="0"/>
              </a:spcAft>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n-ea"/>
                <a:cs typeface="+mn-cs"/>
              </a:rPr>
              <a:t>CMS</a:t>
            </a:r>
          </a:p>
        </p:txBody>
      </p:sp>
      <p:sp>
        <p:nvSpPr>
          <p:cNvPr id="15" name="Rectangle 14"/>
          <p:cNvSpPr>
            <a:spLocks noChangeArrowheads="1"/>
          </p:cNvSpPr>
          <p:nvPr/>
        </p:nvSpPr>
        <p:spPr bwMode="auto">
          <a:xfrm>
            <a:off x="2063750" y="2722563"/>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Page</a:t>
            </a:r>
            <a:br>
              <a:rPr lang="en-US" sz="1000" dirty="0">
                <a:solidFill>
                  <a:schemeClr val="lt1"/>
                </a:solidFill>
                <a:latin typeface="+mn-lt"/>
                <a:ea typeface="+mn-ea"/>
                <a:cs typeface="+mn-cs"/>
              </a:rPr>
            </a:br>
            <a:r>
              <a:rPr lang="en-US" sz="1000" dirty="0">
                <a:solidFill>
                  <a:schemeClr val="lt1"/>
                </a:solidFill>
                <a:latin typeface="+mn-lt"/>
                <a:ea typeface="+mn-ea"/>
                <a:cs typeface="+mn-cs"/>
              </a:rPr>
              <a:t>Asset</a:t>
            </a:r>
          </a:p>
        </p:txBody>
      </p:sp>
      <p:sp>
        <p:nvSpPr>
          <p:cNvPr id="19472" name="TextBox 9"/>
          <p:cNvSpPr txBox="1">
            <a:spLocks noChangeArrowheads="1"/>
          </p:cNvSpPr>
          <p:nvPr/>
        </p:nvSpPr>
        <p:spPr bwMode="auto">
          <a:xfrm>
            <a:off x="4227513" y="674688"/>
            <a:ext cx="21907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pic>
        <p:nvPicPr>
          <p:cNvPr id="19473" name="Picture 8"/>
          <p:cNvPicPr>
            <a:picLocks noChangeAspect="1"/>
          </p:cNvPicPr>
          <p:nvPr/>
        </p:nvPicPr>
        <p:blipFill>
          <a:blip r:embed="rId4"/>
          <a:stretch>
            <a:fillRect/>
          </a:stretch>
        </p:blipFill>
        <p:spPr bwMode="auto">
          <a:xfrm>
            <a:off x="5148263" y="1098859"/>
            <a:ext cx="2606675" cy="186628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2" name="Rectangle 21"/>
          <p:cNvSpPr>
            <a:spLocks noChangeArrowheads="1"/>
          </p:cNvSpPr>
          <p:nvPr/>
        </p:nvSpPr>
        <p:spPr bwMode="auto">
          <a:xfrm>
            <a:off x="4740275" y="1204913"/>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Web</a:t>
            </a:r>
            <a:br>
              <a:rPr lang="en-US" sz="1000" dirty="0">
                <a:solidFill>
                  <a:schemeClr val="lt1"/>
                </a:solidFill>
                <a:latin typeface="+mn-lt"/>
                <a:ea typeface="+mn-ea"/>
                <a:cs typeface="+mn-cs"/>
              </a:rPr>
            </a:br>
            <a:r>
              <a:rPr lang="en-US" sz="1000" dirty="0">
                <a:solidFill>
                  <a:schemeClr val="lt1"/>
                </a:solidFill>
                <a:latin typeface="+mn-lt"/>
                <a:ea typeface="+mn-ea"/>
                <a:cs typeface="+mn-cs"/>
              </a:rPr>
              <a:t>Page</a:t>
            </a:r>
            <a:br>
              <a:rPr lang="en-US" sz="1000" dirty="0">
                <a:solidFill>
                  <a:schemeClr val="lt1"/>
                </a:solidFill>
                <a:latin typeface="+mn-lt"/>
                <a:ea typeface="+mn-ea"/>
                <a:cs typeface="+mn-cs"/>
              </a:rPr>
            </a:br>
            <a:r>
              <a:rPr lang="en-US" sz="1000" dirty="0">
                <a:solidFill>
                  <a:schemeClr val="lt1"/>
                </a:solidFill>
                <a:latin typeface="+mn-lt"/>
                <a:ea typeface="+mn-ea"/>
                <a:cs typeface="+mn-cs"/>
              </a:rPr>
              <a:t>(.php)</a:t>
            </a:r>
          </a:p>
        </p:txBody>
      </p:sp>
      <p:pic>
        <p:nvPicPr>
          <p:cNvPr id="19475" name="Picture 8"/>
          <p:cNvPicPr>
            <a:picLocks noChangeAspect="1"/>
          </p:cNvPicPr>
          <p:nvPr/>
        </p:nvPicPr>
        <p:blipFill>
          <a:blip r:embed="rId4"/>
          <a:stretch>
            <a:fillRect/>
          </a:stretch>
        </p:blipFill>
        <p:spPr bwMode="auto">
          <a:xfrm>
            <a:off x="6011863" y="3750488"/>
            <a:ext cx="2682875" cy="19208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3" name="Rectangle 22"/>
          <p:cNvSpPr>
            <a:spLocks noChangeArrowheads="1"/>
          </p:cNvSpPr>
          <p:nvPr/>
        </p:nvSpPr>
        <p:spPr bwMode="auto">
          <a:xfrm>
            <a:off x="5603875" y="3908425"/>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Web</a:t>
            </a:r>
            <a:br>
              <a:rPr lang="en-US" sz="1000" dirty="0">
                <a:solidFill>
                  <a:schemeClr val="lt1"/>
                </a:solidFill>
                <a:latin typeface="+mn-lt"/>
                <a:ea typeface="+mn-ea"/>
                <a:cs typeface="+mn-cs"/>
              </a:rPr>
            </a:br>
            <a:r>
              <a:rPr lang="en-US" sz="1000" dirty="0">
                <a:solidFill>
                  <a:schemeClr val="lt1"/>
                </a:solidFill>
                <a:latin typeface="+mn-lt"/>
                <a:ea typeface="+mn-ea"/>
                <a:cs typeface="+mn-cs"/>
              </a:rPr>
              <a:t>Page</a:t>
            </a:r>
            <a:br>
              <a:rPr lang="en-US" sz="1000" dirty="0">
                <a:solidFill>
                  <a:schemeClr val="lt1"/>
                </a:solidFill>
                <a:latin typeface="+mn-lt"/>
                <a:ea typeface="+mn-ea"/>
                <a:cs typeface="+mn-cs"/>
              </a:rPr>
            </a:br>
            <a:r>
              <a:rPr lang="en-US" sz="1000" dirty="0">
                <a:solidFill>
                  <a:schemeClr val="lt1"/>
                </a:solidFill>
                <a:latin typeface="+mn-lt"/>
                <a:ea typeface="+mn-ea"/>
                <a:cs typeface="+mn-cs"/>
              </a:rPr>
              <a:t>(.php)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a:latin typeface="Impact" charset="0"/>
                <a:ea typeface="MS PGothic" charset="0"/>
              </a:rPr>
              <a:t>CMS Magic</a:t>
            </a:r>
          </a:p>
        </p:txBody>
      </p:sp>
      <p:sp>
        <p:nvSpPr>
          <p:cNvPr id="38914" name="Content Placeholder 2"/>
          <p:cNvSpPr>
            <a:spLocks noGrp="1"/>
          </p:cNvSpPr>
          <p:nvPr>
            <p:ph idx="1"/>
          </p:nvPr>
        </p:nvSpPr>
        <p:spPr>
          <a:xfrm>
            <a:off x="762000" y="393700"/>
            <a:ext cx="7929563" cy="4965700"/>
          </a:xfrm>
        </p:spPr>
        <p:txBody>
          <a:bodyPr anchor="t"/>
          <a:lstStyle/>
          <a:p>
            <a:pPr marL="0" indent="0" eaLnBrk="1" hangingPunct="1">
              <a:buFont typeface="Arial" charset="0"/>
              <a:buNone/>
              <a:defRPr/>
            </a:pPr>
            <a:r>
              <a:rPr lang="en-US" b="1" dirty="0">
                <a:solidFill>
                  <a:srgbClr val="FF0000"/>
                </a:solidFill>
                <a:latin typeface="Times New Roman" charset="0"/>
                <a:ea typeface="MS PGothic" charset="0"/>
              </a:rPr>
              <a:t>MAGICAL ILLUSIONS:</a:t>
            </a:r>
            <a:endParaRPr lang="en-US" dirty="0">
              <a:latin typeface="Times New Roman" charset="0"/>
              <a:ea typeface="MS PGothic" charset="0"/>
            </a:endParaRPr>
          </a:p>
          <a:p>
            <a:pPr marL="0" indent="0" eaLnBrk="1" hangingPunct="1">
              <a:lnSpc>
                <a:spcPct val="80000"/>
              </a:lnSpc>
              <a:spcBef>
                <a:spcPts val="1200"/>
              </a:spcBef>
              <a:buFont typeface="Arial" charset="0"/>
              <a:buNone/>
              <a:defRPr/>
            </a:pPr>
            <a:r>
              <a:rPr lang="en-US" sz="2000" dirty="0">
                <a:latin typeface="+mj-lt"/>
                <a:ea typeface="MS PGothic" charset="0"/>
                <a:cs typeface="Franklin Gothic Book"/>
              </a:rPr>
              <a:t>What you need to know to perform magic menu tricks: </a:t>
            </a:r>
          </a:p>
          <a:p>
            <a:pPr marL="0" indent="0" eaLnBrk="1" hangingPunct="1">
              <a:lnSpc>
                <a:spcPct val="80000"/>
              </a:lnSpc>
              <a:spcBef>
                <a:spcPts val="1200"/>
              </a:spcBef>
              <a:buNone/>
              <a:defRPr/>
            </a:pPr>
            <a:r>
              <a:rPr lang="en-US" sz="2000" dirty="0">
                <a:latin typeface="+mj-lt"/>
                <a:ea typeface="MS PGothic" charset="0"/>
                <a:cs typeface="Franklin Gothic Book"/>
              </a:rPr>
              <a:t>  </a:t>
            </a:r>
            <a:br>
              <a:rPr lang="en-US" sz="2000" dirty="0">
                <a:latin typeface="+mj-lt"/>
                <a:ea typeface="MS PGothic" charset="0"/>
                <a:cs typeface="Franklin Gothic Book"/>
              </a:rPr>
            </a:br>
            <a:r>
              <a:rPr lang="en-US" sz="2000" dirty="0">
                <a:latin typeface="+mj-lt"/>
                <a:ea typeface="MS PGothic" charset="0"/>
                <a:cs typeface="Franklin Gothic Book"/>
              </a:rPr>
              <a:t>2. You do not have to specifically instruct the CMS to build a Left-Nav Menu.</a:t>
            </a:r>
          </a:p>
          <a:p>
            <a:pPr marL="0" indent="0" eaLnBrk="1" hangingPunct="1">
              <a:lnSpc>
                <a:spcPct val="80000"/>
              </a:lnSpc>
              <a:spcBef>
                <a:spcPts val="1200"/>
              </a:spcBef>
              <a:buNone/>
              <a:defRPr/>
            </a:pPr>
            <a:r>
              <a:rPr lang="en-US" sz="2000" dirty="0">
                <a:latin typeface="+mj-lt"/>
                <a:ea typeface="MS PGothic" charset="0"/>
                <a:cs typeface="Franklin Gothic Book"/>
              </a:rPr>
              <a:t>    </a:t>
            </a:r>
            <a:r>
              <a:rPr lang="en-US" sz="1600" dirty="0">
                <a:latin typeface="Franklin Gothic Book"/>
                <a:ea typeface="MS PGothic" charset="0"/>
                <a:cs typeface="Franklin Gothic Book"/>
              </a:rPr>
              <a:t>Which is why this can be such a great feature!</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But it also means you may not pay much attention to it, either,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and so it is important to be aware of what is happening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so you will know how to keep your live site well </a:t>
            </a:r>
            <a:r>
              <a:rPr lang="en-US" sz="1600" b="1" dirty="0">
                <a:ea typeface="MS PGothic" charset="0"/>
                <a:cs typeface="Franklin Gothic Book"/>
              </a:rPr>
              <a:t>synchronized</a:t>
            </a:r>
            <a:r>
              <a:rPr lang="en-US" sz="1600" dirty="0">
                <a:latin typeface="Franklin Gothic Book"/>
                <a:ea typeface="MS PGothic" charset="0"/>
                <a:cs typeface="Franklin Gothic Book"/>
              </a:rPr>
              <a:t> with its CMS source!</a:t>
            </a:r>
          </a:p>
          <a:p>
            <a:pPr marL="0" indent="0" eaLnBrk="1" hangingPunct="1">
              <a:lnSpc>
                <a:spcPct val="70000"/>
              </a:lnSpc>
              <a:spcBef>
                <a:spcPts val="1200"/>
              </a:spcBef>
              <a:buNone/>
              <a:defRPr/>
            </a:pPr>
            <a:r>
              <a:rPr lang="en-US" sz="2000" dirty="0">
                <a:latin typeface="+mj-lt"/>
                <a:ea typeface="MS PGothic" charset="0"/>
                <a:cs typeface="Franklin Gothic Book"/>
              </a:rPr>
              <a:t> </a:t>
            </a:r>
            <a:br>
              <a:rPr lang="en-US" sz="2000" dirty="0">
                <a:latin typeface="+mj-lt"/>
                <a:ea typeface="MS PGothic" charset="0"/>
                <a:cs typeface="Franklin Gothic Book"/>
              </a:rPr>
            </a:br>
            <a:r>
              <a:rPr lang="en-US" sz="2000" dirty="0">
                <a:latin typeface="+mj-lt"/>
                <a:ea typeface="MS PGothic" charset="0"/>
                <a:cs typeface="Franklin Gothic Book"/>
              </a:rPr>
              <a:t>3. </a:t>
            </a:r>
            <a:r>
              <a:rPr lang="en-US" sz="2000" dirty="0">
                <a:latin typeface="+mj-lt"/>
                <a:ea typeface="MS PGothic" charset="0"/>
              </a:rPr>
              <a:t>The left-nav menu does not exist or function separately from the      </a:t>
            </a:r>
            <a:br>
              <a:rPr lang="en-US" sz="2000" dirty="0">
                <a:latin typeface="+mj-lt"/>
                <a:ea typeface="MS PGothic" charset="0"/>
              </a:rPr>
            </a:br>
            <a:r>
              <a:rPr lang="en-US" sz="2000" dirty="0">
                <a:latin typeface="+mj-lt"/>
                <a:ea typeface="MS PGothic" charset="0"/>
              </a:rPr>
              <a:t>     page on which it displays – each page has one, of its very own.</a:t>
            </a:r>
          </a:p>
          <a:p>
            <a:pPr marL="0" indent="0" eaLnBrk="1" hangingPunct="1">
              <a:lnSpc>
                <a:spcPct val="80000"/>
              </a:lnSpc>
              <a:spcBef>
                <a:spcPts val="1200"/>
              </a:spcBef>
              <a:buNone/>
              <a:defRPr/>
            </a:pPr>
            <a:r>
              <a:rPr lang="en-US" sz="1600" dirty="0">
                <a:latin typeface="Franklin Gothic Book"/>
                <a:ea typeface="MS PGothic" charset="0"/>
                <a:cs typeface="Franklin Gothic Book"/>
              </a:rPr>
              <a:t>    Each menu-eligible page has a left-nav menu built into it. </a:t>
            </a:r>
            <a:br>
              <a:rPr lang="en-US" sz="1600" dirty="0">
                <a:latin typeface="Franklin Gothic Book"/>
                <a:ea typeface="MS PGothic" charset="0"/>
                <a:cs typeface="Franklin Gothic Book"/>
              </a:rPr>
            </a:b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When a new page is created, the CMS automatically and dynamically includes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an appropriate left-nav menu for it based on the page’s position within the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structure of your site. </a:t>
            </a:r>
          </a:p>
          <a:p>
            <a:pPr marL="0" indent="0" eaLnBrk="1" hangingPunct="1">
              <a:lnSpc>
                <a:spcPct val="80000"/>
              </a:lnSpc>
              <a:spcBef>
                <a:spcPts val="1200"/>
              </a:spcBef>
              <a:buFont typeface="Arial" charset="0"/>
              <a:buNone/>
              <a:defRPr/>
            </a:pPr>
            <a:r>
              <a:rPr lang="en-US" sz="1600" dirty="0">
                <a:latin typeface="Franklin Gothic Book"/>
                <a:ea typeface="MS PGothic" charset="0"/>
                <a:cs typeface="Franklin Gothic Book"/>
              </a:rPr>
              <a:t> 	</a:t>
            </a:r>
            <a:endParaRPr lang="en-US" sz="1800" dirty="0">
              <a:latin typeface="Franklin Gothic Book"/>
              <a:ea typeface="MS PGothic" charset="0"/>
              <a:cs typeface="Franklin Gothic Boo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a:latin typeface="Impact" charset="0"/>
                <a:ea typeface="MS PGothic" charset="0"/>
              </a:rPr>
              <a:t>CMS Magic</a:t>
            </a:r>
          </a:p>
        </p:txBody>
      </p:sp>
      <p:sp>
        <p:nvSpPr>
          <p:cNvPr id="38914" name="Content Placeholder 2"/>
          <p:cNvSpPr>
            <a:spLocks noGrp="1"/>
          </p:cNvSpPr>
          <p:nvPr>
            <p:ph idx="1"/>
          </p:nvPr>
        </p:nvSpPr>
        <p:spPr>
          <a:xfrm>
            <a:off x="762000" y="393700"/>
            <a:ext cx="8051800" cy="4965700"/>
          </a:xfrm>
        </p:spPr>
        <p:txBody>
          <a:bodyPr anchor="t"/>
          <a:lstStyle/>
          <a:p>
            <a:pPr marL="0" indent="0" eaLnBrk="1" hangingPunct="1">
              <a:buFont typeface="Arial" charset="0"/>
              <a:buNone/>
              <a:defRPr/>
            </a:pPr>
            <a:r>
              <a:rPr lang="en-US" b="1" dirty="0">
                <a:solidFill>
                  <a:srgbClr val="FF0000"/>
                </a:solidFill>
                <a:latin typeface="Times New Roman" charset="0"/>
                <a:ea typeface="MS PGothic" charset="0"/>
              </a:rPr>
              <a:t>MAGICAL ILLUSIONS:</a:t>
            </a:r>
            <a:endParaRPr lang="en-US" dirty="0">
              <a:latin typeface="Times New Roman" charset="0"/>
              <a:ea typeface="MS PGothic" charset="0"/>
            </a:endParaRPr>
          </a:p>
          <a:p>
            <a:pPr marL="0" indent="0" eaLnBrk="1" hangingPunct="1">
              <a:lnSpc>
                <a:spcPct val="80000"/>
              </a:lnSpc>
              <a:spcBef>
                <a:spcPts val="1200"/>
              </a:spcBef>
              <a:buFont typeface="Arial" charset="0"/>
              <a:buNone/>
              <a:defRPr/>
            </a:pPr>
            <a:r>
              <a:rPr lang="en-US" sz="2000" dirty="0">
                <a:latin typeface="+mj-lt"/>
                <a:ea typeface="MS PGothic" charset="0"/>
                <a:cs typeface="Franklin Gothic Book"/>
              </a:rPr>
              <a:t>What you need to know to perform magic menu tricks: </a:t>
            </a:r>
          </a:p>
          <a:p>
            <a:pPr marL="0" indent="0" eaLnBrk="1" hangingPunct="1">
              <a:lnSpc>
                <a:spcPct val="80000"/>
              </a:lnSpc>
              <a:spcBef>
                <a:spcPts val="1200"/>
              </a:spcBef>
              <a:buNone/>
              <a:defRPr/>
            </a:pPr>
            <a:r>
              <a:rPr lang="en-US" sz="2000" dirty="0">
                <a:latin typeface="+mj-lt"/>
                <a:ea typeface="MS PGothic" charset="0"/>
                <a:cs typeface="Franklin Gothic Book"/>
              </a:rPr>
              <a:t>  </a:t>
            </a:r>
            <a:br>
              <a:rPr lang="en-US" sz="2000" dirty="0">
                <a:latin typeface="+mj-lt"/>
                <a:ea typeface="MS PGothic" charset="0"/>
                <a:cs typeface="Franklin Gothic Book"/>
              </a:rPr>
            </a:br>
            <a:r>
              <a:rPr lang="en-US" sz="2000" dirty="0">
                <a:latin typeface="+mj-lt"/>
                <a:ea typeface="MS PGothic" charset="0"/>
                <a:cs typeface="Franklin Gothic Book"/>
              </a:rPr>
              <a:t>4. Inside the CMS, pages’ left-nav menus stay dynamic – </a:t>
            </a:r>
            <a:br>
              <a:rPr lang="en-US" sz="2000" dirty="0">
                <a:latin typeface="+mj-lt"/>
                <a:ea typeface="MS PGothic" charset="0"/>
                <a:cs typeface="Franklin Gothic Book"/>
              </a:rPr>
            </a:br>
            <a:r>
              <a:rPr lang="en-US" sz="2000" dirty="0">
                <a:latin typeface="+mj-lt"/>
                <a:ea typeface="MS PGothic" charset="0"/>
                <a:cs typeface="Franklin Gothic Book"/>
              </a:rPr>
              <a:t>     so </a:t>
            </a:r>
            <a:r>
              <a:rPr lang="en-US" sz="2000" i="1" dirty="0">
                <a:latin typeface="+mj-lt"/>
                <a:ea typeface="MS PGothic" charset="0"/>
                <a:cs typeface="Franklin Gothic Book"/>
              </a:rPr>
              <a:t>they may change  </a:t>
            </a:r>
            <a:r>
              <a:rPr lang="en-US" sz="2000" dirty="0">
                <a:latin typeface="+mj-lt"/>
                <a:ea typeface="MS PGothic" charset="0"/>
                <a:cs typeface="Franklin Gothic Book"/>
              </a:rPr>
              <a:t>if you change the site structure.</a:t>
            </a:r>
          </a:p>
          <a:p>
            <a:pPr marL="0" indent="0" eaLnBrk="1" hangingPunct="1">
              <a:lnSpc>
                <a:spcPct val="80000"/>
              </a:lnSpc>
              <a:spcBef>
                <a:spcPts val="1200"/>
              </a:spcBef>
              <a:buNone/>
              <a:defRPr/>
            </a:pPr>
            <a:r>
              <a:rPr lang="en-US" sz="1600" dirty="0">
                <a:latin typeface="Franklin Gothic Book"/>
                <a:ea typeface="MS PGothic" charset="0"/>
                <a:cs typeface="Franklin Gothic Book"/>
              </a:rPr>
              <a:t>    As long as a page asset’s “indexing” is active, this CMS feature is active: pulling in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whatever site-structure information (or changes) which may affect the left-nav menu.</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Upon Publishing, the CMS captures whatever the current information may be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at that point in time, and writes a </a:t>
            </a:r>
            <a:r>
              <a:rPr lang="en-US" sz="1600" b="1" dirty="0">
                <a:latin typeface="Franklin Gothic Book"/>
                <a:ea typeface="MS PGothic" charset="0"/>
                <a:cs typeface="Franklin Gothic Book"/>
              </a:rPr>
              <a:t>Static</a:t>
            </a:r>
            <a:r>
              <a:rPr lang="en-US" sz="1600" dirty="0">
                <a:latin typeface="Franklin Gothic Book"/>
                <a:ea typeface="MS PGothic" charset="0"/>
                <a:cs typeface="Franklin Gothic Book"/>
              </a:rPr>
              <a:t> file to the Server.</a:t>
            </a:r>
            <a:br>
              <a:rPr lang="en-US" sz="1600" dirty="0">
                <a:latin typeface="Franklin Gothic Book"/>
                <a:ea typeface="MS PGothic" charset="0"/>
                <a:cs typeface="Franklin Gothic Book"/>
              </a:rPr>
            </a:br>
            <a:endParaRPr lang="en-US" sz="1600" dirty="0">
              <a:latin typeface="Franklin Gothic Book"/>
              <a:ea typeface="MS PGothic" charset="0"/>
              <a:cs typeface="Franklin Gothic Book"/>
            </a:endParaRPr>
          </a:p>
          <a:p>
            <a:pPr marL="0" indent="0" eaLnBrk="1" hangingPunct="1">
              <a:lnSpc>
                <a:spcPct val="80000"/>
              </a:lnSpc>
              <a:spcBef>
                <a:spcPts val="1200"/>
              </a:spcBef>
              <a:buNone/>
              <a:defRPr/>
            </a:pPr>
            <a:r>
              <a:rPr lang="en-US" sz="2000" dirty="0">
                <a:latin typeface="+mj-lt"/>
                <a:ea typeface="MS PGothic" charset="0"/>
                <a:cs typeface="Franklin Gothic Book"/>
              </a:rPr>
              <a:t>5. Changes may affect more than the item(s) you are currently editing. </a:t>
            </a:r>
            <a:br>
              <a:rPr lang="en-US" sz="2000" dirty="0">
                <a:latin typeface="+mj-lt"/>
                <a:ea typeface="MS PGothic" charset="0"/>
                <a:cs typeface="Franklin Gothic Book"/>
              </a:rPr>
            </a:br>
            <a:r>
              <a:rPr lang="en-US" sz="1600" dirty="0">
                <a:latin typeface="Franklin Gothic Book"/>
                <a:ea typeface="MS PGothic" charset="0"/>
                <a:cs typeface="Franklin Gothic Book"/>
              </a:rPr>
              <a:t>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Especially within a section: All the Pages within a section, including the main page,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share much of the the same dynamic information for their menus. This makes it easy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for site visitors to get back to any page of a section after visiting another page. It also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means you will need to remember to publish ALL affected items, not necessarily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just the page you updated, to keep your live site Synchronized with the CMS.</a:t>
            </a:r>
            <a:br>
              <a:rPr lang="en-US" sz="2000" dirty="0">
                <a:latin typeface="Franklin Gothic Book"/>
                <a:ea typeface="MS PGothic" charset="0"/>
                <a:cs typeface="Franklin Gothic Book"/>
              </a:rPr>
            </a:br>
            <a:endParaRPr lang="en-US" sz="1600" dirty="0">
              <a:latin typeface="Franklin Gothic Book"/>
              <a:ea typeface="MS PGothic" charset="0"/>
              <a:cs typeface="Franklin Gothic Book"/>
            </a:endParaRPr>
          </a:p>
          <a:p>
            <a:pPr marL="0" indent="0" eaLnBrk="1" hangingPunct="1">
              <a:lnSpc>
                <a:spcPct val="80000"/>
              </a:lnSpc>
              <a:spcBef>
                <a:spcPts val="1200"/>
              </a:spcBef>
              <a:buFont typeface="Arial" charset="0"/>
              <a:buNone/>
              <a:defRPr/>
            </a:pPr>
            <a:r>
              <a:rPr lang="en-US" sz="1600" dirty="0">
                <a:latin typeface="Franklin Gothic Book"/>
                <a:ea typeface="MS PGothic" charset="0"/>
                <a:cs typeface="Franklin Gothic Book"/>
              </a:rPr>
              <a:t> 	</a:t>
            </a:r>
            <a:endParaRPr lang="en-US" sz="1800" dirty="0">
              <a:latin typeface="Franklin Gothic Book"/>
              <a:ea typeface="MS PGothic" charset="0"/>
              <a:cs typeface="Franklin Gothic Book"/>
            </a:endParaRPr>
          </a:p>
        </p:txBody>
      </p:sp>
    </p:spTree>
    <p:extLst>
      <p:ext uri="{BB962C8B-B14F-4D97-AF65-F5344CB8AC3E}">
        <p14:creationId xmlns:p14="http://schemas.microsoft.com/office/powerpoint/2010/main" val="2469088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a:latin typeface="Impact" charset="0"/>
                <a:ea typeface="MS PGothic" charset="0"/>
              </a:rPr>
              <a:t>CMS Magic</a:t>
            </a:r>
          </a:p>
        </p:txBody>
      </p:sp>
      <p:sp>
        <p:nvSpPr>
          <p:cNvPr id="38914" name="Content Placeholder 2"/>
          <p:cNvSpPr>
            <a:spLocks noGrp="1"/>
          </p:cNvSpPr>
          <p:nvPr>
            <p:ph idx="1"/>
          </p:nvPr>
        </p:nvSpPr>
        <p:spPr>
          <a:xfrm>
            <a:off x="762000" y="393700"/>
            <a:ext cx="8051800" cy="4965700"/>
          </a:xfrm>
        </p:spPr>
        <p:txBody>
          <a:bodyPr anchor="t"/>
          <a:lstStyle/>
          <a:p>
            <a:pPr marL="0" indent="0" eaLnBrk="1" hangingPunct="1">
              <a:buFont typeface="Arial" charset="0"/>
              <a:buNone/>
              <a:defRPr/>
            </a:pPr>
            <a:r>
              <a:rPr lang="en-US" b="1" dirty="0">
                <a:solidFill>
                  <a:srgbClr val="FF0000"/>
                </a:solidFill>
                <a:latin typeface="Times New Roman" charset="0"/>
                <a:ea typeface="MS PGothic" charset="0"/>
              </a:rPr>
              <a:t>MAGICAL ILLUSIONS:</a:t>
            </a:r>
            <a:endParaRPr lang="en-US" dirty="0">
              <a:latin typeface="Times New Roman" charset="0"/>
              <a:ea typeface="MS PGothic" charset="0"/>
            </a:endParaRPr>
          </a:p>
          <a:p>
            <a:pPr marL="0" indent="0" eaLnBrk="1" hangingPunct="1">
              <a:lnSpc>
                <a:spcPct val="80000"/>
              </a:lnSpc>
              <a:spcBef>
                <a:spcPts val="1200"/>
              </a:spcBef>
              <a:buFont typeface="Arial" charset="0"/>
              <a:buNone/>
              <a:defRPr/>
            </a:pPr>
            <a:r>
              <a:rPr lang="en-US" sz="2000" dirty="0">
                <a:latin typeface="+mj-lt"/>
                <a:ea typeface="MS PGothic" charset="0"/>
                <a:cs typeface="Franklin Gothic Book"/>
              </a:rPr>
              <a:t>What you need to know to perform magic menu tricks: </a:t>
            </a:r>
          </a:p>
          <a:p>
            <a:pPr marL="0" indent="0" eaLnBrk="1" hangingPunct="1">
              <a:lnSpc>
                <a:spcPct val="80000"/>
              </a:lnSpc>
              <a:spcBef>
                <a:spcPts val="1200"/>
              </a:spcBef>
              <a:buNone/>
              <a:defRPr/>
            </a:pPr>
            <a:r>
              <a:rPr lang="en-US" sz="2000" dirty="0">
                <a:latin typeface="+mj-lt"/>
                <a:ea typeface="MS PGothic" charset="0"/>
                <a:cs typeface="Franklin Gothic Book"/>
              </a:rPr>
              <a:t>  </a:t>
            </a:r>
            <a:br>
              <a:rPr lang="en-US" sz="2000" dirty="0">
                <a:latin typeface="+mj-lt"/>
                <a:ea typeface="MS PGothic" charset="0"/>
                <a:cs typeface="Franklin Gothic Book"/>
              </a:rPr>
            </a:br>
            <a:r>
              <a:rPr lang="en-US" sz="2000" dirty="0">
                <a:latin typeface="+mj-lt"/>
                <a:ea typeface="MS PGothic" charset="0"/>
                <a:cs typeface="Franklin Gothic Book"/>
              </a:rPr>
              <a:t>6. So what determines a Left-Nav Menu’s actual contents?</a:t>
            </a:r>
            <a:endParaRPr lang="en-US" sz="2000" dirty="0">
              <a:latin typeface="+mj-lt"/>
              <a:ea typeface="MS PGothic" charset="0"/>
            </a:endParaRPr>
          </a:p>
          <a:p>
            <a:pPr marL="0" indent="0" eaLnBrk="1" hangingPunct="1">
              <a:lnSpc>
                <a:spcPct val="80000"/>
              </a:lnSpc>
              <a:spcBef>
                <a:spcPts val="1200"/>
              </a:spcBef>
              <a:buNone/>
              <a:defRPr/>
            </a:pPr>
            <a:r>
              <a:rPr lang="en-US" sz="1600" dirty="0">
                <a:latin typeface="Franklin Gothic Book"/>
                <a:ea typeface="MS PGothic" charset="0"/>
                <a:cs typeface="Franklin Gothic Book"/>
              </a:rPr>
              <a:t>    </a:t>
            </a:r>
            <a:r>
              <a:rPr lang="en-US" sz="1600" i="1" dirty="0">
                <a:latin typeface="Franklin Gothic Medium"/>
                <a:ea typeface="MS PGothic" charset="0"/>
                <a:cs typeface="Franklin Gothic Medium"/>
              </a:rPr>
              <a:t>INHERITANCE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The CMS uses a specific algorithm to build the left-nav menu – based largely on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t>
            </a:r>
            <a:r>
              <a:rPr lang="en-US" sz="1600" b="1" dirty="0">
                <a:latin typeface="Franklin Gothic Book"/>
                <a:ea typeface="MS PGothic" charset="0"/>
                <a:cs typeface="Franklin Gothic Book"/>
              </a:rPr>
              <a:t>‘</a:t>
            </a:r>
            <a:r>
              <a:rPr lang="en-US" sz="1600" b="1" i="1" dirty="0">
                <a:latin typeface="Franklin Gothic Book"/>
                <a:ea typeface="MS PGothic" charset="0"/>
                <a:cs typeface="Franklin Gothic Book"/>
              </a:rPr>
              <a:t>inheritance</a:t>
            </a:r>
            <a:r>
              <a:rPr lang="en-US" sz="1600" b="1" dirty="0">
                <a:latin typeface="Franklin Gothic Book"/>
                <a:ea typeface="MS PGothic" charset="0"/>
                <a:cs typeface="Franklin Gothic Book"/>
              </a:rPr>
              <a:t>’ or </a:t>
            </a:r>
            <a:r>
              <a:rPr lang="en-US" sz="1600" b="1" dirty="0" err="1">
                <a:latin typeface="Franklin Gothic Book"/>
                <a:ea typeface="MS PGothic" charset="0"/>
                <a:cs typeface="Franklin Gothic Book"/>
              </a:rPr>
              <a:t>parent:child</a:t>
            </a:r>
            <a:r>
              <a:rPr lang="en-US" sz="1600" b="1" dirty="0">
                <a:latin typeface="Franklin Gothic Book"/>
                <a:ea typeface="MS PGothic" charset="0"/>
                <a:cs typeface="Franklin Gothic Book"/>
              </a:rPr>
              <a:t> relationships </a:t>
            </a:r>
            <a:r>
              <a:rPr lang="en-US" sz="1600" dirty="0">
                <a:latin typeface="Franklin Gothic Book"/>
                <a:ea typeface="MS PGothic" charset="0"/>
                <a:cs typeface="Franklin Gothic Book"/>
              </a:rPr>
              <a:t>amongst the Folders and their Pages.</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 Folder containing other items is considered the “parent” for those items –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and by the same token, the contained items are considered that folder’s “child” items.</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Inheritance is relative: Child Folders might also be considered Parent Folders if they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contain Child items, and so forth.</a:t>
            </a:r>
          </a:p>
          <a:p>
            <a:pPr marL="0" indent="0" eaLnBrk="1" hangingPunct="1">
              <a:lnSpc>
                <a:spcPct val="80000"/>
              </a:lnSpc>
              <a:spcBef>
                <a:spcPts val="1200"/>
              </a:spcBef>
              <a:buNone/>
              <a:defRPr/>
            </a:pPr>
            <a:r>
              <a:rPr lang="en-US" sz="1600" dirty="0">
                <a:latin typeface="Franklin Gothic Book"/>
                <a:ea typeface="MS PGothic" charset="0"/>
                <a:cs typeface="Franklin Gothic Book"/>
              </a:rPr>
              <a:t>    </a:t>
            </a:r>
            <a:r>
              <a:rPr lang="en-US" sz="1600" i="1" dirty="0">
                <a:latin typeface="Franklin Gothic Medium"/>
                <a:ea typeface="MS PGothic" charset="0"/>
                <a:cs typeface="Franklin Gothic Medium"/>
              </a:rPr>
              <a:t>FOLDER TITLE TEXT and other settings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The text itself which appears in the Left Nav Menu (as well as the Breadcrumb) is drawn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from each included Page’s immediate Parent Folder.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t>
            </a:r>
            <a:r>
              <a:rPr lang="en-US" sz="1600" i="1" dirty="0">
                <a:latin typeface="Franklin Gothic Book"/>
                <a:ea typeface="MS PGothic" charset="0"/>
                <a:cs typeface="Franklin Gothic Book"/>
              </a:rPr>
              <a:t>See under:  </a:t>
            </a:r>
            <a:r>
              <a:rPr lang="en-US" sz="1600" i="1" dirty="0">
                <a:latin typeface="Franklin Gothic Medium"/>
                <a:ea typeface="MS PGothic" charset="0"/>
                <a:cs typeface="Franklin Gothic Medium"/>
              </a:rPr>
              <a:t>Edit &gt; System &gt; Inline Metadata &gt; Title   </a:t>
            </a:r>
            <a:r>
              <a:rPr lang="en-US" sz="1600" i="1" dirty="0">
                <a:latin typeface="Franklin Gothic Book"/>
                <a:ea typeface="MS PGothic" charset="0"/>
                <a:cs typeface="Franklin Gothic Book"/>
              </a:rPr>
              <a:t>to review or change the Left-Nav </a:t>
            </a:r>
            <a:br>
              <a:rPr lang="en-US" sz="1600" i="1" dirty="0">
                <a:latin typeface="Franklin Gothic Book"/>
                <a:ea typeface="MS PGothic" charset="0"/>
                <a:cs typeface="Franklin Gothic Book"/>
              </a:rPr>
            </a:br>
            <a:r>
              <a:rPr lang="en-US" sz="1600" i="1" dirty="0">
                <a:latin typeface="Franklin Gothic Book"/>
                <a:ea typeface="MS PGothic" charset="0"/>
                <a:cs typeface="Franklin Gothic Book"/>
              </a:rPr>
              <a:t>    or breadcrumb text for any Folder containing an active Page</a:t>
            </a:r>
            <a:r>
              <a:rPr lang="en-US" sz="1600" dirty="0">
                <a:latin typeface="Franklin Gothic Book"/>
                <a:ea typeface="MS PGothic" charset="0"/>
                <a:cs typeface="Franklin Gothic Book"/>
              </a:rPr>
              <a:t>. </a:t>
            </a:r>
            <a:br>
              <a:rPr lang="en-US" sz="1600" dirty="0">
                <a:latin typeface="Franklin Gothic Book"/>
                <a:ea typeface="MS PGothic" charset="0"/>
                <a:cs typeface="Franklin Gothic Book"/>
              </a:rPr>
            </a:b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“Display in Menu” &amp; “Include when Indexing” also need to be selected.</a:t>
            </a:r>
            <a:endParaRPr lang="en-US" sz="1600" dirty="0">
              <a:latin typeface="+mj-lt"/>
              <a:ea typeface="MS PGothic" charset="0"/>
            </a:endParaRPr>
          </a:p>
          <a:p>
            <a:pPr marL="0" indent="0" eaLnBrk="1" hangingPunct="1">
              <a:lnSpc>
                <a:spcPct val="80000"/>
              </a:lnSpc>
              <a:spcBef>
                <a:spcPts val="1200"/>
              </a:spcBef>
              <a:buNone/>
              <a:defRPr/>
            </a:pPr>
            <a:br>
              <a:rPr lang="en-US" sz="2200" dirty="0">
                <a:ea typeface="MS PGothic" charset="0"/>
                <a:cs typeface="Franklin Gothic Book"/>
              </a:rPr>
            </a:br>
            <a:r>
              <a:rPr lang="en-US" sz="1600" dirty="0">
                <a:latin typeface="Franklin Gothic Book"/>
                <a:ea typeface="MS PGothic" charset="0"/>
                <a:cs typeface="Franklin Gothic Book"/>
              </a:rPr>
              <a:t>   </a:t>
            </a:r>
          </a:p>
          <a:p>
            <a:pPr marL="0" indent="0" eaLnBrk="1" hangingPunct="1">
              <a:lnSpc>
                <a:spcPct val="80000"/>
              </a:lnSpc>
              <a:spcBef>
                <a:spcPts val="1200"/>
              </a:spcBef>
              <a:buFont typeface="Arial" charset="0"/>
              <a:buNone/>
              <a:defRPr/>
            </a:pPr>
            <a:r>
              <a:rPr lang="en-US" sz="1600" dirty="0">
                <a:latin typeface="Franklin Gothic Book"/>
                <a:ea typeface="MS PGothic" charset="0"/>
                <a:cs typeface="Franklin Gothic Book"/>
              </a:rPr>
              <a:t> 	</a:t>
            </a:r>
            <a:endParaRPr lang="en-US" sz="1800" dirty="0">
              <a:latin typeface="Franklin Gothic Book"/>
              <a:ea typeface="MS PGothic" charset="0"/>
              <a:cs typeface="Franklin Gothic Book"/>
            </a:endParaRPr>
          </a:p>
        </p:txBody>
      </p:sp>
    </p:spTree>
    <p:extLst>
      <p:ext uri="{BB962C8B-B14F-4D97-AF65-F5344CB8AC3E}">
        <p14:creationId xmlns:p14="http://schemas.microsoft.com/office/powerpoint/2010/main" val="3664983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a:latin typeface="Impact" charset="0"/>
                <a:ea typeface="MS PGothic" charset="0"/>
              </a:rPr>
              <a:t>CMS Magic</a:t>
            </a:r>
          </a:p>
        </p:txBody>
      </p:sp>
      <p:sp>
        <p:nvSpPr>
          <p:cNvPr id="38914" name="Content Placeholder 2"/>
          <p:cNvSpPr>
            <a:spLocks noGrp="1"/>
          </p:cNvSpPr>
          <p:nvPr>
            <p:ph idx="1"/>
          </p:nvPr>
        </p:nvSpPr>
        <p:spPr>
          <a:xfrm>
            <a:off x="762000" y="393700"/>
            <a:ext cx="7929563" cy="4965700"/>
          </a:xfrm>
        </p:spPr>
        <p:txBody>
          <a:bodyPr anchor="t"/>
          <a:lstStyle/>
          <a:p>
            <a:pPr marL="0" indent="0" eaLnBrk="1" hangingPunct="1">
              <a:buFont typeface="Arial" charset="0"/>
              <a:buNone/>
              <a:defRPr/>
            </a:pPr>
            <a:r>
              <a:rPr lang="en-US" b="1" dirty="0">
                <a:solidFill>
                  <a:srgbClr val="FF0000"/>
                </a:solidFill>
                <a:latin typeface="Times New Roman" charset="0"/>
                <a:ea typeface="MS PGothic" charset="0"/>
              </a:rPr>
              <a:t>MAGICAL ILLUSIONS:</a:t>
            </a:r>
            <a:endParaRPr lang="en-US" dirty="0">
              <a:latin typeface="Times New Roman" charset="0"/>
              <a:ea typeface="MS PGothic" charset="0"/>
            </a:endParaRPr>
          </a:p>
          <a:p>
            <a:pPr marL="0" indent="0" eaLnBrk="1" hangingPunct="1">
              <a:lnSpc>
                <a:spcPct val="80000"/>
              </a:lnSpc>
              <a:spcBef>
                <a:spcPts val="1200"/>
              </a:spcBef>
              <a:buFont typeface="Arial" charset="0"/>
              <a:buNone/>
              <a:defRPr/>
            </a:pPr>
            <a:r>
              <a:rPr lang="en-US" sz="2000" dirty="0">
                <a:latin typeface="+mj-lt"/>
                <a:ea typeface="MS PGothic" charset="0"/>
                <a:cs typeface="Franklin Gothic Book"/>
              </a:rPr>
              <a:t>What you need to know to perform this magic menu trick:</a:t>
            </a:r>
            <a:r>
              <a:rPr lang="en-US" sz="2000" dirty="0">
                <a:ea typeface="MS PGothic" charset="0"/>
                <a:cs typeface="Franklin Gothic Book"/>
              </a:rPr>
              <a:t> </a:t>
            </a:r>
          </a:p>
          <a:p>
            <a:pPr marL="0" indent="0" eaLnBrk="1" hangingPunct="1">
              <a:lnSpc>
                <a:spcPct val="80000"/>
              </a:lnSpc>
              <a:spcBef>
                <a:spcPts val="1200"/>
              </a:spcBef>
              <a:buFont typeface="Arial" charset="0"/>
              <a:buNone/>
              <a:defRPr/>
            </a:pPr>
            <a:r>
              <a:rPr lang="en-US" sz="2000" dirty="0">
                <a:ea typeface="MS PGothic" charset="0"/>
                <a:cs typeface="Franklin Gothic Book"/>
              </a:rPr>
              <a:t>  </a:t>
            </a:r>
            <a:br>
              <a:rPr lang="en-US" sz="2000" dirty="0">
                <a:ea typeface="MS PGothic" charset="0"/>
                <a:cs typeface="Franklin Gothic Book"/>
              </a:rPr>
            </a:br>
            <a:r>
              <a:rPr lang="en-US" sz="2000" dirty="0">
                <a:ea typeface="MS PGothic" charset="0"/>
                <a:cs typeface="Franklin Gothic Book"/>
              </a:rPr>
              <a:t>  </a:t>
            </a:r>
            <a:r>
              <a:rPr lang="en-US" sz="2000" dirty="0">
                <a:latin typeface="+mj-lt"/>
                <a:ea typeface="MS PGothic" charset="0"/>
                <a:cs typeface="Franklin Gothic Book"/>
              </a:rPr>
              <a:t>7.  Whenever the CMS builds a standard page’s Navigation Menu –    </a:t>
            </a:r>
            <a:br>
              <a:rPr lang="en-US" sz="2000" dirty="0">
                <a:latin typeface="+mj-lt"/>
                <a:ea typeface="MS PGothic" charset="0"/>
                <a:cs typeface="Franklin Gothic Book"/>
              </a:rPr>
            </a:br>
            <a:r>
              <a:rPr lang="en-US" sz="2000" dirty="0">
                <a:latin typeface="+mj-lt"/>
                <a:ea typeface="MS PGothic" charset="0"/>
                <a:cs typeface="Franklin Gothic Book"/>
              </a:rPr>
              <a:t>         it will include, by design and by default, </a:t>
            </a:r>
            <a:r>
              <a:rPr lang="en-US" sz="2000" i="1" dirty="0">
                <a:latin typeface="+mj-lt"/>
                <a:ea typeface="MS PGothic" charset="0"/>
                <a:cs typeface="Franklin Gothic Book"/>
              </a:rPr>
              <a:t>all of  </a:t>
            </a:r>
            <a:r>
              <a:rPr lang="en-US" sz="2000" dirty="0">
                <a:latin typeface="+mj-lt"/>
                <a:ea typeface="MS PGothic" charset="0"/>
                <a:cs typeface="Franklin Gothic Book"/>
              </a:rPr>
              <a:t>the following items: </a:t>
            </a:r>
          </a:p>
          <a:p>
            <a:pPr marL="320675" lvl="1" indent="0" eaLnBrk="1" hangingPunct="1">
              <a:lnSpc>
                <a:spcPct val="150000"/>
              </a:lnSpc>
              <a:spcBef>
                <a:spcPts val="0"/>
              </a:spcBef>
              <a:spcAft>
                <a:spcPts val="0"/>
              </a:spcAft>
              <a:defRPr/>
            </a:pPr>
            <a:r>
              <a:rPr lang="en-US" sz="1600" dirty="0">
                <a:latin typeface="Franklin Gothic Book"/>
                <a:ea typeface="MS PGothic" charset="0"/>
                <a:cs typeface="Franklin Gothic Book"/>
              </a:rPr>
              <a:t> </a:t>
            </a:r>
            <a:r>
              <a:rPr lang="en-US" sz="1600" dirty="0">
                <a:latin typeface="+mj-lt"/>
                <a:ea typeface="MS PGothic" charset="0"/>
                <a:cs typeface="Franklin Gothic Book"/>
              </a:rPr>
              <a:t>the page itself</a:t>
            </a:r>
            <a:r>
              <a:rPr lang="en-US" sz="1600" dirty="0">
                <a:latin typeface="Franklin Gothic Book"/>
                <a:ea typeface="MS PGothic" charset="0"/>
                <a:cs typeface="Franklin Gothic Book"/>
              </a:rPr>
              <a:t> and each of the page’s peers;</a:t>
            </a:r>
            <a:r>
              <a:rPr lang="en-US" sz="1600" dirty="0">
                <a:latin typeface="+mj-lt"/>
                <a:ea typeface="MS PGothic" charset="0"/>
                <a:cs typeface="Franklin Gothic Book"/>
              </a:rPr>
              <a:t> </a:t>
            </a:r>
          </a:p>
          <a:p>
            <a:pPr marL="320675" lvl="1" indent="0" eaLnBrk="1" hangingPunct="1">
              <a:spcBef>
                <a:spcPts val="0"/>
              </a:spcBef>
              <a:spcAft>
                <a:spcPts val="0"/>
              </a:spcAft>
              <a:defRPr/>
            </a:pPr>
            <a:r>
              <a:rPr lang="en-US" sz="1600" dirty="0">
                <a:latin typeface="+mj-lt"/>
                <a:ea typeface="MS PGothic" charset="0"/>
                <a:cs typeface="Franklin Gothic Book"/>
              </a:rPr>
              <a:t> any ‘child’ item</a:t>
            </a:r>
            <a:r>
              <a:rPr lang="en-US" sz="1600" dirty="0">
                <a:latin typeface="Franklin Gothic Book"/>
                <a:ea typeface="MS PGothic" charset="0"/>
                <a:cs typeface="Franklin Gothic Book"/>
              </a:rPr>
              <a:t>(s) immediately subordinate to the page on display.</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t>
            </a:r>
            <a:r>
              <a:rPr lang="en-US" sz="1600" i="1" dirty="0">
                <a:latin typeface="Franklin Gothic Book"/>
                <a:ea typeface="MS PGothic" charset="0"/>
                <a:cs typeface="Franklin Gothic Book"/>
              </a:rPr>
              <a:t>i.e. no ‘grand-children’ will appear</a:t>
            </a:r>
            <a:r>
              <a:rPr lang="en-US" sz="1600" dirty="0">
                <a:latin typeface="Franklin Gothic Book"/>
                <a:ea typeface="MS PGothic" charset="0"/>
                <a:cs typeface="Franklin Gothic Book"/>
              </a:rPr>
              <a:t>); </a:t>
            </a:r>
          </a:p>
          <a:p>
            <a:pPr marL="320675" lvl="1" indent="0" eaLnBrk="1" hangingPunct="1">
              <a:spcBef>
                <a:spcPts val="0"/>
              </a:spcBef>
              <a:spcAft>
                <a:spcPts val="0"/>
              </a:spcAft>
              <a:defRPr/>
            </a:pPr>
            <a:r>
              <a:rPr lang="en-US" sz="1600" dirty="0">
                <a:latin typeface="+mj-lt"/>
                <a:ea typeface="MS PGothic" charset="0"/>
                <a:cs typeface="Franklin Gothic Book"/>
              </a:rPr>
              <a:t> the parent page </a:t>
            </a:r>
            <a:r>
              <a:rPr lang="en-US" sz="1600" dirty="0">
                <a:latin typeface="Franklin Gothic Book"/>
                <a:ea typeface="MS PGothic" charset="0"/>
                <a:cs typeface="Franklin Gothic Book"/>
              </a:rPr>
              <a:t>of the page on display;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t>
            </a:r>
            <a:r>
              <a:rPr lang="en-US" sz="1600" i="1" dirty="0">
                <a:latin typeface="Franklin Gothic Book"/>
                <a:ea typeface="MS PGothic" charset="0"/>
                <a:cs typeface="Franklin Gothic Book"/>
              </a:rPr>
              <a:t>note: if the page is a top-level item, this would be area’s home page/folder,</a:t>
            </a:r>
            <a:br>
              <a:rPr lang="en-US" sz="1600" i="1" dirty="0">
                <a:latin typeface="Franklin Gothic Book"/>
                <a:ea typeface="MS PGothic" charset="0"/>
                <a:cs typeface="Franklin Gothic Book"/>
              </a:rPr>
            </a:br>
            <a:r>
              <a:rPr lang="en-US" sz="1600" i="1" dirty="0">
                <a:latin typeface="Franklin Gothic Book"/>
                <a:ea typeface="MS PGothic" charset="0"/>
                <a:cs typeface="Franklin Gothic Book"/>
              </a:rPr>
              <a:t>    and thus item 4, Site name -  from the earlier page-items diagram</a:t>
            </a:r>
            <a:r>
              <a:rPr lang="en-US" sz="1600" dirty="0">
                <a:latin typeface="Franklin Gothic Book"/>
                <a:ea typeface="MS PGothic" charset="0"/>
                <a:cs typeface="Franklin Gothic Book"/>
              </a:rPr>
              <a:t>)</a:t>
            </a:r>
          </a:p>
          <a:p>
            <a:pPr marL="320675" lvl="1" indent="0" eaLnBrk="1" hangingPunct="1">
              <a:lnSpc>
                <a:spcPct val="120000"/>
              </a:lnSpc>
              <a:spcBef>
                <a:spcPts val="0"/>
              </a:spcBef>
              <a:spcAft>
                <a:spcPts val="0"/>
              </a:spcAft>
              <a:defRPr/>
            </a:pPr>
            <a:r>
              <a:rPr lang="en-US" sz="1600" dirty="0">
                <a:latin typeface="Franklin Gothic Book"/>
                <a:ea typeface="MS PGothic" charset="0"/>
                <a:cs typeface="Franklin Gothic Book"/>
              </a:rPr>
              <a:t> </a:t>
            </a:r>
            <a:r>
              <a:rPr lang="en-US" sz="1600" dirty="0">
                <a:latin typeface="+mj-lt"/>
                <a:ea typeface="MS PGothic" charset="0"/>
                <a:cs typeface="Franklin Gothic Book"/>
              </a:rPr>
              <a:t>each of that parent’s peers</a:t>
            </a:r>
            <a:r>
              <a:rPr lang="en-US" sz="1600" dirty="0">
                <a:latin typeface="Franklin Gothic Book"/>
                <a:ea typeface="MS PGothic" charset="0"/>
                <a:cs typeface="Franklin Gothic Book"/>
              </a:rPr>
              <a:t>, if any;</a:t>
            </a:r>
          </a:p>
          <a:p>
            <a:pPr marL="320675" lvl="1" indent="0" eaLnBrk="1" hangingPunct="1">
              <a:lnSpc>
                <a:spcPct val="120000"/>
              </a:lnSpc>
              <a:spcBef>
                <a:spcPts val="0"/>
              </a:spcBef>
              <a:spcAft>
                <a:spcPts val="0"/>
              </a:spcAft>
              <a:defRPr/>
            </a:pPr>
            <a:r>
              <a:rPr lang="en-US" sz="1600" dirty="0">
                <a:latin typeface="+mj-lt"/>
                <a:ea typeface="MS PGothic" charset="0"/>
                <a:cs typeface="Franklin Gothic Book"/>
              </a:rPr>
              <a:t> each of that parent’s ancestors and each of those peers.</a:t>
            </a:r>
            <a:br>
              <a:rPr lang="en-US" sz="1600" dirty="0">
                <a:latin typeface="+mj-lt"/>
                <a:ea typeface="MS PGothic" charset="0"/>
                <a:cs typeface="Franklin Gothic Book"/>
              </a:rPr>
            </a:br>
            <a:endParaRPr lang="en-US" sz="1600" dirty="0">
              <a:latin typeface="+mj-lt"/>
              <a:ea typeface="MS PGothic" charset="0"/>
              <a:cs typeface="Franklin Gothic Book"/>
            </a:endParaRPr>
          </a:p>
          <a:p>
            <a:pPr marL="320675" lvl="1" indent="0" eaLnBrk="1" hangingPunct="1">
              <a:lnSpc>
                <a:spcPct val="120000"/>
              </a:lnSpc>
              <a:spcBef>
                <a:spcPts val="0"/>
              </a:spcBef>
              <a:spcAft>
                <a:spcPts val="0"/>
              </a:spcAft>
              <a:buNone/>
              <a:defRPr/>
            </a:pPr>
            <a:r>
              <a:rPr lang="en-US" sz="1600" dirty="0">
                <a:latin typeface="+mj-lt"/>
                <a:ea typeface="MS PGothic" charset="0"/>
                <a:cs typeface="Franklin Gothic Book"/>
              </a:rPr>
              <a:t>UH styles will highlight each level differently, to distinguish them visually.</a:t>
            </a:r>
            <a:endParaRPr lang="en-US" sz="2000" dirty="0">
              <a:latin typeface="+mj-lt"/>
              <a:ea typeface="MS PGothic" charset="0"/>
              <a:cs typeface="Franklin Gothic Book"/>
            </a:endParaRPr>
          </a:p>
          <a:p>
            <a:pPr marL="0" indent="0" eaLnBrk="1" hangingPunct="1">
              <a:lnSpc>
                <a:spcPct val="90000"/>
              </a:lnSpc>
              <a:spcBef>
                <a:spcPts val="0"/>
              </a:spcBef>
              <a:spcAft>
                <a:spcPts val="0"/>
              </a:spcAft>
              <a:buFont typeface="Arial" charset="0"/>
              <a:buNone/>
              <a:defRPr/>
            </a:pPr>
            <a:r>
              <a:rPr lang="en-US" sz="1600" dirty="0">
                <a:latin typeface="Franklin Gothic Book"/>
                <a:ea typeface="MS PGothic" charset="0"/>
                <a:cs typeface="Franklin Gothic Book"/>
              </a:rPr>
              <a:t> </a:t>
            </a:r>
          </a:p>
          <a:p>
            <a:pPr marL="0" indent="0" eaLnBrk="1" hangingPunct="1">
              <a:lnSpc>
                <a:spcPct val="80000"/>
              </a:lnSpc>
              <a:spcBef>
                <a:spcPts val="1200"/>
              </a:spcBef>
              <a:buFont typeface="Arial" charset="0"/>
              <a:buNone/>
              <a:defRPr/>
            </a:pPr>
            <a:endParaRPr lang="en-US" sz="1600" dirty="0">
              <a:latin typeface="Franklin Gothic Book"/>
              <a:ea typeface="MS PGothic" charset="0"/>
              <a:cs typeface="Franklin Gothic Book"/>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latin typeface="Impact" charset="0"/>
                <a:ea typeface="MS PGothic" charset="0"/>
              </a:rPr>
              <a:t>CMS Magic</a:t>
            </a:r>
          </a:p>
        </p:txBody>
      </p:sp>
      <p:sp>
        <p:nvSpPr>
          <p:cNvPr id="38914" name="Content Placeholder 2"/>
          <p:cNvSpPr>
            <a:spLocks noGrp="1"/>
          </p:cNvSpPr>
          <p:nvPr>
            <p:ph idx="1"/>
          </p:nvPr>
        </p:nvSpPr>
        <p:spPr>
          <a:xfrm>
            <a:off x="762000" y="393700"/>
            <a:ext cx="7929563" cy="4965700"/>
          </a:xfrm>
        </p:spPr>
        <p:txBody>
          <a:bodyPr anchor="t"/>
          <a:lstStyle/>
          <a:p>
            <a:pPr marL="0" indent="0" eaLnBrk="1" hangingPunct="1">
              <a:buFont typeface="Arial" charset="0"/>
              <a:buNone/>
              <a:defRPr/>
            </a:pPr>
            <a:r>
              <a:rPr lang="en-US" b="1" dirty="0">
                <a:solidFill>
                  <a:srgbClr val="FF0000"/>
                </a:solidFill>
                <a:latin typeface="Times New Roman" charset="0"/>
                <a:ea typeface="MS PGothic" charset="0"/>
              </a:rPr>
              <a:t>MAGICAL ILLUSIONS:   </a:t>
            </a:r>
            <a:endParaRPr lang="en-US" dirty="0">
              <a:latin typeface="Times New Roman" charset="0"/>
              <a:ea typeface="MS PGothic" charset="0"/>
            </a:endParaRPr>
          </a:p>
          <a:p>
            <a:pPr marL="0" indent="0" eaLnBrk="1" hangingPunct="1">
              <a:lnSpc>
                <a:spcPct val="80000"/>
              </a:lnSpc>
              <a:spcBef>
                <a:spcPts val="1200"/>
              </a:spcBef>
              <a:buFont typeface="Arial" charset="0"/>
              <a:buNone/>
              <a:defRPr/>
            </a:pPr>
            <a:r>
              <a:rPr lang="en-US" sz="2000" dirty="0">
                <a:latin typeface="+mj-lt"/>
                <a:ea typeface="MS PGothic" charset="0"/>
                <a:cs typeface="Franklin Gothic Book"/>
              </a:rPr>
              <a:t>What you need to know to perform magic menu tricks</a:t>
            </a:r>
            <a:r>
              <a:rPr lang="en-US" sz="2000" dirty="0">
                <a:ea typeface="MS PGothic" charset="0"/>
                <a:cs typeface="Franklin Gothic Book"/>
              </a:rPr>
              <a:t>: </a:t>
            </a:r>
          </a:p>
          <a:p>
            <a:pPr marL="0" indent="0" eaLnBrk="1" hangingPunct="1">
              <a:lnSpc>
                <a:spcPct val="80000"/>
              </a:lnSpc>
              <a:spcBef>
                <a:spcPts val="1200"/>
              </a:spcBef>
              <a:buFont typeface="Arial" charset="0"/>
              <a:buNone/>
              <a:defRPr/>
            </a:pPr>
            <a:r>
              <a:rPr lang="en-US" sz="2000" dirty="0">
                <a:ea typeface="MS PGothic" charset="0"/>
                <a:cs typeface="Franklin Gothic Book"/>
              </a:rPr>
              <a:t>  </a:t>
            </a:r>
            <a:br>
              <a:rPr lang="en-US" sz="2000" dirty="0">
                <a:ea typeface="MS PGothic" charset="0"/>
                <a:cs typeface="Franklin Gothic Book"/>
              </a:rPr>
            </a:br>
            <a:r>
              <a:rPr lang="en-US" sz="2000" dirty="0">
                <a:ea typeface="MS PGothic" charset="0"/>
                <a:cs typeface="Franklin Gothic Book"/>
              </a:rPr>
              <a:t>  </a:t>
            </a:r>
            <a:r>
              <a:rPr lang="en-US" sz="2000" dirty="0">
                <a:latin typeface="+mj-lt"/>
                <a:ea typeface="MS PGothic" charset="0"/>
                <a:cs typeface="Franklin Gothic Book"/>
              </a:rPr>
              <a:t>8.  So when your site visitors click around from item to item . . .</a:t>
            </a:r>
            <a:r>
              <a:rPr lang="en-US" sz="1800" dirty="0">
                <a:latin typeface="+mj-lt"/>
                <a:ea typeface="MS PGothic" charset="0"/>
                <a:cs typeface="Franklin Gothic Book"/>
              </a:rPr>
              <a:t> </a:t>
            </a:r>
            <a:br>
              <a:rPr lang="en-US" sz="1800" dirty="0">
                <a:latin typeface="+mj-lt"/>
                <a:ea typeface="MS PGothic" charset="0"/>
                <a:cs typeface="Franklin Gothic Book"/>
              </a:rPr>
            </a:br>
            <a:r>
              <a:rPr lang="en-US" sz="1800" dirty="0">
                <a:latin typeface="Franklin Gothic Book"/>
                <a:ea typeface="MS PGothic" charset="0"/>
                <a:cs typeface="Franklin Gothic Book"/>
              </a:rPr>
              <a:t>   • </a:t>
            </a:r>
            <a:r>
              <a:rPr lang="en-US" sz="1600" dirty="0">
                <a:latin typeface="Franklin Gothic Book"/>
                <a:ea typeface="MS PGothic" charset="0"/>
                <a:cs typeface="Franklin Gothic Book"/>
              </a:rPr>
              <a:t>Basically, they will see left-nav menus which offer links to whatever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relevant relatives any particular selected page may have.</a:t>
            </a:r>
            <a:br>
              <a:rPr lang="en-US" sz="1600" dirty="0">
                <a:latin typeface="Franklin Gothic Book"/>
                <a:ea typeface="MS PGothic" charset="0"/>
                <a:cs typeface="Franklin Gothic Book"/>
              </a:rPr>
            </a:b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 Those pages’ related menu items may seem to magically “appear” or “disappear”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as site  visitors select various pages and new child items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       “magically appear” to replace the children of previously selected pages. </a:t>
            </a:r>
          </a:p>
          <a:p>
            <a:pPr marL="0" indent="0" eaLnBrk="1" hangingPunct="1">
              <a:lnSpc>
                <a:spcPct val="90000"/>
              </a:lnSpc>
              <a:spcBef>
                <a:spcPts val="0"/>
              </a:spcBef>
              <a:spcAft>
                <a:spcPts val="0"/>
              </a:spcAft>
              <a:buFont typeface="Arial" charset="0"/>
              <a:buNone/>
              <a:defRPr/>
            </a:pPr>
            <a:r>
              <a:rPr lang="en-US" sz="1600" dirty="0">
                <a:latin typeface="Franklin Gothic Book"/>
                <a:ea typeface="MS PGothic" charset="0"/>
                <a:cs typeface="Franklin Gothic Book"/>
              </a:rPr>
              <a:t>       A sort of flip-book animation results.</a:t>
            </a:r>
          </a:p>
          <a:p>
            <a:pPr marL="0" indent="0" eaLnBrk="1" hangingPunct="1">
              <a:lnSpc>
                <a:spcPct val="90000"/>
              </a:lnSpc>
              <a:spcBef>
                <a:spcPts val="0"/>
              </a:spcBef>
              <a:spcAft>
                <a:spcPts val="0"/>
              </a:spcAft>
              <a:buFont typeface="Arial" charset="0"/>
              <a:buNone/>
              <a:defRPr/>
            </a:pPr>
            <a:endParaRPr lang="en-US" sz="1600" dirty="0">
              <a:latin typeface="Franklin Gothic Book"/>
              <a:ea typeface="MS PGothic" charset="0"/>
              <a:cs typeface="Franklin Gothic Book"/>
            </a:endParaRPr>
          </a:p>
          <a:p>
            <a:pPr marL="0" indent="0" eaLnBrk="1" hangingPunct="1">
              <a:buFont typeface="Arial" charset="0"/>
              <a:buNone/>
              <a:defRPr/>
            </a:pPr>
            <a:r>
              <a:rPr lang="en-US" sz="1600" b="1" dirty="0">
                <a:latin typeface="+mj-lt"/>
                <a:ea typeface="MS PGothic" charset="0"/>
                <a:cs typeface="Franklin Gothic Book"/>
              </a:rPr>
              <a:t>Want to Try It ? </a:t>
            </a:r>
          </a:p>
          <a:p>
            <a:pPr eaLnBrk="1" hangingPunct="1">
              <a:defRPr/>
            </a:pPr>
            <a:r>
              <a:rPr lang="en-US" sz="1600" dirty="0">
                <a:latin typeface="Franklin Gothic Book"/>
                <a:ea typeface="MS PGothic" charset="0"/>
                <a:cs typeface="Franklin Gothic Book"/>
              </a:rPr>
              <a:t>Go to the UH website and navigate around using the left-</a:t>
            </a:r>
            <a:r>
              <a:rPr lang="en-US" sz="1600" dirty="0" err="1">
                <a:latin typeface="Franklin Gothic Book"/>
                <a:ea typeface="MS PGothic" charset="0"/>
                <a:cs typeface="Franklin Gothic Book"/>
              </a:rPr>
              <a:t>nav</a:t>
            </a:r>
            <a:r>
              <a:rPr lang="en-US" sz="1600" dirty="0">
                <a:latin typeface="Franklin Gothic Book"/>
                <a:ea typeface="MS PGothic" charset="0"/>
                <a:cs typeface="Franklin Gothic Book"/>
              </a:rPr>
              <a:t> menus.</a:t>
            </a:r>
          </a:p>
          <a:p>
            <a:pPr eaLnBrk="1" hangingPunct="1">
              <a:defRPr/>
            </a:pPr>
            <a:r>
              <a:rPr lang="en-US" sz="1600" dirty="0">
                <a:latin typeface="Franklin Gothic Book"/>
                <a:ea typeface="MS PGothic" charset="0"/>
                <a:cs typeface="Franklin Gothic Book"/>
              </a:rPr>
              <a:t>Look for left nav menus which show descendants and ancestors, such as:  </a:t>
            </a:r>
            <a:br>
              <a:rPr lang="en-US" sz="1600" dirty="0">
                <a:latin typeface="Franklin Gothic Book"/>
                <a:ea typeface="MS PGothic" charset="0"/>
                <a:cs typeface="Franklin Gothic Book"/>
              </a:rPr>
            </a:br>
            <a:r>
              <a:rPr lang="en-US" sz="1600" dirty="0">
                <a:latin typeface="Franklin Gothic Book"/>
                <a:ea typeface="MS PGothic" charset="0"/>
                <a:cs typeface="Franklin Gothic Book"/>
              </a:rPr>
              <a:t>https://</a:t>
            </a:r>
            <a:r>
              <a:rPr lang="en-US" sz="1600" dirty="0" err="1">
                <a:latin typeface="Franklin Gothic Book"/>
                <a:ea typeface="MS PGothic" charset="0"/>
                <a:cs typeface="Franklin Gothic Book"/>
              </a:rPr>
              <a:t>www.uh.edu</a:t>
            </a:r>
            <a:r>
              <a:rPr lang="en-US" sz="1600" dirty="0">
                <a:latin typeface="Franklin Gothic Book"/>
                <a:ea typeface="MS PGothic" charset="0"/>
                <a:cs typeface="Franklin Gothic Book"/>
              </a:rPr>
              <a:t>/</a:t>
            </a:r>
            <a:r>
              <a:rPr lang="en-US" sz="1600" dirty="0" err="1">
                <a:latin typeface="Franklin Gothic Book"/>
                <a:ea typeface="MS PGothic" charset="0"/>
                <a:cs typeface="Franklin Gothic Book"/>
              </a:rPr>
              <a:t>nsm</a:t>
            </a:r>
            <a:r>
              <a:rPr lang="en-US" sz="1600" dirty="0">
                <a:latin typeface="Franklin Gothic Book"/>
                <a:ea typeface="MS PGothic" charset="0"/>
                <a:cs typeface="Franklin Gothic Book"/>
              </a:rPr>
              <a:t>/biology-biochemistry/graduate/</a:t>
            </a:r>
          </a:p>
          <a:p>
            <a:pPr marL="0" indent="0" eaLnBrk="1" hangingPunct="1">
              <a:lnSpc>
                <a:spcPct val="80000"/>
              </a:lnSpc>
              <a:spcBef>
                <a:spcPts val="1200"/>
              </a:spcBef>
              <a:buFont typeface="Arial" charset="0"/>
              <a:buNone/>
              <a:defRPr/>
            </a:pPr>
            <a:endParaRPr lang="en-US" sz="1600" dirty="0">
              <a:latin typeface="Franklin Gothic Book"/>
              <a:ea typeface="MS PGothic" charset="0"/>
              <a:cs typeface="Franklin Gothic Book"/>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z="2400" dirty="0">
                <a:latin typeface="Impact" charset="0"/>
                <a:ea typeface="MS PGothic" charset="0"/>
              </a:rPr>
              <a:t>Cascade CMS at UH</a:t>
            </a:r>
          </a:p>
        </p:txBody>
      </p:sp>
      <p:sp>
        <p:nvSpPr>
          <p:cNvPr id="38914" name="Content Placeholder 2"/>
          <p:cNvSpPr>
            <a:spLocks noGrp="1"/>
          </p:cNvSpPr>
          <p:nvPr>
            <p:ph idx="1"/>
          </p:nvPr>
        </p:nvSpPr>
        <p:spPr>
          <a:xfrm>
            <a:off x="762000" y="393699"/>
            <a:ext cx="7929563" cy="5405967"/>
          </a:xfrm>
        </p:spPr>
        <p:txBody>
          <a:bodyPr anchor="t"/>
          <a:lstStyle/>
          <a:p>
            <a:pPr marL="0" indent="0" eaLnBrk="1" hangingPunct="1">
              <a:buFont typeface="Arial" charset="0"/>
              <a:buNone/>
              <a:defRPr/>
            </a:pPr>
            <a:r>
              <a:rPr lang="en-US" b="1" dirty="0">
                <a:solidFill>
                  <a:srgbClr val="FF0000"/>
                </a:solidFill>
                <a:latin typeface="Times New Roman" charset="0"/>
                <a:ea typeface="MS PGothic" charset="0"/>
              </a:rPr>
              <a:t> </a:t>
            </a:r>
            <a:r>
              <a:rPr lang="en-US" sz="2000" dirty="0">
                <a:latin typeface="+mj-lt"/>
                <a:ea typeface="MS PGothic" charset="0"/>
                <a:cs typeface="Franklin Gothic Book"/>
              </a:rPr>
              <a:t>Learn More</a:t>
            </a:r>
            <a:r>
              <a:rPr lang="en-US" sz="2000" dirty="0">
                <a:ea typeface="MS PGothic" charset="0"/>
                <a:cs typeface="Franklin Gothic Book"/>
              </a:rPr>
              <a:t>: </a:t>
            </a:r>
          </a:p>
          <a:p>
            <a:pPr marL="0" indent="0" eaLnBrk="1" hangingPunct="1">
              <a:lnSpc>
                <a:spcPct val="80000"/>
              </a:lnSpc>
              <a:spcBef>
                <a:spcPts val="1200"/>
              </a:spcBef>
              <a:buNone/>
              <a:defRPr/>
            </a:pPr>
            <a:r>
              <a:rPr lang="en-US" sz="1600" b="1" dirty="0"/>
              <a:t>Visit the staging-published version of the training materials (</a:t>
            </a:r>
            <a:r>
              <a:rPr lang="en-US" sz="1600" i="1" dirty="0">
                <a:hlinkClick r:id="rId3"/>
              </a:rPr>
              <a:t>off-campus requires VPN</a:t>
            </a:r>
            <a:r>
              <a:rPr lang="en-US" sz="1600" b="1" dirty="0"/>
              <a:t>):</a:t>
            </a:r>
            <a:br>
              <a:rPr lang="en-US" sz="1600" dirty="0"/>
            </a:br>
            <a:r>
              <a:rPr lang="en-US" sz="1400" i="1" dirty="0"/>
              <a:t>Links on the home page lead you to CMS features examples and resource downloads.</a:t>
            </a:r>
            <a:br>
              <a:rPr lang="en-US" sz="1600" dirty="0"/>
            </a:br>
            <a:r>
              <a:rPr lang="en-US" sz="1600" dirty="0">
                <a:hlinkClick r:id="rId4"/>
              </a:rPr>
              <a:t>https://staging.web.e.uh.edu/cms-trainee-00/</a:t>
            </a:r>
            <a:r>
              <a:rPr lang="en-US" sz="1600" dirty="0"/>
              <a:t>.</a:t>
            </a:r>
          </a:p>
          <a:p>
            <a:pPr marL="0" indent="0" eaLnBrk="1" hangingPunct="1">
              <a:lnSpc>
                <a:spcPct val="80000"/>
              </a:lnSpc>
              <a:spcBef>
                <a:spcPts val="1200"/>
              </a:spcBef>
              <a:buNone/>
              <a:defRPr/>
            </a:pPr>
            <a:r>
              <a:rPr lang="en-US" sz="1600" b="1" dirty="0"/>
              <a:t>Web Tech Cascade CMS team pages: </a:t>
            </a:r>
            <a:br>
              <a:rPr lang="en-US" sz="1600" dirty="0"/>
            </a:br>
            <a:r>
              <a:rPr lang="en-US" sz="1400" i="1" dirty="0"/>
              <a:t>Cascade How-</a:t>
            </a:r>
            <a:r>
              <a:rPr lang="en-US" sz="1400" i="1" dirty="0" err="1"/>
              <a:t>to’s</a:t>
            </a:r>
            <a:r>
              <a:rPr lang="en-US" sz="1400" i="1" dirty="0"/>
              <a:t>, Training &amp; General info, Glossary, concept discussions; more ...</a:t>
            </a:r>
            <a:br>
              <a:rPr lang="en-US" sz="1400" i="1" dirty="0"/>
            </a:br>
            <a:r>
              <a:rPr lang="en-US" sz="1600" dirty="0">
                <a:hlinkClick r:id="rId5"/>
              </a:rPr>
              <a:t>https://www.uh.edu/infotech/services/web-services/cms/cms-how-tos/</a:t>
            </a:r>
            <a:endParaRPr lang="en-US" sz="1600" dirty="0"/>
          </a:p>
          <a:p>
            <a:pPr marL="0" indent="0" eaLnBrk="1" hangingPunct="1">
              <a:lnSpc>
                <a:spcPct val="80000"/>
              </a:lnSpc>
              <a:spcBef>
                <a:spcPts val="1200"/>
              </a:spcBef>
              <a:buNone/>
              <a:defRPr/>
            </a:pPr>
            <a:r>
              <a:rPr lang="en-US" sz="1600" b="1" dirty="0"/>
              <a:t>UH Web Marketing Resources:</a:t>
            </a:r>
            <a:br>
              <a:rPr lang="en-US" sz="1600" dirty="0"/>
            </a:br>
            <a:r>
              <a:rPr lang="en-US" sz="1600" i="1" dirty="0" err="1"/>
              <a:t>C</a:t>
            </a:r>
            <a:r>
              <a:rPr lang="en-US" sz="1400" i="1" dirty="0" err="1"/>
              <a:t>ascade,UH</a:t>
            </a:r>
            <a:r>
              <a:rPr lang="en-US" sz="1400" i="1" dirty="0"/>
              <a:t> Bootstrap, Google Analytics, Forms, UH Web community, Downloads, More... </a:t>
            </a:r>
            <a:br>
              <a:rPr lang="en-US" sz="1400" i="1" dirty="0"/>
            </a:br>
            <a:r>
              <a:rPr lang="en-US" sz="1600" dirty="0">
                <a:hlinkClick r:id="rId6"/>
              </a:rPr>
              <a:t>https://www.uh.edu/marcom/resources/</a:t>
            </a:r>
            <a:br>
              <a:rPr lang="en-US" sz="1600" dirty="0">
                <a:hlinkClick r:id="rId6"/>
              </a:rPr>
            </a:br>
            <a:r>
              <a:rPr lang="en-US" sz="1600" i="1" dirty="0"/>
              <a:t>G</a:t>
            </a:r>
            <a:r>
              <a:rPr lang="en-US" sz="1400" i="1" dirty="0"/>
              <a:t>uidelines for Custom Headers, Landing pages; recommended image sizes/specs:</a:t>
            </a:r>
            <a:br>
              <a:rPr lang="en-US" sz="1400" i="1" dirty="0"/>
            </a:br>
            <a:r>
              <a:rPr lang="en-US" sz="1600" dirty="0">
                <a:hlinkClick r:id="rId7"/>
              </a:rPr>
              <a:t>https://www.uh.edu/marcom/resources/cascade/</a:t>
            </a:r>
            <a:br>
              <a:rPr lang="en-US" sz="1600" dirty="0">
                <a:hlinkClick r:id="rId7"/>
              </a:rPr>
            </a:br>
            <a:r>
              <a:rPr lang="en-US" sz="1600" i="1" dirty="0"/>
              <a:t>UH</a:t>
            </a:r>
            <a:r>
              <a:rPr lang="en-US" sz="1400" i="1" dirty="0"/>
              <a:t> Web Best Practices:</a:t>
            </a:r>
            <a:br>
              <a:rPr lang="en-US" sz="1600" dirty="0"/>
            </a:br>
            <a:r>
              <a:rPr lang="en-US" sz="1600" dirty="0">
                <a:hlinkClick r:id="rId8"/>
              </a:rPr>
              <a:t>https://www.uh.edu/marcom/guidelines-policies/web-best-practices/</a:t>
            </a:r>
            <a:br>
              <a:rPr lang="en-US" sz="1600" dirty="0">
                <a:hlinkClick r:id="rId8"/>
              </a:rPr>
            </a:br>
            <a:r>
              <a:rPr lang="en-US" sz="1600" i="1" dirty="0"/>
              <a:t>M</a:t>
            </a:r>
            <a:r>
              <a:rPr lang="en-US" sz="1400" i="1" dirty="0"/>
              <a:t>eet the Web Marketing Team:</a:t>
            </a:r>
            <a:br>
              <a:rPr lang="en-US" sz="1600" dirty="0"/>
            </a:br>
            <a:r>
              <a:rPr lang="en-US" sz="1600" dirty="0">
                <a:hlinkClick r:id="rId9"/>
              </a:rPr>
              <a:t>https://www.uh.edu/marcom/team/index.php</a:t>
            </a:r>
            <a:r>
              <a:rPr lang="en-US" sz="1600" dirty="0"/>
              <a:t>  </a:t>
            </a:r>
            <a:r>
              <a:rPr lang="en-US" sz="1400" i="1" dirty="0"/>
              <a:t>– see: </a:t>
            </a:r>
            <a:br>
              <a:rPr lang="en-US" sz="1400" i="1" dirty="0"/>
            </a:br>
            <a:r>
              <a:rPr lang="en-US" sz="1600" dirty="0"/>
              <a:t>   </a:t>
            </a:r>
            <a:r>
              <a:rPr lang="en-US" sz="1400" i="1" dirty="0"/>
              <a:t> Online Marketing and User Experience team</a:t>
            </a:r>
            <a:br>
              <a:rPr lang="en-US" sz="1400" i="1" dirty="0"/>
            </a:br>
            <a:r>
              <a:rPr lang="en-US" sz="1600" b="1" i="1" dirty="0"/>
              <a:t>Contact</a:t>
            </a:r>
            <a:r>
              <a:rPr lang="en-US" sz="1600" dirty="0"/>
              <a:t>: </a:t>
            </a:r>
            <a:r>
              <a:rPr lang="en-US" sz="1600" dirty="0">
                <a:hlinkClick r:id="rId10"/>
              </a:rPr>
              <a:t>webmarketing@uh.edu</a:t>
            </a:r>
            <a:br>
              <a:rPr lang="en-US" sz="1600" dirty="0"/>
            </a:br>
            <a:r>
              <a:rPr lang="en-US" sz="1400" i="1" dirty="0"/>
              <a:t>Note: Web Marketing is the business owner of the Cascade CMS at UH/UHS.</a:t>
            </a:r>
          </a:p>
          <a:p>
            <a:pPr marL="0" indent="0" eaLnBrk="1" hangingPunct="1">
              <a:lnSpc>
                <a:spcPct val="80000"/>
              </a:lnSpc>
              <a:spcBef>
                <a:spcPts val="1200"/>
              </a:spcBef>
              <a:buNone/>
              <a:defRPr/>
            </a:pPr>
            <a:r>
              <a:rPr lang="en-US" sz="1600" b="1" dirty="0"/>
              <a:t>UH Communications/Web / Standards and Branding / Guidelines and Policies:</a:t>
            </a:r>
            <a:br>
              <a:rPr lang="en-US" sz="1600" b="1" dirty="0"/>
            </a:br>
            <a:r>
              <a:rPr lang="en-US" sz="1600" dirty="0"/>
              <a:t>UH Branding: </a:t>
            </a:r>
            <a:r>
              <a:rPr lang="en-US" sz="1600" dirty="0">
                <a:hlinkClick r:id="rId11"/>
              </a:rPr>
              <a:t>https://www.uh.edu/marcom/departments/branding/</a:t>
            </a:r>
            <a:br>
              <a:rPr lang="en-US" sz="1600" dirty="0">
                <a:hlinkClick r:id="rId11"/>
              </a:rPr>
            </a:br>
            <a:r>
              <a:rPr lang="en-US" sz="1600" dirty="0"/>
              <a:t>UH </a:t>
            </a:r>
            <a:r>
              <a:rPr lang="en-US" sz="1600" spc="-50" dirty="0"/>
              <a:t>Communications Guidelines and Policies: </a:t>
            </a:r>
            <a:r>
              <a:rPr lang="en-US" sz="1600" dirty="0">
                <a:hlinkClick r:id="rId12"/>
              </a:rPr>
              <a:t>https://www.uh.edu/marcom/guidelines-policies/</a:t>
            </a:r>
            <a:br>
              <a:rPr lang="en-US" sz="1600" dirty="0">
                <a:hlinkClick r:id="rId12"/>
              </a:rPr>
            </a:br>
            <a:r>
              <a:rPr lang="en-US" sz="1600" dirty="0"/>
              <a:t>UH Web Style Guide: </a:t>
            </a:r>
            <a:r>
              <a:rPr lang="en-US" sz="1600" dirty="0">
                <a:hlinkClick r:id="rId13"/>
              </a:rPr>
              <a:t>https://</a:t>
            </a:r>
            <a:r>
              <a:rPr lang="en-US" sz="1600" dirty="0" err="1">
                <a:hlinkClick r:id="rId13"/>
              </a:rPr>
              <a:t>www.uh.edu</a:t>
            </a:r>
            <a:r>
              <a:rPr lang="en-US" sz="1600" dirty="0">
                <a:hlinkClick r:id="rId13"/>
              </a:rPr>
              <a:t>/</a:t>
            </a:r>
            <a:r>
              <a:rPr lang="en-US" sz="1600" dirty="0" err="1">
                <a:hlinkClick r:id="rId13"/>
              </a:rPr>
              <a:t>marcom</a:t>
            </a:r>
            <a:r>
              <a:rPr lang="en-US" sz="1600" dirty="0">
                <a:hlinkClick r:id="rId13"/>
              </a:rPr>
              <a:t>/guidelines-policies/web-style/</a:t>
            </a:r>
            <a:endParaRPr lang="en-US" sz="1600" dirty="0">
              <a:latin typeface="Arial"/>
              <a:ea typeface="MS PGothic" charset="0"/>
              <a:cs typeface="Arial"/>
            </a:endParaRPr>
          </a:p>
        </p:txBody>
      </p:sp>
    </p:spTree>
    <p:extLst>
      <p:ext uri="{BB962C8B-B14F-4D97-AF65-F5344CB8AC3E}">
        <p14:creationId xmlns:p14="http://schemas.microsoft.com/office/powerpoint/2010/main" val="16974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Impact" charset="0"/>
                <a:ea typeface="MS PGothic" charset="0"/>
              </a:rPr>
              <a:t>Web-Page Factory</a:t>
            </a:r>
          </a:p>
        </p:txBody>
      </p:sp>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9460"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19461"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pic>
        <p:nvPicPr>
          <p:cNvPr id="19462"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69357" y="3165475"/>
            <a:ext cx="3588785" cy="21336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ounded Rectangle 4"/>
          <p:cNvSpPr>
            <a:spLocks noChangeArrowheads="1"/>
          </p:cNvSpPr>
          <p:nvPr/>
        </p:nvSpPr>
        <p:spPr bwMode="auto">
          <a:xfrm>
            <a:off x="4089400" y="663575"/>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9466" name="TextBox 26"/>
          <p:cNvSpPr txBox="1">
            <a:spLocks noChangeArrowheads="1"/>
          </p:cNvSpPr>
          <p:nvPr/>
        </p:nvSpPr>
        <p:spPr bwMode="auto">
          <a:xfrm>
            <a:off x="5154613" y="1204913"/>
            <a:ext cx="1312862"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keep secure</a:t>
            </a:r>
            <a:br>
              <a:rPr lang="en-US" sz="1800"/>
            </a:br>
            <a:r>
              <a:rPr lang="en-US" sz="1800"/>
              <a:t>do not share </a:t>
            </a:r>
            <a:br>
              <a:rPr lang="en-US" sz="1800"/>
            </a:br>
            <a:r>
              <a:rPr lang="en-US" sz="1800"/>
              <a:t>URL</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TextBox 28"/>
          <p:cNvSpPr txBox="1"/>
          <p:nvPr/>
        </p:nvSpPr>
        <p:spPr>
          <a:xfrm>
            <a:off x="1519364" y="2797173"/>
            <a:ext cx="597301" cy="369332"/>
          </a:xfrm>
          <a:prstGeom prst="rect">
            <a:avLst/>
          </a:prstGeom>
          <a:noFill/>
        </p:spPr>
        <p:txBody>
          <a:bodyPr wrap="none">
            <a:spAutoFit/>
          </a:bodyPr>
          <a:lstStyle/>
          <a:p>
            <a:pPr fontAlgn="auto">
              <a:spcBef>
                <a:spcPts val="0"/>
              </a:spcBef>
              <a:spcAft>
                <a:spcPts val="0"/>
              </a:spcAft>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n-ea"/>
                <a:cs typeface="+mn-cs"/>
              </a:rPr>
              <a:t>CMS</a:t>
            </a:r>
          </a:p>
        </p:txBody>
      </p:sp>
      <p:sp>
        <p:nvSpPr>
          <p:cNvPr id="15" name="Rectangle 14"/>
          <p:cNvSpPr>
            <a:spLocks noChangeArrowheads="1"/>
          </p:cNvSpPr>
          <p:nvPr/>
        </p:nvSpPr>
        <p:spPr bwMode="auto">
          <a:xfrm>
            <a:off x="2063750" y="2722563"/>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Page</a:t>
            </a:r>
            <a:br>
              <a:rPr lang="en-US" sz="1000" dirty="0">
                <a:solidFill>
                  <a:schemeClr val="lt1"/>
                </a:solidFill>
                <a:latin typeface="+mn-lt"/>
                <a:ea typeface="+mn-ea"/>
                <a:cs typeface="+mn-cs"/>
              </a:rPr>
            </a:br>
            <a:r>
              <a:rPr lang="en-US" sz="1000" dirty="0">
                <a:solidFill>
                  <a:schemeClr val="lt1"/>
                </a:solidFill>
                <a:latin typeface="+mn-lt"/>
                <a:ea typeface="+mn-ea"/>
                <a:cs typeface="+mn-cs"/>
              </a:rPr>
              <a:t>Asset</a:t>
            </a:r>
          </a:p>
        </p:txBody>
      </p:sp>
      <p:sp>
        <p:nvSpPr>
          <p:cNvPr id="19472" name="TextBox 9"/>
          <p:cNvSpPr txBox="1">
            <a:spLocks noChangeArrowheads="1"/>
          </p:cNvSpPr>
          <p:nvPr/>
        </p:nvSpPr>
        <p:spPr bwMode="auto">
          <a:xfrm>
            <a:off x="4227513" y="674688"/>
            <a:ext cx="21907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pic>
        <p:nvPicPr>
          <p:cNvPr id="19473" name="Picture 8"/>
          <p:cNvPicPr>
            <a:picLocks noChangeAspect="1"/>
          </p:cNvPicPr>
          <p:nvPr/>
        </p:nvPicPr>
        <p:blipFill>
          <a:blip r:embed="rId4"/>
          <a:stretch>
            <a:fillRect/>
          </a:stretch>
        </p:blipFill>
        <p:spPr bwMode="auto">
          <a:xfrm>
            <a:off x="5148263" y="1098859"/>
            <a:ext cx="2606675" cy="186628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2" name="Rectangle 21"/>
          <p:cNvSpPr>
            <a:spLocks noChangeArrowheads="1"/>
          </p:cNvSpPr>
          <p:nvPr/>
        </p:nvSpPr>
        <p:spPr bwMode="auto">
          <a:xfrm>
            <a:off x="4740275" y="1204913"/>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Web</a:t>
            </a:r>
            <a:br>
              <a:rPr lang="en-US" sz="1000" dirty="0">
                <a:solidFill>
                  <a:schemeClr val="lt1"/>
                </a:solidFill>
                <a:latin typeface="+mn-lt"/>
                <a:ea typeface="+mn-ea"/>
                <a:cs typeface="+mn-cs"/>
              </a:rPr>
            </a:br>
            <a:r>
              <a:rPr lang="en-US" sz="1000" dirty="0">
                <a:solidFill>
                  <a:schemeClr val="lt1"/>
                </a:solidFill>
                <a:latin typeface="+mn-lt"/>
                <a:ea typeface="+mn-ea"/>
                <a:cs typeface="+mn-cs"/>
              </a:rPr>
              <a:t>Page</a:t>
            </a:r>
            <a:br>
              <a:rPr lang="en-US" sz="1000" dirty="0">
                <a:solidFill>
                  <a:schemeClr val="lt1"/>
                </a:solidFill>
                <a:latin typeface="+mn-lt"/>
                <a:ea typeface="+mn-ea"/>
                <a:cs typeface="+mn-cs"/>
              </a:rPr>
            </a:br>
            <a:r>
              <a:rPr lang="en-US" sz="1000" dirty="0">
                <a:solidFill>
                  <a:schemeClr val="lt1"/>
                </a:solidFill>
                <a:latin typeface="+mn-lt"/>
                <a:ea typeface="+mn-ea"/>
                <a:cs typeface="+mn-cs"/>
              </a:rPr>
              <a:t>(.php)</a:t>
            </a:r>
          </a:p>
        </p:txBody>
      </p:sp>
      <p:pic>
        <p:nvPicPr>
          <p:cNvPr id="19475" name="Picture 8"/>
          <p:cNvPicPr>
            <a:picLocks noChangeAspect="1"/>
          </p:cNvPicPr>
          <p:nvPr/>
        </p:nvPicPr>
        <p:blipFill>
          <a:blip r:embed="rId4"/>
          <a:stretch>
            <a:fillRect/>
          </a:stretch>
        </p:blipFill>
        <p:spPr bwMode="auto">
          <a:xfrm>
            <a:off x="6011863" y="3750488"/>
            <a:ext cx="2682875" cy="19208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3" name="Rectangle 22"/>
          <p:cNvSpPr>
            <a:spLocks noChangeArrowheads="1"/>
          </p:cNvSpPr>
          <p:nvPr/>
        </p:nvSpPr>
        <p:spPr bwMode="auto">
          <a:xfrm>
            <a:off x="5603875" y="3908425"/>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Web</a:t>
            </a:r>
            <a:br>
              <a:rPr lang="en-US" sz="1000" dirty="0">
                <a:solidFill>
                  <a:schemeClr val="lt1"/>
                </a:solidFill>
                <a:latin typeface="+mn-lt"/>
                <a:ea typeface="+mn-ea"/>
                <a:cs typeface="+mn-cs"/>
              </a:rPr>
            </a:br>
            <a:r>
              <a:rPr lang="en-US" sz="1000" dirty="0">
                <a:solidFill>
                  <a:schemeClr val="lt1"/>
                </a:solidFill>
                <a:latin typeface="+mn-lt"/>
                <a:ea typeface="+mn-ea"/>
                <a:cs typeface="+mn-cs"/>
              </a:rPr>
              <a:t>Page</a:t>
            </a:r>
            <a:br>
              <a:rPr lang="en-US" sz="1000" dirty="0">
                <a:solidFill>
                  <a:schemeClr val="lt1"/>
                </a:solidFill>
                <a:latin typeface="+mn-lt"/>
                <a:ea typeface="+mn-ea"/>
                <a:cs typeface="+mn-cs"/>
              </a:rPr>
            </a:br>
            <a:r>
              <a:rPr lang="en-US" sz="1000" dirty="0">
                <a:solidFill>
                  <a:schemeClr val="lt1"/>
                </a:solidFill>
                <a:latin typeface="+mn-lt"/>
                <a:ea typeface="+mn-ea"/>
                <a:cs typeface="+mn-cs"/>
              </a:rPr>
              <a:t>(.php)</a:t>
            </a:r>
          </a:p>
        </p:txBody>
      </p:sp>
      <p:sp>
        <p:nvSpPr>
          <p:cNvPr id="2" name="TextBox 1"/>
          <p:cNvSpPr txBox="1"/>
          <p:nvPr/>
        </p:nvSpPr>
        <p:spPr>
          <a:xfrm>
            <a:off x="3924301" y="2576702"/>
            <a:ext cx="839186" cy="444224"/>
          </a:xfrm>
          <a:prstGeom prst="rect">
            <a:avLst/>
          </a:prstGeom>
          <a:noFill/>
        </p:spPr>
        <p:txBody>
          <a:bodyPr wrap="square" rtlCol="0">
            <a:spAutoFit/>
          </a:bodyPr>
          <a:lstStyle/>
          <a:p>
            <a:pPr algn="ctr">
              <a:lnSpc>
                <a:spcPct val="80000"/>
              </a:lnSpc>
            </a:pPr>
            <a:r>
              <a:rPr lang="en-US" sz="1400" b="1" dirty="0">
                <a:solidFill>
                  <a:schemeClr val="tx1">
                    <a:lumMod val="50000"/>
                    <a:lumOff val="50000"/>
                  </a:schemeClr>
                </a:solidFill>
              </a:rPr>
              <a:t>Browser</a:t>
            </a:r>
            <a:br>
              <a:rPr lang="en-US" sz="1400" b="1" dirty="0">
                <a:solidFill>
                  <a:schemeClr val="tx1">
                    <a:lumMod val="50000"/>
                    <a:lumOff val="50000"/>
                  </a:schemeClr>
                </a:solidFill>
              </a:rPr>
            </a:br>
            <a:r>
              <a:rPr lang="en-US" sz="1400" b="1" dirty="0">
                <a:solidFill>
                  <a:schemeClr val="tx1">
                    <a:lumMod val="50000"/>
                    <a:lumOff val="50000"/>
                  </a:schemeClr>
                </a:solidFill>
              </a:rPr>
              <a:t>Views</a:t>
            </a:r>
          </a:p>
        </p:txBody>
      </p:sp>
      <p:cxnSp>
        <p:nvCxnSpPr>
          <p:cNvPr id="7" name="Elbow Connector 6"/>
          <p:cNvCxnSpPr>
            <a:stCxn id="2" idx="2"/>
            <a:endCxn id="19475" idx="1"/>
          </p:cNvCxnSpPr>
          <p:nvPr/>
        </p:nvCxnSpPr>
        <p:spPr>
          <a:xfrm rot="16200000" flipH="1">
            <a:off x="4332888" y="3031931"/>
            <a:ext cx="1689981" cy="1667969"/>
          </a:xfrm>
          <a:prstGeom prst="bentConnector2">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rot="5400000">
            <a:off x="3492495" y="2781297"/>
            <a:ext cx="444501" cy="419105"/>
          </a:xfrm>
          <a:prstGeom prst="bentConnector3">
            <a:avLst>
              <a:gd name="adj1" fmla="val 1429"/>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2" idx="3"/>
          </p:cNvCxnSpPr>
          <p:nvPr/>
        </p:nvCxnSpPr>
        <p:spPr>
          <a:xfrm flipV="1">
            <a:off x="4763487" y="2797173"/>
            <a:ext cx="410176" cy="1641"/>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6" name="TextBox 26"/>
          <p:cNvSpPr txBox="1">
            <a:spLocks noChangeArrowheads="1"/>
          </p:cNvSpPr>
          <p:nvPr/>
        </p:nvSpPr>
        <p:spPr bwMode="auto">
          <a:xfrm>
            <a:off x="74590" y="1798640"/>
            <a:ext cx="277464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solidFill>
                  <a:schemeClr val="tx1">
                    <a:lumMod val="50000"/>
                    <a:lumOff val="50000"/>
                  </a:schemeClr>
                </a:solidFill>
                <a:latin typeface="+mj-lt"/>
              </a:rPr>
              <a:t>Cross-platform availability </a:t>
            </a:r>
            <a:br>
              <a:rPr lang="en-US" sz="1800" i="1" dirty="0">
                <a:solidFill>
                  <a:schemeClr val="tx1">
                    <a:lumMod val="50000"/>
                    <a:lumOff val="50000"/>
                  </a:schemeClr>
                </a:solidFill>
                <a:latin typeface="+mj-lt"/>
              </a:rPr>
            </a:br>
            <a:r>
              <a:rPr lang="en-US" sz="1800" i="1" dirty="0">
                <a:solidFill>
                  <a:schemeClr val="tx1">
                    <a:lumMod val="50000"/>
                    <a:lumOff val="50000"/>
                  </a:schemeClr>
                </a:solidFill>
                <a:latin typeface="+mj-lt"/>
              </a:rPr>
              <a:t>via Browser access</a:t>
            </a:r>
          </a:p>
        </p:txBody>
      </p:sp>
    </p:spTree>
    <p:extLst>
      <p:ext uri="{BB962C8B-B14F-4D97-AF65-F5344CB8AC3E}">
        <p14:creationId xmlns:p14="http://schemas.microsoft.com/office/powerpoint/2010/main" val="72125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Impact" charset="0"/>
                <a:ea typeface="MS PGothic" charset="0"/>
              </a:rPr>
              <a:t>Web-Page Factory</a:t>
            </a:r>
          </a:p>
        </p:txBody>
      </p:sp>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9460"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19461"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pic>
        <p:nvPicPr>
          <p:cNvPr id="19462"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69357" y="3165475"/>
            <a:ext cx="3588785" cy="21336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ounded Rectangle 4"/>
          <p:cNvSpPr>
            <a:spLocks noChangeArrowheads="1"/>
          </p:cNvSpPr>
          <p:nvPr/>
        </p:nvSpPr>
        <p:spPr bwMode="auto">
          <a:xfrm>
            <a:off x="4089400" y="663575"/>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9465"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9466" name="TextBox 26"/>
          <p:cNvSpPr txBox="1">
            <a:spLocks noChangeArrowheads="1"/>
          </p:cNvSpPr>
          <p:nvPr/>
        </p:nvSpPr>
        <p:spPr bwMode="auto">
          <a:xfrm>
            <a:off x="5154613" y="1204913"/>
            <a:ext cx="1312862"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keep secure</a:t>
            </a:r>
            <a:br>
              <a:rPr lang="en-US" sz="1800"/>
            </a:br>
            <a:r>
              <a:rPr lang="en-US" sz="1800"/>
              <a:t>do not share </a:t>
            </a:r>
            <a:br>
              <a:rPr lang="en-US" sz="1800"/>
            </a:br>
            <a:r>
              <a:rPr lang="en-US" sz="1800"/>
              <a:t>URL</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TextBox 28"/>
          <p:cNvSpPr txBox="1"/>
          <p:nvPr/>
        </p:nvSpPr>
        <p:spPr>
          <a:xfrm>
            <a:off x="1519364" y="2797173"/>
            <a:ext cx="597301" cy="369332"/>
          </a:xfrm>
          <a:prstGeom prst="rect">
            <a:avLst/>
          </a:prstGeom>
          <a:noFill/>
        </p:spPr>
        <p:txBody>
          <a:bodyPr wrap="none">
            <a:spAutoFit/>
          </a:bodyPr>
          <a:lstStyle/>
          <a:p>
            <a:pPr fontAlgn="auto">
              <a:spcBef>
                <a:spcPts val="0"/>
              </a:spcBef>
              <a:spcAft>
                <a:spcPts val="0"/>
              </a:spcAft>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n-ea"/>
                <a:cs typeface="+mn-cs"/>
              </a:rPr>
              <a:t>CMS</a:t>
            </a:r>
          </a:p>
        </p:txBody>
      </p:sp>
      <p:sp>
        <p:nvSpPr>
          <p:cNvPr id="15" name="Rectangle 14"/>
          <p:cNvSpPr>
            <a:spLocks noChangeArrowheads="1"/>
          </p:cNvSpPr>
          <p:nvPr/>
        </p:nvSpPr>
        <p:spPr bwMode="auto">
          <a:xfrm>
            <a:off x="2063750" y="2722563"/>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Page</a:t>
            </a:r>
            <a:br>
              <a:rPr lang="en-US" sz="1000" dirty="0">
                <a:solidFill>
                  <a:schemeClr val="lt1"/>
                </a:solidFill>
                <a:latin typeface="+mn-lt"/>
                <a:ea typeface="+mn-ea"/>
                <a:cs typeface="+mn-cs"/>
              </a:rPr>
            </a:br>
            <a:r>
              <a:rPr lang="en-US" sz="1000" dirty="0">
                <a:solidFill>
                  <a:schemeClr val="lt1"/>
                </a:solidFill>
                <a:latin typeface="+mn-lt"/>
                <a:ea typeface="+mn-ea"/>
                <a:cs typeface="+mn-cs"/>
              </a:rPr>
              <a:t>Asset</a:t>
            </a:r>
          </a:p>
        </p:txBody>
      </p:sp>
      <p:sp>
        <p:nvSpPr>
          <p:cNvPr id="19472" name="TextBox 9"/>
          <p:cNvSpPr txBox="1">
            <a:spLocks noChangeArrowheads="1"/>
          </p:cNvSpPr>
          <p:nvPr/>
        </p:nvSpPr>
        <p:spPr bwMode="auto">
          <a:xfrm>
            <a:off x="4227513" y="674688"/>
            <a:ext cx="21907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19463"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cxnSp>
        <p:nvCxnSpPr>
          <p:cNvPr id="31" name="Straight Arrow Connector 30"/>
          <p:cNvCxnSpPr>
            <a:stCxn id="28" idx="0"/>
          </p:cNvCxnSpPr>
          <p:nvPr/>
        </p:nvCxnSpPr>
        <p:spPr>
          <a:xfrm rot="5400000" flipH="1" flipV="1">
            <a:off x="457994" y="3271044"/>
            <a:ext cx="1733550" cy="1782762"/>
          </a:xfrm>
          <a:prstGeom prst="straightConnector1">
            <a:avLst/>
          </a:prstGeom>
          <a:ln w="5715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104775" y="5029200"/>
            <a:ext cx="657225" cy="273050"/>
          </a:xfrm>
          <a:prstGeom prst="ellipse">
            <a:avLst/>
          </a:prstGeom>
          <a:noFill/>
          <a:ln w="571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6"/>
          <p:cNvSpPr txBox="1">
            <a:spLocks noChangeArrowheads="1"/>
          </p:cNvSpPr>
          <p:nvPr/>
        </p:nvSpPr>
        <p:spPr bwMode="auto">
          <a:xfrm>
            <a:off x="74590" y="1798640"/>
            <a:ext cx="38284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solidFill>
                  <a:schemeClr val="tx1">
                    <a:lumMod val="50000"/>
                    <a:lumOff val="50000"/>
                  </a:schemeClr>
                </a:solidFill>
                <a:latin typeface="+mj-lt"/>
              </a:rPr>
              <a:t> Cascade is not a live-edit application</a:t>
            </a:r>
          </a:p>
        </p:txBody>
      </p:sp>
      <p:pic>
        <p:nvPicPr>
          <p:cNvPr id="25" name="Picture 8"/>
          <p:cNvPicPr>
            <a:picLocks noChangeAspect="1"/>
          </p:cNvPicPr>
          <p:nvPr/>
        </p:nvPicPr>
        <p:blipFill>
          <a:blip r:embed="rId4"/>
          <a:stretch>
            <a:fillRect/>
          </a:stretch>
        </p:blipFill>
        <p:spPr bwMode="auto">
          <a:xfrm>
            <a:off x="5148263" y="1098859"/>
            <a:ext cx="2606675" cy="186628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6" name="Rectangle 25"/>
          <p:cNvSpPr>
            <a:spLocks noChangeArrowheads="1"/>
          </p:cNvSpPr>
          <p:nvPr/>
        </p:nvSpPr>
        <p:spPr bwMode="auto">
          <a:xfrm>
            <a:off x="4740275" y="1204913"/>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Web</a:t>
            </a:r>
            <a:br>
              <a:rPr lang="en-US" sz="1000" dirty="0">
                <a:solidFill>
                  <a:schemeClr val="lt1"/>
                </a:solidFill>
                <a:latin typeface="+mn-lt"/>
                <a:ea typeface="+mn-ea"/>
                <a:cs typeface="+mn-cs"/>
              </a:rPr>
            </a:br>
            <a:r>
              <a:rPr lang="en-US" sz="1000" dirty="0">
                <a:solidFill>
                  <a:schemeClr val="lt1"/>
                </a:solidFill>
                <a:latin typeface="+mn-lt"/>
                <a:ea typeface="+mn-ea"/>
                <a:cs typeface="+mn-cs"/>
              </a:rPr>
              <a:t>Page</a:t>
            </a:r>
            <a:br>
              <a:rPr lang="en-US" sz="1000" dirty="0">
                <a:solidFill>
                  <a:schemeClr val="lt1"/>
                </a:solidFill>
                <a:latin typeface="+mn-lt"/>
                <a:ea typeface="+mn-ea"/>
                <a:cs typeface="+mn-cs"/>
              </a:rPr>
            </a:br>
            <a:r>
              <a:rPr lang="en-US" sz="1000" dirty="0">
                <a:solidFill>
                  <a:schemeClr val="lt1"/>
                </a:solidFill>
                <a:latin typeface="+mn-lt"/>
                <a:ea typeface="+mn-ea"/>
                <a:cs typeface="+mn-cs"/>
              </a:rPr>
              <a:t>(.php)</a:t>
            </a:r>
          </a:p>
        </p:txBody>
      </p:sp>
      <p:pic>
        <p:nvPicPr>
          <p:cNvPr id="27" name="Picture 8"/>
          <p:cNvPicPr>
            <a:picLocks noChangeAspect="1"/>
          </p:cNvPicPr>
          <p:nvPr/>
        </p:nvPicPr>
        <p:blipFill>
          <a:blip r:embed="rId4"/>
          <a:stretch>
            <a:fillRect/>
          </a:stretch>
        </p:blipFill>
        <p:spPr bwMode="auto">
          <a:xfrm>
            <a:off x="6011863" y="3750488"/>
            <a:ext cx="2682875" cy="19208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30" name="Rectangle 29"/>
          <p:cNvSpPr>
            <a:spLocks noChangeArrowheads="1"/>
          </p:cNvSpPr>
          <p:nvPr/>
        </p:nvSpPr>
        <p:spPr bwMode="auto">
          <a:xfrm>
            <a:off x="5603875" y="3908425"/>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Web</a:t>
            </a:r>
            <a:br>
              <a:rPr lang="en-US" sz="1000" dirty="0">
                <a:solidFill>
                  <a:schemeClr val="lt1"/>
                </a:solidFill>
                <a:latin typeface="+mn-lt"/>
                <a:ea typeface="+mn-ea"/>
                <a:cs typeface="+mn-cs"/>
              </a:rPr>
            </a:br>
            <a:r>
              <a:rPr lang="en-US" sz="1000" dirty="0">
                <a:solidFill>
                  <a:schemeClr val="lt1"/>
                </a:solidFill>
                <a:latin typeface="+mn-lt"/>
                <a:ea typeface="+mn-ea"/>
                <a:cs typeface="+mn-cs"/>
              </a:rPr>
              <a:t>Page</a:t>
            </a:r>
            <a:br>
              <a:rPr lang="en-US" sz="1000" dirty="0">
                <a:solidFill>
                  <a:schemeClr val="lt1"/>
                </a:solidFill>
                <a:latin typeface="+mn-lt"/>
                <a:ea typeface="+mn-ea"/>
                <a:cs typeface="+mn-cs"/>
              </a:rPr>
            </a:br>
            <a:r>
              <a:rPr lang="en-US" sz="1000" dirty="0">
                <a:solidFill>
                  <a:schemeClr val="lt1"/>
                </a:solidFill>
                <a:latin typeface="+mn-lt"/>
                <a:ea typeface="+mn-ea"/>
                <a:cs typeface="+mn-cs"/>
              </a:rPr>
              <a:t>(.php)</a:t>
            </a:r>
          </a:p>
        </p:txBody>
      </p:sp>
      <p:sp>
        <p:nvSpPr>
          <p:cNvPr id="2" name="TextBox 26">
            <a:extLst>
              <a:ext uri="{FF2B5EF4-FFF2-40B4-BE49-F238E27FC236}">
                <a16:creationId xmlns:a16="http://schemas.microsoft.com/office/drawing/2014/main" id="{A6141B5E-C864-9E4A-9B88-7506114DEE1F}"/>
              </a:ext>
            </a:extLst>
          </p:cNvPr>
          <p:cNvSpPr txBox="1">
            <a:spLocks noChangeArrowheads="1"/>
          </p:cNvSpPr>
          <p:nvPr/>
        </p:nvSpPr>
        <p:spPr bwMode="auto">
          <a:xfrm>
            <a:off x="3069632" y="2708902"/>
            <a:ext cx="21050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solidFill>
                  <a:schemeClr val="tx1">
                    <a:lumMod val="50000"/>
                    <a:lumOff val="50000"/>
                  </a:schemeClr>
                </a:solidFill>
                <a:latin typeface="+mj-lt"/>
              </a:rPr>
              <a:t> Publishing required</a:t>
            </a:r>
          </a:p>
        </p:txBody>
      </p:sp>
    </p:spTree>
    <p:extLst>
      <p:ext uri="{BB962C8B-B14F-4D97-AF65-F5344CB8AC3E}">
        <p14:creationId xmlns:p14="http://schemas.microsoft.com/office/powerpoint/2010/main" val="404825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762000" y="4173538"/>
            <a:ext cx="8312150" cy="1935162"/>
          </a:xfrm>
        </p:spPr>
        <p:txBody>
          <a:bodyPr/>
          <a:lstStyle/>
          <a:p>
            <a:pPr eaLnBrk="1" hangingPunct="1"/>
            <a:r>
              <a:rPr lang="en-US" sz="2800" dirty="0">
                <a:latin typeface="Impact" charset="0"/>
                <a:ea typeface="MS PGothic" charset="0"/>
              </a:rPr>
              <a:t>CMS = </a:t>
            </a:r>
            <a:br>
              <a:rPr lang="en-US" sz="2800" dirty="0">
                <a:latin typeface="Impact" charset="0"/>
                <a:ea typeface="MS PGothic" charset="0"/>
              </a:rPr>
            </a:br>
            <a:r>
              <a:rPr lang="en-US" sz="1600" b="1" dirty="0">
                <a:latin typeface="Helvetica Neue Condensed Bold" charset="0"/>
                <a:ea typeface="MS PGothic" charset="0"/>
              </a:rPr>
              <a:t>internally, dynamically, manages your  site’s resources:  pages/files/graphics</a:t>
            </a:r>
            <a:br>
              <a:rPr lang="en-US" sz="1600" b="1" dirty="0">
                <a:latin typeface="Helvetica Neue Condensed Bold" charset="0"/>
                <a:ea typeface="MS PGothic" charset="0"/>
              </a:rPr>
            </a:br>
            <a:r>
              <a:rPr lang="en-US" sz="1600" b="1" dirty="0">
                <a:latin typeface="Helvetica Neue Condensed Bold" charset="0"/>
                <a:ea typeface="MS PGothic" charset="0"/>
              </a:rPr>
              <a:t>/links/etc…  </a:t>
            </a:r>
            <a:r>
              <a:rPr lang="en-US" sz="1600" b="1" i="1" dirty="0">
                <a:latin typeface="Helvetica Neue Condensed Bold" charset="0"/>
                <a:ea typeface="MS PGothic" charset="0"/>
              </a:rPr>
              <a:t>and also</a:t>
            </a:r>
            <a:r>
              <a:rPr lang="en-US" sz="1600" b="1" dirty="0">
                <a:latin typeface="Helvetica Neue Condensed Bold" charset="0"/>
                <a:ea typeface="MS PGothic" charset="0"/>
              </a:rPr>
              <a:t>   acts as that ‘Web Page Factory’ – via its built-in Publisher functionality.  Upon Publishing, the Publisher assembles all the various pieces </a:t>
            </a:r>
            <a:br>
              <a:rPr lang="en-US" sz="1600" b="1" dirty="0">
                <a:latin typeface="Helvetica Neue Condensed Bold" charset="0"/>
                <a:ea typeface="MS PGothic" charset="0"/>
              </a:rPr>
            </a:br>
            <a:r>
              <a:rPr lang="en-US" sz="1600" b="1" i="1" dirty="0">
                <a:latin typeface="Helvetica Neue Condensed Bold" charset="0"/>
                <a:ea typeface="MS PGothic" charset="0"/>
              </a:rPr>
              <a:t>(some you see and work with, others you may never see) </a:t>
            </a:r>
            <a:r>
              <a:rPr lang="en-US" sz="1600" b="1" dirty="0">
                <a:latin typeface="Helvetica Neue Condensed Bold" charset="0"/>
                <a:ea typeface="MS PGothic" charset="0"/>
              </a:rPr>
              <a:t>into your final web page(s), and then writes all the needed files to your site’s designated server location(s) as </a:t>
            </a:r>
            <a:r>
              <a:rPr lang="en-US" sz="1600" b="1" i="1" dirty="0">
                <a:latin typeface="Helvetica Neue Condensed Bold" charset="0"/>
                <a:ea typeface="MS PGothic" charset="0"/>
              </a:rPr>
              <a:t>static</a:t>
            </a:r>
            <a:r>
              <a:rPr lang="en-US" sz="1600" b="1" dirty="0">
                <a:latin typeface="Helvetica Neue Condensed Bold" charset="0"/>
                <a:ea typeface="MS PGothic" charset="0"/>
              </a:rPr>
              <a:t>  page files.</a:t>
            </a:r>
            <a:endParaRPr lang="en-US" sz="1600" dirty="0">
              <a:latin typeface="Helvetica Neue Condensed Bold" charset="0"/>
              <a:ea typeface="MS PGothic" charset="0"/>
            </a:endParaRPr>
          </a:p>
        </p:txBody>
      </p:sp>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3557"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23558"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dirty="0"/>
              <a:t>staging/testing server</a:t>
            </a:r>
          </a:p>
        </p:txBody>
      </p:sp>
      <p:sp>
        <p:nvSpPr>
          <p:cNvPr id="23559"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563"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23564"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5" name="Rectangle 14"/>
          <p:cNvSpPr>
            <a:spLocks noChangeArrowheads="1"/>
          </p:cNvSpPr>
          <p:nvPr/>
        </p:nvSpPr>
        <p:spPr bwMode="auto">
          <a:xfrm>
            <a:off x="2189163" y="272256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0" name="Rectangle 19"/>
          <p:cNvSpPr>
            <a:spLocks noChangeArrowheads="1"/>
          </p:cNvSpPr>
          <p:nvPr/>
        </p:nvSpPr>
        <p:spPr bwMode="auto">
          <a:xfrm>
            <a:off x="4643438" y="1609725"/>
            <a:ext cx="233362"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 name="Rectangle 20"/>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2" name="Rectangle 21"/>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4" name="Rectangle 23"/>
          <p:cNvSpPr>
            <a:spLocks noChangeArrowheads="1"/>
          </p:cNvSpPr>
          <p:nvPr/>
        </p:nvSpPr>
        <p:spPr bwMode="auto">
          <a:xfrm>
            <a:off x="5594350" y="3665538"/>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nvGrpSpPr>
          <p:cNvPr id="23574" name="Group 2"/>
          <p:cNvGrpSpPr>
            <a:grpSpLocks/>
          </p:cNvGrpSpPr>
          <p:nvPr/>
        </p:nvGrpSpPr>
        <p:grpSpPr bwMode="auto">
          <a:xfrm>
            <a:off x="1785938" y="3624263"/>
            <a:ext cx="922337" cy="1123950"/>
            <a:chOff x="2341321" y="3055403"/>
            <a:chExt cx="389471" cy="474138"/>
          </a:xfrm>
        </p:grpSpPr>
        <p:sp>
          <p:nvSpPr>
            <p:cNvPr id="23" name="Rectangle 22"/>
            <p:cNvSpPr>
              <a:spLocks noChangeArrowheads="1"/>
            </p:cNvSpPr>
            <p:nvPr/>
          </p:nvSpPr>
          <p:spPr bwMode="auto">
            <a:xfrm>
              <a:off x="2341321" y="3055403"/>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2419751" y="3123041"/>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498182" y="3201395"/>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sp>
        <p:nvSpPr>
          <p:cNvPr id="23575" name="TextBox 1"/>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2" name="TextBox 1"/>
          <p:cNvSpPr txBox="1"/>
          <p:nvPr/>
        </p:nvSpPr>
        <p:spPr>
          <a:xfrm>
            <a:off x="6494344" y="1497013"/>
            <a:ext cx="2759356" cy="1600438"/>
          </a:xfrm>
          <a:prstGeom prst="rect">
            <a:avLst/>
          </a:prstGeom>
          <a:noFill/>
        </p:spPr>
        <p:txBody>
          <a:bodyPr wrap="none">
            <a:spAutoFit/>
          </a:bodyPr>
          <a:lstStyle/>
          <a:p>
            <a:pPr algn="ctr">
              <a:defRPr/>
            </a:pPr>
            <a:r>
              <a:rPr lang="en-US" sz="2800" dirty="0">
                <a:latin typeface="+mj-lt"/>
              </a:rPr>
              <a:t>The Publisher</a:t>
            </a:r>
            <a:br>
              <a:rPr lang="en-US" sz="1400" dirty="0">
                <a:latin typeface="+mj-lt"/>
              </a:rPr>
            </a:br>
            <a:r>
              <a:rPr lang="en-US" sz="1400" dirty="0">
                <a:latin typeface="Helvetica Neue Bold Condensed"/>
                <a:cs typeface="Helvetica Neue Bold Condensed"/>
              </a:rPr>
              <a:t>CMS functionality which </a:t>
            </a:r>
            <a:br>
              <a:rPr lang="en-US" sz="1400" dirty="0">
                <a:latin typeface="Helvetica Neue Bold Condensed"/>
                <a:cs typeface="Helvetica Neue Bold Condensed"/>
              </a:rPr>
            </a:br>
            <a:r>
              <a:rPr lang="en-US" sz="1400" dirty="0">
                <a:latin typeface="Helvetica Neue Bold Condensed"/>
                <a:cs typeface="Helvetica Neue Bold Condensed"/>
              </a:rPr>
              <a:t>assembles all instructions and </a:t>
            </a:r>
            <a:br>
              <a:rPr lang="en-US" sz="1400" dirty="0">
                <a:latin typeface="Helvetica Neue Bold Condensed"/>
                <a:cs typeface="Helvetica Neue Bold Condensed"/>
              </a:rPr>
            </a:br>
            <a:r>
              <a:rPr lang="en-US" sz="1400" dirty="0">
                <a:latin typeface="Helvetica Neue Bold Condensed"/>
                <a:cs typeface="Helvetica Neue Bold Condensed"/>
              </a:rPr>
              <a:t>creates separate, STATIC versions </a:t>
            </a:r>
            <a:br>
              <a:rPr lang="en-US" sz="1400" dirty="0">
                <a:latin typeface="Helvetica Neue Bold Condensed"/>
                <a:cs typeface="Helvetica Neue Bold Condensed"/>
              </a:rPr>
            </a:br>
            <a:r>
              <a:rPr lang="en-US" sz="1400" dirty="0">
                <a:latin typeface="Helvetica Neue Bold Condensed"/>
                <a:cs typeface="Helvetica Neue Bold Condensed"/>
              </a:rPr>
              <a:t>of your materials on the server. </a:t>
            </a:r>
            <a:br>
              <a:rPr lang="en-US" sz="1400" dirty="0">
                <a:latin typeface="Helvetica Neue Bold Condensed"/>
                <a:cs typeface="Helvetica Neue Bold Condensed"/>
              </a:rPr>
            </a:br>
            <a:r>
              <a:rPr lang="en-US" sz="1400" dirty="0">
                <a:latin typeface="Helvetica Neue Bold Condensed"/>
                <a:cs typeface="Helvetica Neue Bold Condensed"/>
              </a:rPr>
              <a:t>Items ‘update’ </a:t>
            </a:r>
            <a:r>
              <a:rPr lang="en-US" sz="1400" spc="-150" dirty="0">
                <a:latin typeface="Helvetica Neue Bold Condensed"/>
                <a:cs typeface="Helvetica Neue Bold Condensed"/>
              </a:rPr>
              <a:t>by</a:t>
            </a:r>
            <a:r>
              <a:rPr lang="en-US" sz="1400" dirty="0">
                <a:latin typeface="Helvetica Neue Bold Condensed"/>
                <a:cs typeface="Helvetica Neue Bold Condensed"/>
              </a:rPr>
              <a:t> being overwritten.</a:t>
            </a:r>
          </a:p>
        </p:txBody>
      </p:sp>
      <p:sp>
        <p:nvSpPr>
          <p:cNvPr id="23577" name="TextBox 26"/>
          <p:cNvSpPr txBox="1">
            <a:spLocks noChangeArrowheads="1"/>
          </p:cNvSpPr>
          <p:nvPr/>
        </p:nvSpPr>
        <p:spPr bwMode="auto">
          <a:xfrm>
            <a:off x="5148263" y="1509713"/>
            <a:ext cx="152614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Static version</a:t>
            </a:r>
          </a:p>
        </p:txBody>
      </p:sp>
      <p:sp>
        <p:nvSpPr>
          <p:cNvPr id="30" name="TextBox 26"/>
          <p:cNvSpPr txBox="1">
            <a:spLocks noChangeArrowheads="1"/>
          </p:cNvSpPr>
          <p:nvPr/>
        </p:nvSpPr>
        <p:spPr bwMode="auto">
          <a:xfrm>
            <a:off x="6155794" y="3643842"/>
            <a:ext cx="19468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Static version</a:t>
            </a:r>
          </a:p>
        </p:txBody>
      </p:sp>
      <p:sp>
        <p:nvSpPr>
          <p:cNvPr id="31" name="TextBox 26"/>
          <p:cNvSpPr txBox="1">
            <a:spLocks noChangeArrowheads="1"/>
          </p:cNvSpPr>
          <p:nvPr/>
        </p:nvSpPr>
        <p:spPr bwMode="auto">
          <a:xfrm>
            <a:off x="1134262" y="1986491"/>
            <a:ext cx="1872457" cy="493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lnSpc>
                <a:spcPct val="70000"/>
              </a:lnSpc>
            </a:pPr>
            <a:r>
              <a:rPr lang="en-US" sz="1800" i="1" dirty="0"/>
              <a:t>Dynamic  - </a:t>
            </a:r>
            <a:br>
              <a:rPr lang="en-US" sz="1800" i="1" dirty="0"/>
            </a:br>
            <a:r>
              <a:rPr lang="en-US" sz="1800" i="1" dirty="0"/>
              <a:t>but not live-edit</a:t>
            </a:r>
          </a:p>
        </p:txBody>
      </p:sp>
      <p:sp>
        <p:nvSpPr>
          <p:cNvPr id="3" name="TextBox 26">
            <a:extLst>
              <a:ext uri="{FF2B5EF4-FFF2-40B4-BE49-F238E27FC236}">
                <a16:creationId xmlns:a16="http://schemas.microsoft.com/office/drawing/2014/main" id="{3F7E3CA6-AF9F-E064-EB9D-0A0A30CCFDC3}"/>
              </a:ext>
            </a:extLst>
          </p:cNvPr>
          <p:cNvSpPr txBox="1">
            <a:spLocks noChangeArrowheads="1"/>
          </p:cNvSpPr>
          <p:nvPr/>
        </p:nvSpPr>
        <p:spPr bwMode="auto">
          <a:xfrm>
            <a:off x="3069632" y="2708902"/>
            <a:ext cx="254524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spc="20" dirty="0">
                <a:solidFill>
                  <a:schemeClr val="tx1">
                    <a:lumMod val="50000"/>
                    <a:lumOff val="50000"/>
                  </a:schemeClr>
                </a:solidFill>
                <a:latin typeface="+mj-lt"/>
              </a:rPr>
              <a:t> Publishing  creates  the </a:t>
            </a:r>
            <a:br>
              <a:rPr lang="en-US" sz="1800" i="1" spc="20" dirty="0">
                <a:solidFill>
                  <a:schemeClr val="tx1">
                    <a:lumMod val="50000"/>
                    <a:lumOff val="50000"/>
                  </a:schemeClr>
                </a:solidFill>
                <a:latin typeface="+mj-lt"/>
              </a:rPr>
            </a:br>
            <a:r>
              <a:rPr lang="en-US" sz="1800" i="1" spc="20" dirty="0">
                <a:solidFill>
                  <a:schemeClr val="tx1">
                    <a:lumMod val="50000"/>
                    <a:lumOff val="50000"/>
                  </a:schemeClr>
                </a:solidFill>
                <a:latin typeface="+mj-lt"/>
              </a:rPr>
              <a:t>          static  webpage</a:t>
            </a:r>
          </a:p>
        </p:txBody>
      </p:sp>
    </p:spTree>
    <p:extLst>
      <p:ext uri="{BB962C8B-B14F-4D97-AF65-F5344CB8AC3E}">
        <p14:creationId xmlns:p14="http://schemas.microsoft.com/office/powerpoint/2010/main" val="252970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FCFF68"/>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508"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21509"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21510"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514"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21515" name="Striped Right Arrow 13"/>
          <p:cNvSpPr>
            <a:spLocks/>
          </p:cNvSpPr>
          <p:nvPr/>
        </p:nvSpPr>
        <p:spPr bwMode="auto">
          <a:xfrm rot="658758">
            <a:off x="2846388" y="3305175"/>
            <a:ext cx="2717800" cy="484188"/>
          </a:xfrm>
          <a:custGeom>
            <a:avLst/>
            <a:gdLst>
              <a:gd name="T0" fmla="*/ 0 w 2717800"/>
              <a:gd name="T1" fmla="*/ 110475 h 484188"/>
              <a:gd name="T2" fmla="*/ 15131 w 2717800"/>
              <a:gd name="T3" fmla="*/ 110475 h 484188"/>
              <a:gd name="T4" fmla="*/ 15131 w 2717800"/>
              <a:gd name="T5" fmla="*/ 373713 h 484188"/>
              <a:gd name="T6" fmla="*/ 0 w 2717800"/>
              <a:gd name="T7" fmla="*/ 373713 h 484188"/>
              <a:gd name="T8" fmla="*/ 0 w 2717800"/>
              <a:gd name="T9" fmla="*/ 110475 h 484188"/>
              <a:gd name="T10" fmla="*/ 30262 w 2717800"/>
              <a:gd name="T11" fmla="*/ 110475 h 484188"/>
              <a:gd name="T12" fmla="*/ 60524 w 2717800"/>
              <a:gd name="T13" fmla="*/ 110475 h 484188"/>
              <a:gd name="T14" fmla="*/ 60524 w 2717800"/>
              <a:gd name="T15" fmla="*/ 373713 h 484188"/>
              <a:gd name="T16" fmla="*/ 30262 w 2717800"/>
              <a:gd name="T17" fmla="*/ 373713 h 484188"/>
              <a:gd name="T18" fmla="*/ 30262 w 2717800"/>
              <a:gd name="T19" fmla="*/ 110475 h 484188"/>
              <a:gd name="T20" fmla="*/ 75654 w 2717800"/>
              <a:gd name="T21" fmla="*/ 110475 h 484188"/>
              <a:gd name="T22" fmla="*/ 2475706 w 2717800"/>
              <a:gd name="T23" fmla="*/ 110475 h 484188"/>
              <a:gd name="T24" fmla="*/ 2475706 w 2717800"/>
              <a:gd name="T25" fmla="*/ 0 h 484188"/>
              <a:gd name="T26" fmla="*/ 2717800 w 2717800"/>
              <a:gd name="T27" fmla="*/ 242094 h 484188"/>
              <a:gd name="T28" fmla="*/ 2475706 w 2717800"/>
              <a:gd name="T29" fmla="*/ 484188 h 484188"/>
              <a:gd name="T30" fmla="*/ 2475706 w 2717800"/>
              <a:gd name="T31" fmla="*/ 373713 h 484188"/>
              <a:gd name="T32" fmla="*/ 75654 w 2717800"/>
              <a:gd name="T33" fmla="*/ 373713 h 484188"/>
              <a:gd name="T34" fmla="*/ 75654 w 271780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1780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2475706" y="110475"/>
                </a:lnTo>
                <a:lnTo>
                  <a:pt x="2475706" y="0"/>
                </a:lnTo>
                <a:lnTo>
                  <a:pt x="2717800" y="242094"/>
                </a:lnTo>
                <a:lnTo>
                  <a:pt x="2475706" y="484188"/>
                </a:lnTo>
                <a:lnTo>
                  <a:pt x="247570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5" name="Rectangle 14"/>
          <p:cNvSpPr>
            <a:spLocks noChangeArrowheads="1"/>
          </p:cNvSpPr>
          <p:nvPr/>
        </p:nvSpPr>
        <p:spPr bwMode="auto">
          <a:xfrm>
            <a:off x="2189163" y="272256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6" name="Rectangle 15"/>
          <p:cNvSpPr>
            <a:spLocks noChangeArrowheads="1"/>
          </p:cNvSpPr>
          <p:nvPr/>
        </p:nvSpPr>
        <p:spPr bwMode="auto">
          <a:xfrm>
            <a:off x="2266950" y="2790825"/>
            <a:ext cx="233363"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17" name="Rectangle 16"/>
          <p:cNvSpPr>
            <a:spLocks noChangeArrowheads="1"/>
          </p:cNvSpPr>
          <p:nvPr/>
        </p:nvSpPr>
        <p:spPr bwMode="auto">
          <a:xfrm>
            <a:off x="2346325" y="2868613"/>
            <a:ext cx="231775"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0" name="Rectangle 19"/>
          <p:cNvSpPr>
            <a:spLocks noChangeArrowheads="1"/>
          </p:cNvSpPr>
          <p:nvPr/>
        </p:nvSpPr>
        <p:spPr bwMode="auto">
          <a:xfrm>
            <a:off x="4643438" y="1609725"/>
            <a:ext cx="233362"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 name="Rectangle 20"/>
          <p:cNvSpPr>
            <a:spLocks noChangeArrowheads="1"/>
          </p:cNvSpPr>
          <p:nvPr/>
        </p:nvSpPr>
        <p:spPr bwMode="auto">
          <a:xfrm>
            <a:off x="4722813" y="1676400"/>
            <a:ext cx="231775" cy="328613"/>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2" name="Rectangle 21"/>
          <p:cNvSpPr>
            <a:spLocks noChangeArrowheads="1"/>
          </p:cNvSpPr>
          <p:nvPr/>
        </p:nvSpPr>
        <p:spPr bwMode="auto">
          <a:xfrm>
            <a:off x="4800600" y="1755775"/>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4" name="Rectangle 23"/>
          <p:cNvSpPr>
            <a:spLocks noChangeArrowheads="1"/>
          </p:cNvSpPr>
          <p:nvPr/>
        </p:nvSpPr>
        <p:spPr bwMode="auto">
          <a:xfrm>
            <a:off x="5594350" y="3665538"/>
            <a:ext cx="233363"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a:off x="5672138" y="3732213"/>
            <a:ext cx="233362" cy="328612"/>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a:off x="5751513" y="3811588"/>
            <a:ext cx="231775"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1525" name="TextBox 26"/>
          <p:cNvSpPr txBox="1">
            <a:spLocks noChangeArrowheads="1"/>
          </p:cNvSpPr>
          <p:nvPr/>
        </p:nvSpPr>
        <p:spPr bwMode="auto">
          <a:xfrm>
            <a:off x="5148263" y="1509713"/>
            <a:ext cx="138317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non-crawled</a:t>
            </a:r>
            <a:r>
              <a:rPr lang="en-US" sz="1800" dirty="0"/>
              <a:t>  </a:t>
            </a:r>
            <a:br>
              <a:rPr lang="en-US" sz="1800" dirty="0"/>
            </a:br>
            <a:r>
              <a:rPr lang="en-US" sz="1800" dirty="0"/>
              <a:t>keep URL </a:t>
            </a:r>
            <a:br>
              <a:rPr lang="en-US" sz="1800" dirty="0"/>
            </a:br>
            <a:r>
              <a:rPr lang="en-US" sz="1800" dirty="0"/>
              <a:t>private</a:t>
            </a:r>
          </a:p>
        </p:txBody>
      </p:sp>
      <p:grpSp>
        <p:nvGrpSpPr>
          <p:cNvPr id="21526" name="Group 2"/>
          <p:cNvGrpSpPr>
            <a:grpSpLocks/>
          </p:cNvGrpSpPr>
          <p:nvPr/>
        </p:nvGrpSpPr>
        <p:grpSpPr bwMode="auto">
          <a:xfrm>
            <a:off x="1785938" y="3624240"/>
            <a:ext cx="922337" cy="1123950"/>
            <a:chOff x="2341321" y="3055403"/>
            <a:chExt cx="389471" cy="474138"/>
          </a:xfrm>
        </p:grpSpPr>
        <p:sp>
          <p:nvSpPr>
            <p:cNvPr id="23" name="Rectangle 22"/>
            <p:cNvSpPr>
              <a:spLocks noChangeArrowheads="1"/>
            </p:cNvSpPr>
            <p:nvPr/>
          </p:nvSpPr>
          <p:spPr bwMode="auto">
            <a:xfrm>
              <a:off x="2341321" y="3055403"/>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2419751" y="3123041"/>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9" name="Rectangle 28"/>
            <p:cNvSpPr>
              <a:spLocks noChangeArrowheads="1"/>
            </p:cNvSpPr>
            <p:nvPr/>
          </p:nvSpPr>
          <p:spPr bwMode="auto">
            <a:xfrm>
              <a:off x="2498182" y="3201395"/>
              <a:ext cx="232610" cy="328146"/>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grpSp>
      <p:sp>
        <p:nvSpPr>
          <p:cNvPr id="21527" name="Title 1"/>
          <p:cNvSpPr>
            <a:spLocks noGrp="1"/>
          </p:cNvSpPr>
          <p:nvPr>
            <p:ph type="title"/>
          </p:nvPr>
        </p:nvSpPr>
        <p:spPr/>
        <p:txBody>
          <a:bodyPr/>
          <a:lstStyle/>
          <a:p>
            <a:r>
              <a:rPr lang="en-US" dirty="0">
                <a:latin typeface="Impact" charset="0"/>
                <a:ea typeface="MS PGothic" charset="0"/>
              </a:rPr>
              <a:t> </a:t>
            </a:r>
          </a:p>
        </p:txBody>
      </p:sp>
      <p:sp>
        <p:nvSpPr>
          <p:cNvPr id="21528" name="TextBox 23"/>
          <p:cNvSpPr txBox="1">
            <a:spLocks noChangeArrowheads="1"/>
          </p:cNvSpPr>
          <p:nvPr/>
        </p:nvSpPr>
        <p:spPr bwMode="auto">
          <a:xfrm>
            <a:off x="5405438" y="392113"/>
            <a:ext cx="29083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r>
              <a:rPr lang="en-US" sz="2800">
                <a:latin typeface="Impact" charset="0"/>
              </a:rPr>
              <a:t>CMS  TERMINOLOGY</a:t>
            </a:r>
          </a:p>
        </p:txBody>
      </p:sp>
      <p:sp>
        <p:nvSpPr>
          <p:cNvPr id="30" name="TextBox 29"/>
          <p:cNvSpPr txBox="1"/>
          <p:nvPr/>
        </p:nvSpPr>
        <p:spPr>
          <a:xfrm>
            <a:off x="6655005" y="1527175"/>
            <a:ext cx="2058577" cy="1815882"/>
          </a:xfrm>
          <a:prstGeom prst="rect">
            <a:avLst/>
          </a:prstGeom>
          <a:noFill/>
        </p:spPr>
        <p:txBody>
          <a:bodyPr wrap="none">
            <a:spAutoFit/>
          </a:bodyPr>
          <a:lstStyle/>
          <a:p>
            <a:pPr algn="ctr">
              <a:defRPr/>
            </a:pPr>
            <a:r>
              <a:rPr lang="en-US" sz="2800" dirty="0">
                <a:latin typeface="+mj-lt"/>
              </a:rPr>
              <a:t>Publishing</a:t>
            </a:r>
            <a:br>
              <a:rPr lang="en-US" sz="1400" dirty="0">
                <a:latin typeface="+mj-lt"/>
              </a:rPr>
            </a:br>
            <a:r>
              <a:rPr lang="en-US" sz="2800" dirty="0">
                <a:latin typeface="+mj-lt"/>
              </a:rPr>
              <a:t>Destinations</a:t>
            </a:r>
            <a:br>
              <a:rPr lang="en-US" sz="2800" dirty="0"/>
            </a:br>
            <a:r>
              <a:rPr lang="en-US" sz="1400" dirty="0">
                <a:latin typeface="Helvetica Neue Bold Condensed"/>
                <a:cs typeface="Helvetica Neue Bold Condensed"/>
              </a:rPr>
              <a:t>Usually at least two </a:t>
            </a:r>
          </a:p>
          <a:p>
            <a:pPr algn="ctr">
              <a:defRPr/>
            </a:pPr>
            <a:r>
              <a:rPr lang="en-US" sz="1400" dirty="0">
                <a:latin typeface="Helvetica Neue Bold Condensed"/>
                <a:cs typeface="Helvetica Neue Bold Condensed"/>
              </a:rPr>
              <a:t>( may be more )</a:t>
            </a:r>
            <a:br>
              <a:rPr lang="en-US" sz="1400" dirty="0">
                <a:latin typeface="Helvetica Neue Bold Condensed"/>
                <a:cs typeface="Helvetica Neue Bold Condensed"/>
              </a:rPr>
            </a:br>
            <a:r>
              <a:rPr lang="en-US" sz="1400" dirty="0">
                <a:latin typeface="Helvetica Neue Bold Condensed"/>
                <a:cs typeface="Helvetica Neue Bold Condensed"/>
              </a:rPr>
              <a:t>Permissions-based</a:t>
            </a:r>
            <a:br>
              <a:rPr lang="en-US" sz="1400" dirty="0">
                <a:latin typeface="Helvetica Neue Bold Condensed"/>
                <a:cs typeface="Helvetica Neue Bold Condensed"/>
              </a:rPr>
            </a:br>
            <a:endParaRPr lang="en-US" sz="1400" dirty="0">
              <a:latin typeface="+mj-lt"/>
            </a:endParaRPr>
          </a:p>
        </p:txBody>
      </p:sp>
      <p:sp>
        <p:nvSpPr>
          <p:cNvPr id="31"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
        <p:nvSpPr>
          <p:cNvPr id="2" name="TextBox 1">
            <a:extLst>
              <a:ext uri="{FF2B5EF4-FFF2-40B4-BE49-F238E27FC236}">
                <a16:creationId xmlns:a16="http://schemas.microsoft.com/office/drawing/2014/main" id="{8FEDCF1A-C2C2-0BA9-A096-76B2E8CEC151}"/>
              </a:ext>
            </a:extLst>
          </p:cNvPr>
          <p:cNvSpPr txBox="1"/>
          <p:nvPr/>
        </p:nvSpPr>
        <p:spPr>
          <a:xfrm>
            <a:off x="784155" y="4740671"/>
            <a:ext cx="8205465" cy="1384995"/>
          </a:xfrm>
          <a:prstGeom prst="rect">
            <a:avLst/>
          </a:prstGeom>
          <a:noFill/>
        </p:spPr>
        <p:txBody>
          <a:bodyPr wrap="square">
            <a:spAutoFit/>
          </a:bodyPr>
          <a:lstStyle/>
          <a:p>
            <a:pPr>
              <a:defRPr/>
            </a:pPr>
            <a:r>
              <a:rPr lang="en-US" sz="1400" dirty="0">
                <a:latin typeface="Helvetica Neue Bold Condensed"/>
                <a:cs typeface="Helvetica Neue Bold Condensed"/>
              </a:rPr>
              <a:t>If you are granted permission to publish to a non-crawled staging address, </a:t>
            </a:r>
            <a:br>
              <a:rPr lang="en-US" sz="1400" dirty="0">
                <a:latin typeface="Helvetica Neue Bold Condensed"/>
                <a:cs typeface="Helvetica Neue Bold Condensed"/>
              </a:rPr>
            </a:br>
            <a:r>
              <a:rPr lang="en-US" sz="1400" dirty="0">
                <a:latin typeface="Helvetica Neue Bold Condensed"/>
                <a:cs typeface="Helvetica Neue Bold Condensed"/>
              </a:rPr>
              <a:t>then that URL will be passed along to you.</a:t>
            </a:r>
          </a:p>
          <a:p>
            <a:pPr>
              <a:defRPr/>
            </a:pPr>
            <a:endParaRPr lang="en-US" sz="1400" dirty="0">
              <a:latin typeface="Helvetica Neue Bold Condensed"/>
              <a:cs typeface="Helvetica Neue Bold Condensed"/>
            </a:endParaRPr>
          </a:p>
          <a:p>
            <a:pPr>
              <a:defRPr/>
            </a:pPr>
            <a:r>
              <a:rPr lang="en-US" sz="1400" dirty="0">
                <a:latin typeface="Helvetica Neue Bold Condensed"/>
                <a:cs typeface="Helvetica Neue Bold Condensed"/>
              </a:rPr>
              <a:t>Always avoid the use of staging/test URLs as links for live pages. </a:t>
            </a:r>
            <a:br>
              <a:rPr lang="en-US" sz="1400" dirty="0">
                <a:latin typeface="Helvetica Neue Bold Condensed"/>
                <a:cs typeface="Helvetica Neue Bold Condensed"/>
              </a:rPr>
            </a:br>
            <a:r>
              <a:rPr lang="en-US" sz="1400" dirty="0">
                <a:latin typeface="Helvetica Neue Bold Condensed"/>
                <a:cs typeface="Helvetica Neue Bold Condensed"/>
              </a:rPr>
              <a:t>Cascade will manage “internal” links for you – i.e. any links created using the Chooser tools.  </a:t>
            </a:r>
            <a:br>
              <a:rPr lang="en-US" sz="1400" dirty="0">
                <a:latin typeface="Helvetica Neue Bold Condensed"/>
                <a:cs typeface="Helvetica Neue Bold Condensed"/>
              </a:rPr>
            </a:br>
            <a:r>
              <a:rPr lang="en-US" sz="1400" dirty="0">
                <a:latin typeface="Helvetica Neue Bold Condensed"/>
                <a:cs typeface="Helvetica Neue Bold Condensed"/>
              </a:rPr>
              <a:t>“External” inks – those requiring a manually entered URL -  must not point to non-crawled web addresses.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a:latin typeface="Impact" charset="0"/>
                <a:ea typeface="MS PGothic" charset="0"/>
              </a:rPr>
              <a:t>Web-Page Factory</a:t>
            </a:r>
          </a:p>
        </p:txBody>
      </p:sp>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44037"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44038"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44039"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a:spLocks noChangeArrowheads="1"/>
          </p:cNvSpPr>
          <p:nvPr/>
        </p:nvSpPr>
        <p:spPr bwMode="auto">
          <a:xfrm>
            <a:off x="2063750" y="2722563"/>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Web Page</a:t>
            </a:r>
          </a:p>
        </p:txBody>
      </p:sp>
      <p:sp>
        <p:nvSpPr>
          <p:cNvPr id="44048" name="TextBox 26"/>
          <p:cNvSpPr txBox="1">
            <a:spLocks noChangeArrowheads="1"/>
          </p:cNvSpPr>
          <p:nvPr/>
        </p:nvSpPr>
        <p:spPr bwMode="auto">
          <a:xfrm>
            <a:off x="5162550" y="1673225"/>
            <a:ext cx="1312863"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keep secure</a:t>
            </a:r>
            <a:br>
              <a:rPr lang="en-US" sz="1800"/>
            </a:br>
            <a:r>
              <a:rPr lang="en-US" sz="1800"/>
              <a:t>do not share </a:t>
            </a:r>
            <a:br>
              <a:rPr lang="en-US" sz="1800"/>
            </a:br>
            <a:r>
              <a:rPr lang="en-US" sz="1800"/>
              <a:t>URL</a:t>
            </a:r>
          </a:p>
        </p:txBody>
      </p:sp>
      <p:sp>
        <p:nvSpPr>
          <p:cNvPr id="29" name="TextBox 28"/>
          <p:cNvSpPr txBox="1"/>
          <p:nvPr/>
        </p:nvSpPr>
        <p:spPr>
          <a:xfrm>
            <a:off x="1519364" y="2797173"/>
            <a:ext cx="597301" cy="369332"/>
          </a:xfrm>
          <a:prstGeom prst="rect">
            <a:avLst/>
          </a:prstGeom>
          <a:noFill/>
        </p:spPr>
        <p:txBody>
          <a:bodyPr wrap="none">
            <a:spAutoFit/>
          </a:bodyPr>
          <a:lstStyle/>
          <a:p>
            <a:pPr fontAlgn="auto">
              <a:spcBef>
                <a:spcPts val="0"/>
              </a:spcBef>
              <a:spcAft>
                <a:spcPts val="0"/>
              </a:spcAft>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n-ea"/>
                <a:cs typeface="+mn-cs"/>
              </a:rPr>
              <a:t>CMS</a:t>
            </a:r>
          </a:p>
        </p:txBody>
      </p:sp>
      <p:sp>
        <p:nvSpPr>
          <p:cNvPr id="19" name="Oval 18"/>
          <p:cNvSpPr/>
          <p:nvPr/>
        </p:nvSpPr>
        <p:spPr>
          <a:xfrm>
            <a:off x="579438" y="1873250"/>
            <a:ext cx="763587" cy="103346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p:nvPr/>
        </p:nvSpPr>
        <p:spPr>
          <a:xfrm>
            <a:off x="727075" y="1982788"/>
            <a:ext cx="419100" cy="831850"/>
          </a:xfrm>
          <a:prstGeom prst="rect">
            <a:avLst/>
          </a:prstGeom>
          <a:noFill/>
        </p:spPr>
        <p:txBody>
          <a:bodyPr wrap="none">
            <a:spAutoFit/>
          </a:bodyPr>
          <a:lstStyle/>
          <a:p>
            <a:pPr>
              <a:defRPr/>
            </a:pPr>
            <a:r>
              <a:rPr lang="en-US" sz="4800" dirty="0">
                <a:solidFill>
                  <a:srgbClr val="7030A0"/>
                </a:solidFill>
                <a:latin typeface="+mj-lt"/>
                <a:ea typeface="MS PGothic" pitchFamily="34" charset="-128"/>
                <a:cs typeface="+mn-cs"/>
              </a:rPr>
              <a:t>1</a:t>
            </a:r>
          </a:p>
        </p:txBody>
      </p:sp>
      <p:sp>
        <p:nvSpPr>
          <p:cNvPr id="44052" name="TextBox 27"/>
          <p:cNvSpPr txBox="1">
            <a:spLocks noChangeArrowheads="1"/>
          </p:cNvSpPr>
          <p:nvPr/>
        </p:nvSpPr>
        <p:spPr bwMode="auto">
          <a:xfrm>
            <a:off x="193675" y="2951163"/>
            <a:ext cx="1813467"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800" dirty="0">
                <a:latin typeface="Impact" charset="0"/>
              </a:rPr>
              <a:t>Build</a:t>
            </a:r>
            <a:br>
              <a:rPr lang="en-US" sz="2800" dirty="0">
                <a:latin typeface="Impact" charset="0"/>
              </a:rPr>
            </a:br>
            <a:r>
              <a:rPr lang="en-US" sz="2800" dirty="0">
                <a:latin typeface="Impact" charset="0"/>
              </a:rPr>
              <a:t>and</a:t>
            </a:r>
            <a:br>
              <a:rPr lang="en-US" sz="2800" dirty="0">
                <a:latin typeface="Impact" charset="0"/>
              </a:rPr>
            </a:br>
            <a:r>
              <a:rPr lang="en-US" sz="2800" dirty="0">
                <a:latin typeface="Impact" charset="0"/>
              </a:rPr>
              <a:t>preview</a:t>
            </a:r>
            <a:br>
              <a:rPr lang="en-US" sz="2800" dirty="0">
                <a:latin typeface="Impact" charset="0"/>
              </a:rPr>
            </a:br>
            <a:r>
              <a:rPr lang="en-US" sz="2800" dirty="0">
                <a:latin typeface="Impact" charset="0"/>
              </a:rPr>
              <a:t>inside CMS</a:t>
            </a:r>
          </a:p>
        </p:txBody>
      </p:sp>
      <p:sp>
        <p:nvSpPr>
          <p:cNvPr id="44053" name="TextBox 20"/>
          <p:cNvSpPr txBox="1">
            <a:spLocks noChangeArrowheads="1"/>
          </p:cNvSpPr>
          <p:nvPr/>
        </p:nvSpPr>
        <p:spPr bwMode="auto">
          <a:xfrm>
            <a:off x="4140200" y="392113"/>
            <a:ext cx="41862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800">
                <a:latin typeface="Impact" charset="0"/>
              </a:rPr>
              <a:t>SOME  CMS  BEST PRACTICES</a:t>
            </a:r>
          </a:p>
        </p:txBody>
      </p:sp>
      <p:sp>
        <p:nvSpPr>
          <p:cNvPr id="21"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Tree>
    <p:extLst>
      <p:ext uri="{BB962C8B-B14F-4D97-AF65-F5344CB8AC3E}">
        <p14:creationId xmlns:p14="http://schemas.microsoft.com/office/powerpoint/2010/main" val="250354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762000" y="4576076"/>
            <a:ext cx="6781800" cy="1600200"/>
          </a:xfrm>
        </p:spPr>
        <p:txBody>
          <a:bodyPr/>
          <a:lstStyle/>
          <a:p>
            <a:pPr eaLnBrk="1" hangingPunct="1"/>
            <a:r>
              <a:rPr lang="en-US" dirty="0">
                <a:latin typeface="Impact" charset="0"/>
                <a:ea typeface="MS PGothic" charset="0"/>
              </a:rPr>
              <a:t>Web-Page Factory</a:t>
            </a:r>
          </a:p>
        </p:txBody>
      </p:sp>
      <p:sp>
        <p:nvSpPr>
          <p:cNvPr id="4" name="Rounded Rectangle 3"/>
          <p:cNvSpPr>
            <a:spLocks noChangeArrowheads="1"/>
          </p:cNvSpPr>
          <p:nvPr/>
        </p:nvSpPr>
        <p:spPr bwMode="auto">
          <a:xfrm>
            <a:off x="1100138" y="990600"/>
            <a:ext cx="2074862" cy="2840038"/>
          </a:xfrm>
          <a:prstGeom prst="roundRect">
            <a:avLst>
              <a:gd name="adj" fmla="val 16667"/>
            </a:avLst>
          </a:prstGeom>
          <a:solidFill>
            <a:srgbClr val="B3BBCB"/>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5" name="Rounded Rectangle 4"/>
          <p:cNvSpPr>
            <a:spLocks noChangeArrowheads="1"/>
          </p:cNvSpPr>
          <p:nvPr/>
        </p:nvSpPr>
        <p:spPr bwMode="auto">
          <a:xfrm>
            <a:off x="4089400" y="1131888"/>
            <a:ext cx="2525713" cy="1590675"/>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6" name="Rounded Rectangle 5"/>
          <p:cNvSpPr>
            <a:spLocks noChangeArrowheads="1"/>
          </p:cNvSpPr>
          <p:nvPr/>
        </p:nvSpPr>
        <p:spPr bwMode="auto">
          <a:xfrm>
            <a:off x="5148263" y="3213100"/>
            <a:ext cx="3157537" cy="1252538"/>
          </a:xfrm>
          <a:prstGeom prst="roundRect">
            <a:avLst>
              <a:gd name="adj" fmla="val 16667"/>
            </a:avLst>
          </a:prstGeom>
          <a:solidFill>
            <a:srgbClr val="CCFFCC"/>
          </a:solidFill>
          <a:ln w="15875">
            <a:solidFill>
              <a:schemeClr val="accent1"/>
            </a:solidFill>
            <a:round/>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46085" name="TextBox 8"/>
          <p:cNvSpPr txBox="1">
            <a:spLocks noChangeArrowheads="1"/>
          </p:cNvSpPr>
          <p:nvPr/>
        </p:nvSpPr>
        <p:spPr bwMode="auto">
          <a:xfrm>
            <a:off x="1185863" y="1143000"/>
            <a:ext cx="152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Server hosting </a:t>
            </a:r>
            <a:br>
              <a:rPr lang="en-US" sz="1800"/>
            </a:br>
            <a:r>
              <a:rPr lang="en-US" sz="1800"/>
              <a:t>the CMS</a:t>
            </a:r>
          </a:p>
        </p:txBody>
      </p:sp>
      <p:sp>
        <p:nvSpPr>
          <p:cNvPr id="46086" name="TextBox 9"/>
          <p:cNvSpPr txBox="1">
            <a:spLocks noChangeArrowheads="1"/>
          </p:cNvSpPr>
          <p:nvPr/>
        </p:nvSpPr>
        <p:spPr bwMode="auto">
          <a:xfrm>
            <a:off x="4227513" y="1143000"/>
            <a:ext cx="21907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staging/testing server</a:t>
            </a:r>
          </a:p>
        </p:txBody>
      </p:sp>
      <p:sp>
        <p:nvSpPr>
          <p:cNvPr id="46087" name="TextBox 10"/>
          <p:cNvSpPr txBox="1">
            <a:spLocks noChangeArrowheads="1"/>
          </p:cNvSpPr>
          <p:nvPr/>
        </p:nvSpPr>
        <p:spPr bwMode="auto">
          <a:xfrm>
            <a:off x="5359400" y="3295650"/>
            <a:ext cx="23955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LIVE/production server</a:t>
            </a:r>
          </a:p>
        </p:txBody>
      </p:sp>
      <p:sp>
        <p:nvSpPr>
          <p:cNvPr id="12" name="Hexagon 11"/>
          <p:cNvSpPr/>
          <p:nvPr/>
        </p:nvSpPr>
        <p:spPr>
          <a:xfrm>
            <a:off x="1513417" y="2465917"/>
            <a:ext cx="1312210" cy="999068"/>
          </a:xfrm>
          <a:prstGeom prst="hexagon">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091" name="Striped Right Arrow 12"/>
          <p:cNvSpPr>
            <a:spLocks/>
          </p:cNvSpPr>
          <p:nvPr/>
        </p:nvSpPr>
        <p:spPr bwMode="auto">
          <a:xfrm rot="-1593449">
            <a:off x="2784475" y="2035175"/>
            <a:ext cx="1847850" cy="484188"/>
          </a:xfrm>
          <a:custGeom>
            <a:avLst/>
            <a:gdLst>
              <a:gd name="T0" fmla="*/ 0 w 1847850"/>
              <a:gd name="T1" fmla="*/ 110475 h 484188"/>
              <a:gd name="T2" fmla="*/ 15131 w 1847850"/>
              <a:gd name="T3" fmla="*/ 110475 h 484188"/>
              <a:gd name="T4" fmla="*/ 15131 w 1847850"/>
              <a:gd name="T5" fmla="*/ 373713 h 484188"/>
              <a:gd name="T6" fmla="*/ 0 w 1847850"/>
              <a:gd name="T7" fmla="*/ 373713 h 484188"/>
              <a:gd name="T8" fmla="*/ 0 w 1847850"/>
              <a:gd name="T9" fmla="*/ 110475 h 484188"/>
              <a:gd name="T10" fmla="*/ 30262 w 1847850"/>
              <a:gd name="T11" fmla="*/ 110475 h 484188"/>
              <a:gd name="T12" fmla="*/ 60524 w 1847850"/>
              <a:gd name="T13" fmla="*/ 110475 h 484188"/>
              <a:gd name="T14" fmla="*/ 60524 w 1847850"/>
              <a:gd name="T15" fmla="*/ 373713 h 484188"/>
              <a:gd name="T16" fmla="*/ 30262 w 1847850"/>
              <a:gd name="T17" fmla="*/ 373713 h 484188"/>
              <a:gd name="T18" fmla="*/ 30262 w 1847850"/>
              <a:gd name="T19" fmla="*/ 110475 h 484188"/>
              <a:gd name="T20" fmla="*/ 75654 w 1847850"/>
              <a:gd name="T21" fmla="*/ 110475 h 484188"/>
              <a:gd name="T22" fmla="*/ 1605756 w 1847850"/>
              <a:gd name="T23" fmla="*/ 110475 h 484188"/>
              <a:gd name="T24" fmla="*/ 1605756 w 1847850"/>
              <a:gd name="T25" fmla="*/ 0 h 484188"/>
              <a:gd name="T26" fmla="*/ 1847850 w 1847850"/>
              <a:gd name="T27" fmla="*/ 242094 h 484188"/>
              <a:gd name="T28" fmla="*/ 1605756 w 1847850"/>
              <a:gd name="T29" fmla="*/ 484188 h 484188"/>
              <a:gd name="T30" fmla="*/ 1605756 w 1847850"/>
              <a:gd name="T31" fmla="*/ 373713 h 484188"/>
              <a:gd name="T32" fmla="*/ 75654 w 1847850"/>
              <a:gd name="T33" fmla="*/ 373713 h 484188"/>
              <a:gd name="T34" fmla="*/ 75654 w 1847850"/>
              <a:gd name="T35" fmla="*/ 110475 h 484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7850" h="484188">
                <a:moveTo>
                  <a:pt x="0" y="110475"/>
                </a:moveTo>
                <a:lnTo>
                  <a:pt x="15131" y="110475"/>
                </a:lnTo>
                <a:lnTo>
                  <a:pt x="15131" y="373713"/>
                </a:lnTo>
                <a:lnTo>
                  <a:pt x="0" y="373713"/>
                </a:lnTo>
                <a:lnTo>
                  <a:pt x="0" y="110475"/>
                </a:lnTo>
                <a:close/>
                <a:moveTo>
                  <a:pt x="30262" y="110475"/>
                </a:moveTo>
                <a:lnTo>
                  <a:pt x="60524" y="110475"/>
                </a:lnTo>
                <a:lnTo>
                  <a:pt x="60524" y="373713"/>
                </a:lnTo>
                <a:lnTo>
                  <a:pt x="30262" y="373713"/>
                </a:lnTo>
                <a:lnTo>
                  <a:pt x="30262" y="110475"/>
                </a:lnTo>
                <a:close/>
                <a:moveTo>
                  <a:pt x="75654" y="110475"/>
                </a:moveTo>
                <a:lnTo>
                  <a:pt x="1605756" y="110475"/>
                </a:lnTo>
                <a:lnTo>
                  <a:pt x="1605756" y="0"/>
                </a:lnTo>
                <a:lnTo>
                  <a:pt x="1847850" y="242094"/>
                </a:lnTo>
                <a:lnTo>
                  <a:pt x="1605756" y="484188"/>
                </a:lnTo>
                <a:lnTo>
                  <a:pt x="1605756" y="373713"/>
                </a:lnTo>
                <a:lnTo>
                  <a:pt x="75654" y="373713"/>
                </a:lnTo>
                <a:lnTo>
                  <a:pt x="75654" y="110475"/>
                </a:lnTo>
                <a:close/>
              </a:path>
            </a:pathLst>
          </a:custGeom>
          <a:solidFill>
            <a:srgbClr val="3366FF"/>
          </a:solidFill>
          <a:ln w="15875" cap="flat" cmpd="sng">
            <a:solidFill>
              <a:schemeClr val="accent1"/>
            </a:solidFill>
            <a:prstDash val="solid"/>
            <a:round/>
            <a:headEnd/>
            <a:tailEnd/>
          </a:ln>
          <a:effectLst>
            <a:outerShdw dist="38100" dir="5400000" rotWithShape="0">
              <a:srgbClr val="000000">
                <a:alpha val="34998"/>
              </a:srgbClr>
            </a:outerShdw>
          </a:effectLst>
        </p:spPr>
        <p:txBody>
          <a:bodyPr anchor="ctr"/>
          <a:lstStyle/>
          <a:p>
            <a:endParaRPr lang="en-US"/>
          </a:p>
        </p:txBody>
      </p:sp>
      <p:sp>
        <p:nvSpPr>
          <p:cNvPr id="15" name="Rectangle 14"/>
          <p:cNvSpPr>
            <a:spLocks noChangeArrowheads="1"/>
          </p:cNvSpPr>
          <p:nvPr/>
        </p:nvSpPr>
        <p:spPr bwMode="auto">
          <a:xfrm>
            <a:off x="2063750" y="2722563"/>
            <a:ext cx="560388" cy="66357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r>
              <a:rPr lang="en-US" sz="1000" dirty="0">
                <a:solidFill>
                  <a:schemeClr val="lt1"/>
                </a:solidFill>
                <a:latin typeface="+mn-lt"/>
                <a:ea typeface="+mn-ea"/>
                <a:cs typeface="+mn-cs"/>
              </a:rPr>
              <a:t>Web Page</a:t>
            </a:r>
          </a:p>
        </p:txBody>
      </p:sp>
      <p:sp>
        <p:nvSpPr>
          <p:cNvPr id="20" name="Rectangle 19"/>
          <p:cNvSpPr>
            <a:spLocks noChangeArrowheads="1"/>
          </p:cNvSpPr>
          <p:nvPr/>
        </p:nvSpPr>
        <p:spPr bwMode="auto">
          <a:xfrm>
            <a:off x="4643438" y="1609725"/>
            <a:ext cx="233362" cy="327025"/>
          </a:xfrm>
          <a:prstGeom prst="rect">
            <a:avLst/>
          </a:prstGeom>
          <a:solidFill>
            <a:srgbClr val="FE7979"/>
          </a:solidFill>
          <a:ln w="15875">
            <a:solidFill>
              <a:schemeClr val="accent1"/>
            </a:solidFill>
            <a:miter lim="800000"/>
            <a:headEnd/>
            <a:tailEnd/>
          </a:ln>
          <a:effectLst>
            <a:outerShdw dist="381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46096" name="TextBox 26"/>
          <p:cNvSpPr txBox="1">
            <a:spLocks noChangeArrowheads="1"/>
          </p:cNvSpPr>
          <p:nvPr/>
        </p:nvSpPr>
        <p:spPr bwMode="auto">
          <a:xfrm>
            <a:off x="5162550" y="1673225"/>
            <a:ext cx="1312863"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a:t>keep secure</a:t>
            </a:r>
            <a:br>
              <a:rPr lang="en-US" sz="1800"/>
            </a:br>
            <a:r>
              <a:rPr lang="en-US" sz="1800"/>
              <a:t>do not share </a:t>
            </a:r>
            <a:br>
              <a:rPr lang="en-US" sz="1800"/>
            </a:br>
            <a:r>
              <a:rPr lang="en-US" sz="1800"/>
              <a:t>URL</a:t>
            </a:r>
          </a:p>
        </p:txBody>
      </p:sp>
      <p:sp>
        <p:nvSpPr>
          <p:cNvPr id="29" name="TextBox 28"/>
          <p:cNvSpPr txBox="1"/>
          <p:nvPr/>
        </p:nvSpPr>
        <p:spPr>
          <a:xfrm>
            <a:off x="1519364" y="2797173"/>
            <a:ext cx="597301" cy="369332"/>
          </a:xfrm>
          <a:prstGeom prst="rect">
            <a:avLst/>
          </a:prstGeom>
          <a:noFill/>
        </p:spPr>
        <p:txBody>
          <a:bodyPr wrap="none">
            <a:spAutoFit/>
          </a:bodyPr>
          <a:lstStyle/>
          <a:p>
            <a:pPr fontAlgn="auto">
              <a:spcBef>
                <a:spcPts val="0"/>
              </a:spcBef>
              <a:spcAft>
                <a:spcPts val="0"/>
              </a:spcAft>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n-ea"/>
                <a:cs typeface="+mn-cs"/>
              </a:rPr>
              <a:t>CMS</a:t>
            </a:r>
          </a:p>
        </p:txBody>
      </p:sp>
      <p:sp>
        <p:nvSpPr>
          <p:cNvPr id="19" name="Oval 18"/>
          <p:cNvSpPr/>
          <p:nvPr/>
        </p:nvSpPr>
        <p:spPr>
          <a:xfrm>
            <a:off x="579438" y="1873250"/>
            <a:ext cx="763587" cy="103346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p:nvPr/>
        </p:nvSpPr>
        <p:spPr>
          <a:xfrm>
            <a:off x="727075" y="1982788"/>
            <a:ext cx="419100" cy="831850"/>
          </a:xfrm>
          <a:prstGeom prst="rect">
            <a:avLst/>
          </a:prstGeom>
          <a:noFill/>
        </p:spPr>
        <p:txBody>
          <a:bodyPr wrap="none">
            <a:spAutoFit/>
          </a:bodyPr>
          <a:lstStyle/>
          <a:p>
            <a:pPr>
              <a:defRPr/>
            </a:pPr>
            <a:r>
              <a:rPr lang="en-US" sz="4800" dirty="0">
                <a:solidFill>
                  <a:srgbClr val="7030A0"/>
                </a:solidFill>
                <a:latin typeface="+mj-lt"/>
                <a:ea typeface="MS PGothic" pitchFamily="34" charset="-128"/>
                <a:cs typeface="+mn-cs"/>
              </a:rPr>
              <a:t>1</a:t>
            </a:r>
          </a:p>
        </p:txBody>
      </p:sp>
      <p:sp>
        <p:nvSpPr>
          <p:cNvPr id="21" name="Oval 20"/>
          <p:cNvSpPr/>
          <p:nvPr/>
        </p:nvSpPr>
        <p:spPr>
          <a:xfrm>
            <a:off x="6418263" y="998538"/>
            <a:ext cx="762000" cy="1033462"/>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p:cNvSpPr txBox="1"/>
          <p:nvPr/>
        </p:nvSpPr>
        <p:spPr>
          <a:xfrm>
            <a:off x="6565900" y="1109663"/>
            <a:ext cx="493713" cy="830262"/>
          </a:xfrm>
          <a:prstGeom prst="rect">
            <a:avLst/>
          </a:prstGeom>
          <a:noFill/>
        </p:spPr>
        <p:txBody>
          <a:bodyPr wrap="none">
            <a:spAutoFit/>
          </a:bodyPr>
          <a:lstStyle/>
          <a:p>
            <a:pPr>
              <a:defRPr/>
            </a:pPr>
            <a:r>
              <a:rPr lang="en-US" sz="4800" dirty="0">
                <a:solidFill>
                  <a:srgbClr val="7030A0"/>
                </a:solidFill>
                <a:latin typeface="+mj-lt"/>
                <a:ea typeface="MS PGothic" pitchFamily="34" charset="-128"/>
                <a:cs typeface="+mn-cs"/>
              </a:rPr>
              <a:t>2</a:t>
            </a:r>
          </a:p>
        </p:txBody>
      </p:sp>
      <p:sp>
        <p:nvSpPr>
          <p:cNvPr id="46102" name="TextBox 27"/>
          <p:cNvSpPr txBox="1">
            <a:spLocks noChangeArrowheads="1"/>
          </p:cNvSpPr>
          <p:nvPr/>
        </p:nvSpPr>
        <p:spPr bwMode="auto">
          <a:xfrm>
            <a:off x="193675" y="2951163"/>
            <a:ext cx="1813467"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800" dirty="0">
                <a:latin typeface="Impact" charset="0"/>
              </a:rPr>
              <a:t>Build</a:t>
            </a:r>
            <a:br>
              <a:rPr lang="en-US" sz="2800" dirty="0">
                <a:latin typeface="Impact" charset="0"/>
              </a:rPr>
            </a:br>
            <a:r>
              <a:rPr lang="en-US" sz="2800" dirty="0">
                <a:latin typeface="Impact" charset="0"/>
              </a:rPr>
              <a:t>and</a:t>
            </a:r>
            <a:br>
              <a:rPr lang="en-US" sz="2800" dirty="0">
                <a:latin typeface="Impact" charset="0"/>
              </a:rPr>
            </a:br>
            <a:r>
              <a:rPr lang="en-US" sz="2800" dirty="0">
                <a:latin typeface="Impact" charset="0"/>
              </a:rPr>
              <a:t>preview</a:t>
            </a:r>
            <a:br>
              <a:rPr lang="en-US" sz="2800" dirty="0">
                <a:latin typeface="Impact" charset="0"/>
              </a:rPr>
            </a:br>
            <a:r>
              <a:rPr lang="en-US" sz="2800" dirty="0">
                <a:latin typeface="Impact" charset="0"/>
              </a:rPr>
              <a:t>inside CMS</a:t>
            </a:r>
          </a:p>
        </p:txBody>
      </p:sp>
      <p:sp>
        <p:nvSpPr>
          <p:cNvPr id="46103" name="TextBox 31"/>
          <p:cNvSpPr txBox="1">
            <a:spLocks noChangeArrowheads="1"/>
          </p:cNvSpPr>
          <p:nvPr/>
        </p:nvSpPr>
        <p:spPr bwMode="auto">
          <a:xfrm>
            <a:off x="7104063" y="893763"/>
            <a:ext cx="1856598"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800" dirty="0">
                <a:latin typeface="Impact" charset="0"/>
              </a:rPr>
              <a:t>Publish</a:t>
            </a:r>
            <a:br>
              <a:rPr lang="en-US" sz="2800" dirty="0">
                <a:latin typeface="Impact" charset="0"/>
              </a:rPr>
            </a:br>
            <a:r>
              <a:rPr lang="en-US" sz="2800" dirty="0">
                <a:latin typeface="Impact" charset="0"/>
              </a:rPr>
              <a:t> to staging </a:t>
            </a:r>
            <a:br>
              <a:rPr lang="en-US" sz="2800" dirty="0">
                <a:latin typeface="Impact" charset="0"/>
              </a:rPr>
            </a:br>
            <a:r>
              <a:rPr lang="en-US" sz="2800" dirty="0">
                <a:latin typeface="Impact" charset="0"/>
              </a:rPr>
              <a:t> and review</a:t>
            </a:r>
          </a:p>
        </p:txBody>
      </p:sp>
      <p:sp>
        <p:nvSpPr>
          <p:cNvPr id="46104" name="TextBox 22"/>
          <p:cNvSpPr txBox="1">
            <a:spLocks noChangeArrowheads="1"/>
          </p:cNvSpPr>
          <p:nvPr/>
        </p:nvSpPr>
        <p:spPr bwMode="auto">
          <a:xfrm>
            <a:off x="4140200" y="392113"/>
            <a:ext cx="41862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800">
                <a:latin typeface="Impact" charset="0"/>
              </a:rPr>
              <a:t>SOME  CMS  BEST PRACTICES</a:t>
            </a:r>
          </a:p>
        </p:txBody>
      </p:sp>
      <p:sp>
        <p:nvSpPr>
          <p:cNvPr id="25" name="TextBox 26"/>
          <p:cNvSpPr txBox="1">
            <a:spLocks noChangeArrowheads="1"/>
          </p:cNvSpPr>
          <p:nvPr/>
        </p:nvSpPr>
        <p:spPr bwMode="auto">
          <a:xfrm>
            <a:off x="6155794" y="3643842"/>
            <a:ext cx="19468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1800" i="1" dirty="0"/>
              <a:t>public</a:t>
            </a:r>
            <a:r>
              <a:rPr lang="en-US" sz="1800" dirty="0"/>
              <a:t> – viewable</a:t>
            </a:r>
            <a:br>
              <a:rPr lang="en-US" sz="1800" dirty="0"/>
            </a:br>
            <a:r>
              <a:rPr lang="en-US" sz="1800" dirty="0"/>
              <a:t>by anyone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4842</TotalTime>
  <Words>13716</Words>
  <Application>Microsoft Macintosh PowerPoint</Application>
  <PresentationFormat>On-screen Show (4:3)</PresentationFormat>
  <Paragraphs>1008</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MS PGothic</vt:lpstr>
      <vt:lpstr>Arial</vt:lpstr>
      <vt:lpstr>Calibri</vt:lpstr>
      <vt:lpstr>Franklin Gothic Book</vt:lpstr>
      <vt:lpstr>Franklin Gothic Medium</vt:lpstr>
      <vt:lpstr>Helvetica Neue Bold Condensed</vt:lpstr>
      <vt:lpstr>Helvetica Neue Condensed Bold</vt:lpstr>
      <vt:lpstr>Impact</vt:lpstr>
      <vt:lpstr>Times New Roman</vt:lpstr>
      <vt:lpstr>Newsprint</vt:lpstr>
      <vt:lpstr>UH CMS Basics Training</vt:lpstr>
      <vt:lpstr>CMS Overview</vt:lpstr>
      <vt:lpstr>Web-Page Factory</vt:lpstr>
      <vt:lpstr>Web-Page Factory</vt:lpstr>
      <vt:lpstr>Web-Page Factory</vt:lpstr>
      <vt:lpstr>CMS =  internally, dynamically, manages your  site’s resources:  pages/files/graphics /links/etc…  and also   acts as that ‘Web Page Factory’ – via its built-in Publisher functionality.  Upon Publishing, the Publisher assembles all the various pieces  (some you see and work with, others you may never see) into your final web page(s), and then writes all the needed files to your site’s designated server location(s) as static  page files.</vt:lpstr>
      <vt:lpstr> </vt:lpstr>
      <vt:lpstr>Web-Page Factory</vt:lpstr>
      <vt:lpstr>Web-Page Factory</vt:lpstr>
      <vt:lpstr>Web-Page Factory</vt:lpstr>
      <vt:lpstr>CMS:  The CMS Publisher “duplicates” your site structure by writing files to the server using  the same relative organization you see with your site’s Asset Tree in System Name View.  Asset Tree System Names in CMS  =  File Structure on the Server  </vt:lpstr>
      <vt:lpstr>CMS:  Thus, Publishable assets which are:  Renamed,  Moved,  or  Deleted  will change your site structure. Cascade automatically un-publishes items for which these 3 actions have been taken, to help keep  the server free of unwanted materials.  Un-publish can also be done manually when wanted. Re-publishing/New publishing is always at the discretion of a Publish-enabled site editor. Caution: an editor lacking live publishing might not be able to thus clean up unwanted live files.</vt:lpstr>
      <vt:lpstr>CMS:  In Cascade v.8 Users can switch between System Name and Asset Title views. Shown above:  Asset Tree in  Title View = Show asset’s Title  √ checked.  User area &gt; Settings &gt; Appearance of Asset Links &gt; checkbox toggle   </vt:lpstr>
      <vt:lpstr>CMS:  In Cascade v.8 Users can switch between System Name and Asset Title views. Shown above:  Asset Tree in  system-name View = Show asset’s Title unchecked.  User area &gt; Settings &gt; Appearance of Asset Links &gt; checkbox toggle   </vt:lpstr>
      <vt:lpstr>Know System Name rules</vt:lpstr>
      <vt:lpstr>Understand CMS Metadata</vt:lpstr>
      <vt:lpstr>Understand the Differences</vt:lpstr>
      <vt:lpstr>   CMS:     Un-publish      =      keeps asset in CMS but gets rid of it from the server.  </vt:lpstr>
      <vt:lpstr>   CMS:     Un-publish      =      keeps asset in CMS but gets rid of it from the server.  </vt:lpstr>
      <vt:lpstr>   CMS:     Un-publish      =      keeps item in CMS but gets rid of it from the server.          Delete  =  removes items from CMS itself.  </vt:lpstr>
      <vt:lpstr>   CMS:     Un-publish      =      keeps item in CMS but gets rid of it from the server.          Delete  =  removes items from CMS itself. </vt:lpstr>
      <vt:lpstr>   CMS:     Un-publish      =      keeps item in CMS but gets rid of it from the server.          Delete  =  removes items from CMS itself – so, remember the ‘unpublish’         part, or you could leave ‘orphaned’ files for search engines to find.</vt:lpstr>
      <vt:lpstr>CMS:  Orphan files    =      an item previously Published out to the server for which   the CMS cannot find a current match - and thus, cannot erase or overwrite it.  This can happen when Deleting, Moving, or Renaming without ‘Un-publishing’.</vt:lpstr>
      <vt:lpstr>PowerPoint Presentation</vt:lpstr>
      <vt:lpstr>PowerPoint Presentation</vt:lpstr>
      <vt:lpstr>PowerPoint Presentation</vt:lpstr>
      <vt:lpstr>PowerPoint Presentation</vt:lpstr>
      <vt:lpstr>PowerPoint Presentation</vt:lpstr>
      <vt:lpstr>CMS Magic</vt:lpstr>
      <vt:lpstr>CMS Magic</vt:lpstr>
      <vt:lpstr>CMS Magic</vt:lpstr>
      <vt:lpstr>CMS Magic</vt:lpstr>
      <vt:lpstr>CMS Magic</vt:lpstr>
      <vt:lpstr>CMS Magic</vt:lpstr>
      <vt:lpstr>Cascade CMS at UH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 CMS Intro Training</dc:title>
  <dc:creator>University of Houston</dc:creator>
  <cp:lastModifiedBy>Schwerin, Patricia</cp:lastModifiedBy>
  <cp:revision>530</cp:revision>
  <cp:lastPrinted>2022-02-14T23:24:40Z</cp:lastPrinted>
  <dcterms:created xsi:type="dcterms:W3CDTF">2016-07-23T15:59:26Z</dcterms:created>
  <dcterms:modified xsi:type="dcterms:W3CDTF">2024-10-08T21:36:35Z</dcterms:modified>
</cp:coreProperties>
</file>