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317" r:id="rId3"/>
    <p:sldId id="288" r:id="rId4"/>
    <p:sldId id="287" r:id="rId5"/>
    <p:sldId id="259" r:id="rId6"/>
    <p:sldId id="293" r:id="rId7"/>
    <p:sldId id="310" r:id="rId8"/>
    <p:sldId id="318" r:id="rId9"/>
    <p:sldId id="291" r:id="rId10"/>
    <p:sldId id="262" r:id="rId11"/>
    <p:sldId id="276" r:id="rId12"/>
    <p:sldId id="260" r:id="rId13"/>
    <p:sldId id="278" r:id="rId14"/>
    <p:sldId id="279" r:id="rId15"/>
    <p:sldId id="263" r:id="rId16"/>
    <p:sldId id="309" r:id="rId17"/>
    <p:sldId id="294" r:id="rId18"/>
    <p:sldId id="280" r:id="rId19"/>
    <p:sldId id="320" r:id="rId20"/>
    <p:sldId id="264" r:id="rId21"/>
    <p:sldId id="281" r:id="rId22"/>
    <p:sldId id="300" r:id="rId23"/>
    <p:sldId id="301" r:id="rId24"/>
    <p:sldId id="266" r:id="rId25"/>
    <p:sldId id="302" r:id="rId26"/>
    <p:sldId id="267" r:id="rId27"/>
    <p:sldId id="268" r:id="rId28"/>
    <p:sldId id="284" r:id="rId29"/>
    <p:sldId id="303" r:id="rId30"/>
    <p:sldId id="269" r:id="rId31"/>
    <p:sldId id="270" r:id="rId32"/>
    <p:sldId id="282" r:id="rId33"/>
    <p:sldId id="315" r:id="rId34"/>
    <p:sldId id="316" r:id="rId35"/>
    <p:sldId id="272" r:id="rId36"/>
    <p:sldId id="304" r:id="rId37"/>
    <p:sldId id="307" r:id="rId38"/>
    <p:sldId id="308" r:id="rId39"/>
    <p:sldId id="311" r:id="rId40"/>
    <p:sldId id="313" r:id="rId41"/>
    <p:sldId id="314" r:id="rId42"/>
    <p:sldId id="265" r:id="rId43"/>
    <p:sldId id="312" r:id="rId44"/>
    <p:sldId id="275" r:id="rId45"/>
    <p:sldId id="289" r:id="rId46"/>
    <p:sldId id="31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bos, Grecia" initials="CG" lastIdx="8" clrIdx="0">
    <p:extLst>
      <p:ext uri="{19B8F6BF-5375-455C-9EA6-DF929625EA0E}">
        <p15:presenceInfo xmlns:p15="http://schemas.microsoft.com/office/powerpoint/2012/main" userId="S-1-5-21-944278203-3023816869-1453745740-275363" providerId="AD"/>
      </p:ext>
    </p:extLst>
  </p:cmAuthor>
  <p:cmAuthor id="2" name="Muscarello, Pam" initials="MP" lastIdx="1" clrIdx="1">
    <p:extLst>
      <p:ext uri="{19B8F6BF-5375-455C-9EA6-DF929625EA0E}">
        <p15:presenceInfo xmlns:p15="http://schemas.microsoft.com/office/powerpoint/2012/main" userId="Muscarello, P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81A2C-A7F7-4415-B77C-94AF366E80E4}" v="5" dt="2021-07-22T14:38:18.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65"/>
    <p:restoredTop sz="79963" autoAdjust="0"/>
  </p:normalViewPr>
  <p:slideViewPr>
    <p:cSldViewPr snapToGrid="0" snapToObjects="1">
      <p:cViewPr varScale="1">
        <p:scale>
          <a:sx n="87" d="100"/>
          <a:sy n="87" d="100"/>
        </p:scale>
        <p:origin x="492"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874D7-675E-43CC-AD23-AC962088363B}" type="datetimeFigureOut">
              <a:rPr lang="en-US" smtClean="0"/>
              <a:t>8/9/2021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3C38C-6F4A-46EE-B29A-29C0DC961901}" type="slidenum">
              <a:rPr lang="en-US" smtClean="0"/>
              <a:t>‹#›</a:t>
            </a:fld>
            <a:endParaRPr lang="en-US"/>
          </a:p>
        </p:txBody>
      </p:sp>
    </p:spTree>
    <p:extLst>
      <p:ext uri="{BB962C8B-B14F-4D97-AF65-F5344CB8AC3E}">
        <p14:creationId xmlns:p14="http://schemas.microsoft.com/office/powerpoint/2010/main" val="869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2</a:t>
            </a:fld>
            <a:endParaRPr lang="en-US"/>
          </a:p>
        </p:txBody>
      </p:sp>
    </p:spTree>
    <p:extLst>
      <p:ext uri="{BB962C8B-B14F-4D97-AF65-F5344CB8AC3E}">
        <p14:creationId xmlns:p14="http://schemas.microsoft.com/office/powerpoint/2010/main" val="72660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12</a:t>
            </a:fld>
            <a:endParaRPr lang="en-US"/>
          </a:p>
        </p:txBody>
      </p:sp>
    </p:spTree>
    <p:extLst>
      <p:ext uri="{BB962C8B-B14F-4D97-AF65-F5344CB8AC3E}">
        <p14:creationId xmlns:p14="http://schemas.microsoft.com/office/powerpoint/2010/main" val="126187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15</a:t>
            </a:fld>
            <a:endParaRPr lang="en-US"/>
          </a:p>
        </p:txBody>
      </p:sp>
    </p:spTree>
    <p:extLst>
      <p:ext uri="{BB962C8B-B14F-4D97-AF65-F5344CB8AC3E}">
        <p14:creationId xmlns:p14="http://schemas.microsoft.com/office/powerpoint/2010/main" val="416135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16</a:t>
            </a:fld>
            <a:endParaRPr lang="en-US"/>
          </a:p>
        </p:txBody>
      </p:sp>
    </p:spTree>
    <p:extLst>
      <p:ext uri="{BB962C8B-B14F-4D97-AF65-F5344CB8AC3E}">
        <p14:creationId xmlns:p14="http://schemas.microsoft.com/office/powerpoint/2010/main" val="2531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17</a:t>
            </a:fld>
            <a:endParaRPr lang="en-US"/>
          </a:p>
        </p:txBody>
      </p:sp>
    </p:spTree>
    <p:extLst>
      <p:ext uri="{BB962C8B-B14F-4D97-AF65-F5344CB8AC3E}">
        <p14:creationId xmlns:p14="http://schemas.microsoft.com/office/powerpoint/2010/main" val="3388238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C38C-6F4A-46EE-B29A-29C0DC961901}" type="slidenum">
              <a:rPr lang="en-US" smtClean="0"/>
              <a:t>18</a:t>
            </a:fld>
            <a:endParaRPr lang="en-US"/>
          </a:p>
        </p:txBody>
      </p:sp>
    </p:spTree>
    <p:extLst>
      <p:ext uri="{BB962C8B-B14F-4D97-AF65-F5344CB8AC3E}">
        <p14:creationId xmlns:p14="http://schemas.microsoft.com/office/powerpoint/2010/main" val="1234281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C38C-6F4A-46EE-B29A-29C0DC961901}" type="slidenum">
              <a:rPr lang="en-US" smtClean="0"/>
              <a:t>19</a:t>
            </a:fld>
            <a:endParaRPr lang="en-US"/>
          </a:p>
        </p:txBody>
      </p:sp>
    </p:spTree>
    <p:extLst>
      <p:ext uri="{BB962C8B-B14F-4D97-AF65-F5344CB8AC3E}">
        <p14:creationId xmlns:p14="http://schemas.microsoft.com/office/powerpoint/2010/main" val="424870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20</a:t>
            </a:fld>
            <a:endParaRPr lang="en-US"/>
          </a:p>
        </p:txBody>
      </p:sp>
    </p:spTree>
    <p:extLst>
      <p:ext uri="{BB962C8B-B14F-4D97-AF65-F5344CB8AC3E}">
        <p14:creationId xmlns:p14="http://schemas.microsoft.com/office/powerpoint/2010/main" val="2038464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21</a:t>
            </a:fld>
            <a:endParaRPr lang="en-US"/>
          </a:p>
        </p:txBody>
      </p:sp>
    </p:spTree>
    <p:extLst>
      <p:ext uri="{BB962C8B-B14F-4D97-AF65-F5344CB8AC3E}">
        <p14:creationId xmlns:p14="http://schemas.microsoft.com/office/powerpoint/2010/main" val="129837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C38C-6F4A-46EE-B29A-29C0DC961901}" type="slidenum">
              <a:rPr lang="en-US" smtClean="0"/>
              <a:t>23</a:t>
            </a:fld>
            <a:endParaRPr lang="en-US"/>
          </a:p>
        </p:txBody>
      </p:sp>
    </p:spTree>
    <p:extLst>
      <p:ext uri="{BB962C8B-B14F-4D97-AF65-F5344CB8AC3E}">
        <p14:creationId xmlns:p14="http://schemas.microsoft.com/office/powerpoint/2010/main" val="1216928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24</a:t>
            </a:fld>
            <a:endParaRPr lang="en-US"/>
          </a:p>
        </p:txBody>
      </p:sp>
    </p:spTree>
    <p:extLst>
      <p:ext uri="{BB962C8B-B14F-4D97-AF65-F5344CB8AC3E}">
        <p14:creationId xmlns:p14="http://schemas.microsoft.com/office/powerpoint/2010/main" val="41777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3</a:t>
            </a:fld>
            <a:endParaRPr lang="en-US"/>
          </a:p>
        </p:txBody>
      </p:sp>
    </p:spTree>
    <p:extLst>
      <p:ext uri="{BB962C8B-B14F-4D97-AF65-F5344CB8AC3E}">
        <p14:creationId xmlns:p14="http://schemas.microsoft.com/office/powerpoint/2010/main" val="3457842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25</a:t>
            </a:fld>
            <a:endParaRPr lang="en-US"/>
          </a:p>
        </p:txBody>
      </p:sp>
    </p:spTree>
    <p:extLst>
      <p:ext uri="{BB962C8B-B14F-4D97-AF65-F5344CB8AC3E}">
        <p14:creationId xmlns:p14="http://schemas.microsoft.com/office/powerpoint/2010/main" val="2431588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C38C-6F4A-46EE-B29A-29C0DC961901}" type="slidenum">
              <a:rPr lang="en-US" smtClean="0"/>
              <a:t>27</a:t>
            </a:fld>
            <a:endParaRPr lang="en-US"/>
          </a:p>
        </p:txBody>
      </p:sp>
    </p:spTree>
    <p:extLst>
      <p:ext uri="{BB962C8B-B14F-4D97-AF65-F5344CB8AC3E}">
        <p14:creationId xmlns:p14="http://schemas.microsoft.com/office/powerpoint/2010/main" val="2743622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C38C-6F4A-46EE-B29A-29C0DC961901}" type="slidenum">
              <a:rPr lang="en-US" smtClean="0"/>
              <a:t>29</a:t>
            </a:fld>
            <a:endParaRPr lang="en-US"/>
          </a:p>
        </p:txBody>
      </p:sp>
    </p:spTree>
    <p:extLst>
      <p:ext uri="{BB962C8B-B14F-4D97-AF65-F5344CB8AC3E}">
        <p14:creationId xmlns:p14="http://schemas.microsoft.com/office/powerpoint/2010/main" val="2325491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C38C-6F4A-46EE-B29A-29C0DC961901}" type="slidenum">
              <a:rPr lang="en-US" smtClean="0"/>
              <a:t>32</a:t>
            </a:fld>
            <a:endParaRPr lang="en-US"/>
          </a:p>
        </p:txBody>
      </p:sp>
    </p:spTree>
    <p:extLst>
      <p:ext uri="{BB962C8B-B14F-4D97-AF65-F5344CB8AC3E}">
        <p14:creationId xmlns:p14="http://schemas.microsoft.com/office/powerpoint/2010/main" val="1967677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C38C-6F4A-46EE-B29A-29C0DC961901}" type="slidenum">
              <a:rPr lang="en-US" smtClean="0"/>
              <a:t>33</a:t>
            </a:fld>
            <a:endParaRPr lang="en-US"/>
          </a:p>
        </p:txBody>
      </p:sp>
    </p:spTree>
    <p:extLst>
      <p:ext uri="{BB962C8B-B14F-4D97-AF65-F5344CB8AC3E}">
        <p14:creationId xmlns:p14="http://schemas.microsoft.com/office/powerpoint/2010/main" val="1769117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35</a:t>
            </a:fld>
            <a:endParaRPr lang="en-US"/>
          </a:p>
        </p:txBody>
      </p:sp>
    </p:spTree>
    <p:extLst>
      <p:ext uri="{BB962C8B-B14F-4D97-AF65-F5344CB8AC3E}">
        <p14:creationId xmlns:p14="http://schemas.microsoft.com/office/powerpoint/2010/main" val="1429603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36</a:t>
            </a:fld>
            <a:endParaRPr lang="en-US"/>
          </a:p>
        </p:txBody>
      </p:sp>
    </p:spTree>
    <p:extLst>
      <p:ext uri="{BB962C8B-B14F-4D97-AF65-F5344CB8AC3E}">
        <p14:creationId xmlns:p14="http://schemas.microsoft.com/office/powerpoint/2010/main" val="3363065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39</a:t>
            </a:fld>
            <a:endParaRPr lang="en-US"/>
          </a:p>
        </p:txBody>
      </p:sp>
    </p:spTree>
    <p:extLst>
      <p:ext uri="{BB962C8B-B14F-4D97-AF65-F5344CB8AC3E}">
        <p14:creationId xmlns:p14="http://schemas.microsoft.com/office/powerpoint/2010/main" val="1895092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42</a:t>
            </a:fld>
            <a:endParaRPr lang="en-US"/>
          </a:p>
        </p:txBody>
      </p:sp>
    </p:spTree>
    <p:extLst>
      <p:ext uri="{BB962C8B-B14F-4D97-AF65-F5344CB8AC3E}">
        <p14:creationId xmlns:p14="http://schemas.microsoft.com/office/powerpoint/2010/main" val="1715398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43</a:t>
            </a:fld>
            <a:endParaRPr lang="en-US"/>
          </a:p>
        </p:txBody>
      </p:sp>
    </p:spTree>
    <p:extLst>
      <p:ext uri="{BB962C8B-B14F-4D97-AF65-F5344CB8AC3E}">
        <p14:creationId xmlns:p14="http://schemas.microsoft.com/office/powerpoint/2010/main" val="254669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5</a:t>
            </a:fld>
            <a:endParaRPr lang="en-US"/>
          </a:p>
        </p:txBody>
      </p:sp>
    </p:spTree>
    <p:extLst>
      <p:ext uri="{BB962C8B-B14F-4D97-AF65-F5344CB8AC3E}">
        <p14:creationId xmlns:p14="http://schemas.microsoft.com/office/powerpoint/2010/main" val="237778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44</a:t>
            </a:fld>
            <a:endParaRPr lang="en-US"/>
          </a:p>
        </p:txBody>
      </p:sp>
    </p:spTree>
    <p:extLst>
      <p:ext uri="{BB962C8B-B14F-4D97-AF65-F5344CB8AC3E}">
        <p14:creationId xmlns:p14="http://schemas.microsoft.com/office/powerpoint/2010/main" val="288622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6</a:t>
            </a:fld>
            <a:endParaRPr lang="en-US"/>
          </a:p>
        </p:txBody>
      </p:sp>
    </p:spTree>
    <p:extLst>
      <p:ext uri="{BB962C8B-B14F-4D97-AF65-F5344CB8AC3E}">
        <p14:creationId xmlns:p14="http://schemas.microsoft.com/office/powerpoint/2010/main" val="400773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7</a:t>
            </a:fld>
            <a:endParaRPr lang="en-US"/>
          </a:p>
        </p:txBody>
      </p:sp>
    </p:spTree>
    <p:extLst>
      <p:ext uri="{BB962C8B-B14F-4D97-AF65-F5344CB8AC3E}">
        <p14:creationId xmlns:p14="http://schemas.microsoft.com/office/powerpoint/2010/main" val="199786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C38C-6F4A-46EE-B29A-29C0DC961901}" type="slidenum">
              <a:rPr lang="en-US" smtClean="0"/>
              <a:t>8</a:t>
            </a:fld>
            <a:endParaRPr lang="en-US"/>
          </a:p>
        </p:txBody>
      </p:sp>
    </p:spTree>
    <p:extLst>
      <p:ext uri="{BB962C8B-B14F-4D97-AF65-F5344CB8AC3E}">
        <p14:creationId xmlns:p14="http://schemas.microsoft.com/office/powerpoint/2010/main" val="92264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9</a:t>
            </a:fld>
            <a:endParaRPr lang="en-US"/>
          </a:p>
        </p:txBody>
      </p:sp>
    </p:spTree>
    <p:extLst>
      <p:ext uri="{BB962C8B-B14F-4D97-AF65-F5344CB8AC3E}">
        <p14:creationId xmlns:p14="http://schemas.microsoft.com/office/powerpoint/2010/main" val="307567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10</a:t>
            </a:fld>
            <a:endParaRPr lang="en-US"/>
          </a:p>
        </p:txBody>
      </p:sp>
    </p:spTree>
    <p:extLst>
      <p:ext uri="{BB962C8B-B14F-4D97-AF65-F5344CB8AC3E}">
        <p14:creationId xmlns:p14="http://schemas.microsoft.com/office/powerpoint/2010/main" val="391571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C38C-6F4A-46EE-B29A-29C0DC961901}" type="slidenum">
              <a:rPr lang="en-US" smtClean="0"/>
              <a:t>11</a:t>
            </a:fld>
            <a:endParaRPr lang="en-US"/>
          </a:p>
        </p:txBody>
      </p:sp>
    </p:spTree>
    <p:extLst>
      <p:ext uri="{BB962C8B-B14F-4D97-AF65-F5344CB8AC3E}">
        <p14:creationId xmlns:p14="http://schemas.microsoft.com/office/powerpoint/2010/main" val="142582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C64420-B4E8-3546-AFB2-F1028040B13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332891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C64420-B4E8-3546-AFB2-F1028040B13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320162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C64420-B4E8-3546-AFB2-F1028040B13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12D584-68F3-C443-B66E-6A7BCEAC325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515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C64420-B4E8-3546-AFB2-F1028040B13F}"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3279532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C64420-B4E8-3546-AFB2-F1028040B13F}"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12D584-68F3-C443-B66E-6A7BCEAC325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6460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C64420-B4E8-3546-AFB2-F1028040B13F}"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1029143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64420-B4E8-3546-AFB2-F1028040B13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350125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64420-B4E8-3546-AFB2-F1028040B13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240732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64420-B4E8-3546-AFB2-F1028040B13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323636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C64420-B4E8-3546-AFB2-F1028040B13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47103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C64420-B4E8-3546-AFB2-F1028040B13F}"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9885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64420-B4E8-3546-AFB2-F1028040B13F}"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139918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C64420-B4E8-3546-AFB2-F1028040B13F}"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20635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64420-B4E8-3546-AFB2-F1028040B13F}"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162565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C64420-B4E8-3546-AFB2-F1028040B13F}"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379910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C64420-B4E8-3546-AFB2-F1028040B13F}"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12D584-68F3-C443-B66E-6A7BCEAC3254}" type="slidenum">
              <a:rPr lang="en-US" smtClean="0"/>
              <a:t>‹#›</a:t>
            </a:fld>
            <a:endParaRPr lang="en-US"/>
          </a:p>
        </p:txBody>
      </p:sp>
    </p:spTree>
    <p:extLst>
      <p:ext uri="{BB962C8B-B14F-4D97-AF65-F5344CB8AC3E}">
        <p14:creationId xmlns:p14="http://schemas.microsoft.com/office/powerpoint/2010/main" val="25475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6C64420-B4E8-3546-AFB2-F1028040B13F}" type="datetimeFigureOut">
              <a:rPr lang="en-US" smtClean="0"/>
              <a:t>8/9/2021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C12D584-68F3-C443-B66E-6A7BCEAC3254}" type="slidenum">
              <a:rPr lang="en-US" smtClean="0"/>
              <a:t>‹#›</a:t>
            </a:fld>
            <a:endParaRPr lang="en-US"/>
          </a:p>
        </p:txBody>
      </p:sp>
    </p:spTree>
    <p:extLst>
      <p:ext uri="{BB962C8B-B14F-4D97-AF65-F5344CB8AC3E}">
        <p14:creationId xmlns:p14="http://schemas.microsoft.com/office/powerpoint/2010/main" val="3185590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cid:image002.png@01D76E68.DAF9B11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cid:image011.jpg@01D76E68.DAF9B110" TargetMode="External"/><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cid:image012.jpg@01D76E68.DAF9B110" TargetMode="Externa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D41ED-019D-3D47-BF9D-2196B11852E8}"/>
              </a:ext>
            </a:extLst>
          </p:cNvPr>
          <p:cNvSpPr>
            <a:spLocks noGrp="1"/>
          </p:cNvSpPr>
          <p:nvPr>
            <p:ph type="ctrTitle"/>
          </p:nvPr>
        </p:nvSpPr>
        <p:spPr>
          <a:xfrm>
            <a:off x="2209800" y="2438400"/>
            <a:ext cx="9612301" cy="2338981"/>
          </a:xfrm>
        </p:spPr>
        <p:txBody>
          <a:bodyPr>
            <a:normAutofit/>
          </a:bodyPr>
          <a:lstStyle/>
          <a:p>
            <a:r>
              <a:rPr lang="en-US" sz="4800" dirty="0"/>
              <a:t>Voucher Creation Tips</a:t>
            </a:r>
          </a:p>
        </p:txBody>
      </p:sp>
      <p:sp>
        <p:nvSpPr>
          <p:cNvPr id="3" name="Subtitle 2">
            <a:extLst>
              <a:ext uri="{FF2B5EF4-FFF2-40B4-BE49-F238E27FC236}">
                <a16:creationId xmlns:a16="http://schemas.microsoft.com/office/drawing/2014/main" xmlns="" id="{1FADC03C-BD3F-C248-B59D-FE3856E6695C}"/>
              </a:ext>
            </a:extLst>
          </p:cNvPr>
          <p:cNvSpPr>
            <a:spLocks noGrp="1"/>
          </p:cNvSpPr>
          <p:nvPr>
            <p:ph type="subTitle" idx="1"/>
          </p:nvPr>
        </p:nvSpPr>
        <p:spPr/>
        <p:txBody>
          <a:bodyPr/>
          <a:lstStyle/>
          <a:p>
            <a:r>
              <a:rPr lang="en-US" dirty="0"/>
              <a:t>University of Houston – Accounts Payable</a:t>
            </a:r>
          </a:p>
        </p:txBody>
      </p:sp>
      <p:pic>
        <p:nvPicPr>
          <p:cNvPr id="4" name="Picture 3"/>
          <p:cNvPicPr>
            <a:picLocks noChangeAspect="1"/>
          </p:cNvPicPr>
          <p:nvPr/>
        </p:nvPicPr>
        <p:blipFill>
          <a:blip r:embed="rId2"/>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95829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9D1B6-BC18-F64D-9660-CA07D9762864}"/>
              </a:ext>
            </a:extLst>
          </p:cNvPr>
          <p:cNvSpPr>
            <a:spLocks noGrp="1"/>
          </p:cNvSpPr>
          <p:nvPr>
            <p:ph type="title"/>
          </p:nvPr>
        </p:nvSpPr>
        <p:spPr/>
        <p:txBody>
          <a:bodyPr>
            <a:normAutofit fontScale="90000"/>
          </a:bodyPr>
          <a:lstStyle/>
          <a:p>
            <a:r>
              <a:rPr lang="en-US" sz="4000" dirty="0"/>
              <a:t>Same Invoice Number, Same Vendor… What to do?</a:t>
            </a:r>
          </a:p>
        </p:txBody>
      </p:sp>
      <p:sp>
        <p:nvSpPr>
          <p:cNvPr id="3" name="Content Placeholder 2">
            <a:extLst>
              <a:ext uri="{FF2B5EF4-FFF2-40B4-BE49-F238E27FC236}">
                <a16:creationId xmlns:a16="http://schemas.microsoft.com/office/drawing/2014/main" xmlns="" id="{9602EB6F-FD4F-C44A-89E5-E479BE36E30B}"/>
              </a:ext>
            </a:extLst>
          </p:cNvPr>
          <p:cNvSpPr>
            <a:spLocks noGrp="1"/>
          </p:cNvSpPr>
          <p:nvPr>
            <p:ph idx="1"/>
          </p:nvPr>
        </p:nvSpPr>
        <p:spPr/>
        <p:txBody>
          <a:bodyPr/>
          <a:lstStyle/>
          <a:p>
            <a:r>
              <a:rPr lang="en-US" dirty="0"/>
              <a:t>In this case, verify that it is truly not a duplicate invoice.</a:t>
            </a:r>
          </a:p>
          <a:p>
            <a:r>
              <a:rPr lang="en-US" dirty="0"/>
              <a:t>If the vendor reuses invoice # 12345, then the second invoice should be paid using invoice # “12345.1” and a third (hopefully not) invoice using the same invoice # will be paid using invoice # “12345.2” to allow the payment to pass People Soft validations.</a:t>
            </a:r>
          </a:p>
          <a:p>
            <a:r>
              <a:rPr lang="en-US" dirty="0"/>
              <a:t>In the comments, indicate that the vendor reused the same invoice number, and the invoice is not a duplicate.</a:t>
            </a:r>
          </a:p>
          <a:p>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295191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206671" y="6078043"/>
            <a:ext cx="5615430" cy="487513"/>
          </a:xfrm>
          <a:prstGeom prst="rect">
            <a:avLst/>
          </a:prstGeom>
        </p:spPr>
      </p:pic>
      <p:sp>
        <p:nvSpPr>
          <p:cNvPr id="3" name="Title 2"/>
          <p:cNvSpPr>
            <a:spLocks noGrp="1"/>
          </p:cNvSpPr>
          <p:nvPr>
            <p:ph type="title"/>
          </p:nvPr>
        </p:nvSpPr>
        <p:spPr/>
        <p:txBody>
          <a:bodyPr>
            <a:normAutofit/>
          </a:bodyPr>
          <a:lstStyle/>
          <a:p>
            <a:r>
              <a:rPr lang="en-US" sz="3200" dirty="0"/>
              <a:t>Different Invoice, Duplicate Invoice Number</a:t>
            </a:r>
          </a:p>
        </p:txBody>
      </p:sp>
      <p:sp>
        <p:nvSpPr>
          <p:cNvPr id="5" name="Text Placeholder 4"/>
          <p:cNvSpPr>
            <a:spLocks noGrp="1"/>
          </p:cNvSpPr>
          <p:nvPr>
            <p:ph type="body" idx="1"/>
          </p:nvPr>
        </p:nvSpPr>
        <p:spPr>
          <a:xfrm>
            <a:off x="2213939" y="1972702"/>
            <a:ext cx="3992732" cy="576262"/>
          </a:xfrm>
        </p:spPr>
        <p:txBody>
          <a:bodyPr/>
          <a:lstStyle/>
          <a:p>
            <a:r>
              <a:rPr lang="en-US" dirty="0"/>
              <a:t>Examples:</a:t>
            </a:r>
          </a:p>
        </p:txBody>
      </p:sp>
      <p:sp>
        <p:nvSpPr>
          <p:cNvPr id="16" name="Content Placeholder 15"/>
          <p:cNvSpPr>
            <a:spLocks noGrp="1"/>
          </p:cNvSpPr>
          <p:nvPr>
            <p:ph sz="half" idx="2"/>
          </p:nvPr>
        </p:nvSpPr>
        <p:spPr>
          <a:xfrm>
            <a:off x="7166957" y="2778263"/>
            <a:ext cx="4338674" cy="3354060"/>
          </a:xfrm>
        </p:spPr>
        <p:txBody>
          <a:bodyPr/>
          <a:lstStyle/>
          <a:p>
            <a:r>
              <a:rPr lang="en-US" dirty="0"/>
              <a:t>Date: June 11, 2011 </a:t>
            </a:r>
          </a:p>
          <a:p>
            <a:r>
              <a:rPr lang="en-US" dirty="0"/>
              <a:t>Invoice number: 00006R9A49241</a:t>
            </a:r>
          </a:p>
          <a:p>
            <a:endParaRPr lang="en-US" dirty="0"/>
          </a:p>
          <a:p>
            <a:endParaRPr lang="en-US" dirty="0"/>
          </a:p>
          <a:p>
            <a:r>
              <a:rPr lang="en-US" dirty="0"/>
              <a:t>Date: June 12, 2021</a:t>
            </a:r>
          </a:p>
          <a:p>
            <a:r>
              <a:rPr lang="en-US" dirty="0"/>
              <a:t>Invoice number: 00006R9A49241.1 </a:t>
            </a:r>
          </a:p>
          <a:p>
            <a:endParaRPr lang="en-US" dirty="0"/>
          </a:p>
        </p:txBody>
      </p:sp>
      <p:pic>
        <p:nvPicPr>
          <p:cNvPr id="9" name="Picture 8">
            <a:extLst>
              <a:ext uri="{FF2B5EF4-FFF2-40B4-BE49-F238E27FC236}">
                <a16:creationId xmlns:a16="http://schemas.microsoft.com/office/drawing/2014/main" xmlns="" id="{56255165-181A-4C44-9F46-780E6DFE6C8B}"/>
              </a:ext>
            </a:extLst>
          </p:cNvPr>
          <p:cNvPicPr>
            <a:picLocks noChangeAspect="1"/>
          </p:cNvPicPr>
          <p:nvPr/>
        </p:nvPicPr>
        <p:blipFill>
          <a:blip r:embed="rId4"/>
          <a:stretch>
            <a:fillRect/>
          </a:stretch>
        </p:blipFill>
        <p:spPr>
          <a:xfrm>
            <a:off x="2108641" y="4309036"/>
            <a:ext cx="4823464" cy="886765"/>
          </a:xfrm>
          <a:prstGeom prst="rect">
            <a:avLst/>
          </a:prstGeom>
        </p:spPr>
      </p:pic>
      <p:pic>
        <p:nvPicPr>
          <p:cNvPr id="2" name="Picture 1"/>
          <p:cNvPicPr>
            <a:picLocks noChangeAspect="1"/>
          </p:cNvPicPr>
          <p:nvPr/>
        </p:nvPicPr>
        <p:blipFill>
          <a:blip r:embed="rId5"/>
          <a:stretch>
            <a:fillRect/>
          </a:stretch>
        </p:blipFill>
        <p:spPr>
          <a:xfrm>
            <a:off x="2108641" y="2857571"/>
            <a:ext cx="4823464" cy="904399"/>
          </a:xfrm>
          <a:prstGeom prst="rect">
            <a:avLst/>
          </a:prstGeom>
          <a:ln>
            <a:solidFill>
              <a:schemeClr val="tx1"/>
            </a:solidFill>
          </a:ln>
        </p:spPr>
      </p:pic>
    </p:spTree>
    <p:extLst>
      <p:ext uri="{BB962C8B-B14F-4D97-AF65-F5344CB8AC3E}">
        <p14:creationId xmlns:p14="http://schemas.microsoft.com/office/powerpoint/2010/main" val="1030506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6C6E9-B09C-374B-A0AE-1E63B54CF479}"/>
              </a:ext>
            </a:extLst>
          </p:cNvPr>
          <p:cNvSpPr>
            <a:spLocks noGrp="1"/>
          </p:cNvSpPr>
          <p:nvPr>
            <p:ph type="title"/>
          </p:nvPr>
        </p:nvSpPr>
        <p:spPr/>
        <p:txBody>
          <a:bodyPr/>
          <a:lstStyle/>
          <a:p>
            <a:r>
              <a:rPr lang="en-US" dirty="0"/>
              <a:t>State Payment Reissues</a:t>
            </a:r>
          </a:p>
        </p:txBody>
      </p:sp>
      <p:sp>
        <p:nvSpPr>
          <p:cNvPr id="3" name="Content Placeholder 2">
            <a:extLst>
              <a:ext uri="{FF2B5EF4-FFF2-40B4-BE49-F238E27FC236}">
                <a16:creationId xmlns:a16="http://schemas.microsoft.com/office/drawing/2014/main" xmlns="" id="{0E0A8495-37B2-0B4C-844C-D411DE23D937}"/>
              </a:ext>
            </a:extLst>
          </p:cNvPr>
          <p:cNvSpPr>
            <a:spLocks noGrp="1"/>
          </p:cNvSpPr>
          <p:nvPr>
            <p:ph idx="1"/>
          </p:nvPr>
        </p:nvSpPr>
        <p:spPr/>
        <p:txBody>
          <a:bodyPr/>
          <a:lstStyle/>
          <a:p>
            <a:r>
              <a:rPr lang="en-US" dirty="0"/>
              <a:t>With Local payment reissues, we can simply use the same voucher and reissue at the AP level. The State requires us to create a new voucher for a reissued payment using state funds. </a:t>
            </a:r>
          </a:p>
          <a:p>
            <a:r>
              <a:rPr lang="en-US" dirty="0"/>
              <a:t>Reissuing a state payment must use the format “Invoice Number.#”</a:t>
            </a:r>
            <a:endParaRPr lang="en-US" sz="2400" dirty="0"/>
          </a:p>
          <a:p>
            <a:pPr lvl="1"/>
            <a:r>
              <a:rPr lang="en-US" dirty="0"/>
              <a:t>The invoice number would have to be adjusted with a period and number sequence after the invoice number.</a:t>
            </a:r>
            <a:endParaRPr lang="en-US" sz="2000" dirty="0"/>
          </a:p>
          <a:p>
            <a:pPr lvl="1"/>
            <a:r>
              <a:rPr lang="en-US" dirty="0"/>
              <a:t>E.g., a first reissue of invoice # 12345 uses invoice # “12345.1” and a second reissue uses “12345.2” to allow the payment to pass People Soft validations.</a:t>
            </a:r>
          </a:p>
          <a:p>
            <a:r>
              <a:rPr lang="en-US" dirty="0"/>
              <a:t>Department creates the second voucher at the request of AP. </a:t>
            </a:r>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146757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406587" y="3090999"/>
            <a:ext cx="6400800" cy="3661158"/>
          </a:xfrm>
          <a:prstGeom prst="rect">
            <a:avLst/>
          </a:prstGeom>
          <a:ln>
            <a:solidFill>
              <a:schemeClr val="tx1"/>
            </a:solidFill>
          </a:ln>
        </p:spPr>
      </p:pic>
      <p:sp>
        <p:nvSpPr>
          <p:cNvPr id="4" name="Title 3"/>
          <p:cNvSpPr>
            <a:spLocks noGrp="1"/>
          </p:cNvSpPr>
          <p:nvPr>
            <p:ph type="title"/>
          </p:nvPr>
        </p:nvSpPr>
        <p:spPr>
          <a:xfrm>
            <a:off x="2341913" y="383535"/>
            <a:ext cx="8911687" cy="709541"/>
          </a:xfrm>
        </p:spPr>
        <p:txBody>
          <a:bodyPr>
            <a:normAutofit fontScale="90000"/>
          </a:bodyPr>
          <a:lstStyle/>
          <a:p>
            <a:r>
              <a:rPr lang="en-US" dirty="0"/>
              <a:t>State Payment Reissues Process</a:t>
            </a:r>
            <a:br>
              <a:rPr lang="en-US" dirty="0"/>
            </a:br>
            <a:endParaRPr lang="en-US" dirty="0"/>
          </a:p>
        </p:txBody>
      </p:sp>
      <p:sp>
        <p:nvSpPr>
          <p:cNvPr id="6" name="Content Placeholder 5"/>
          <p:cNvSpPr>
            <a:spLocks noGrp="1"/>
          </p:cNvSpPr>
          <p:nvPr>
            <p:ph idx="1"/>
          </p:nvPr>
        </p:nvSpPr>
        <p:spPr>
          <a:xfrm>
            <a:off x="2341913" y="1287391"/>
            <a:ext cx="8915400" cy="1907754"/>
          </a:xfrm>
        </p:spPr>
        <p:txBody>
          <a:bodyPr/>
          <a:lstStyle/>
          <a:p>
            <a:pPr>
              <a:lnSpc>
                <a:spcPts val="2160"/>
              </a:lnSpc>
              <a:spcBef>
                <a:spcPts val="0"/>
              </a:spcBef>
              <a:spcAft>
                <a:spcPts val="2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Email from Department to AP to Cancel/Void Payment for State Voucher. Sometimes AP starts this dialog and will reach out to the department to ask that they create a new voucher to reissue payment. </a:t>
            </a:r>
          </a:p>
          <a:p>
            <a:pPr>
              <a:lnSpc>
                <a:spcPts val="2160"/>
              </a:lnSpc>
              <a:spcBef>
                <a:spcPts val="0"/>
              </a:spcBef>
              <a:spcAft>
                <a:spcPts val="2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AP will email to confirm cancellation. </a:t>
            </a:r>
          </a:p>
          <a:p>
            <a:pPr>
              <a:lnSpc>
                <a:spcPts val="2160"/>
              </a:lnSpc>
              <a:spcBef>
                <a:spcPts val="0"/>
              </a:spcBef>
              <a:spcAft>
                <a:spcPts val="2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Snapshot below showing voucher 02005495 closed completely in People Soft (first screenshot of Summary tab, second two of Payment tab. </a:t>
            </a:r>
          </a:p>
          <a:p>
            <a:endParaRPr lang="en-US" dirty="0"/>
          </a:p>
        </p:txBody>
      </p:sp>
    </p:spTree>
    <p:extLst>
      <p:ext uri="{BB962C8B-B14F-4D97-AF65-F5344CB8AC3E}">
        <p14:creationId xmlns:p14="http://schemas.microsoft.com/office/powerpoint/2010/main" val="2510927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Payment Reissues Process – Results</a:t>
            </a:r>
            <a:br>
              <a:rPr lang="en-US" dirty="0"/>
            </a:br>
            <a:endParaRPr lang="en-US" dirty="0"/>
          </a:p>
        </p:txBody>
      </p:sp>
      <p:sp>
        <p:nvSpPr>
          <p:cNvPr id="4" name="Text Placeholder 3"/>
          <p:cNvSpPr>
            <a:spLocks noGrp="1"/>
          </p:cNvSpPr>
          <p:nvPr>
            <p:ph type="body" idx="1"/>
          </p:nvPr>
        </p:nvSpPr>
        <p:spPr>
          <a:xfrm>
            <a:off x="1696271" y="1458149"/>
            <a:ext cx="4277216" cy="576262"/>
          </a:xfrm>
        </p:spPr>
        <p:txBody>
          <a:bodyPr/>
          <a:lstStyle/>
          <a:p>
            <a:pPr marL="342900" indent="-342900">
              <a:buFont typeface="Wingdings 3" panose="05040102010807070707" pitchFamily="18" charset="2"/>
              <a:buChar char=""/>
            </a:pPr>
            <a:r>
              <a:rPr lang="en-US" sz="2000" dirty="0"/>
              <a:t>Cancelled &amp; Closed voucher:</a:t>
            </a:r>
          </a:p>
        </p:txBody>
      </p:sp>
      <p:sp>
        <p:nvSpPr>
          <p:cNvPr id="6" name="Text Placeholder 5"/>
          <p:cNvSpPr>
            <a:spLocks noGrp="1"/>
          </p:cNvSpPr>
          <p:nvPr>
            <p:ph type="body" sz="quarter" idx="3"/>
          </p:nvPr>
        </p:nvSpPr>
        <p:spPr>
          <a:xfrm>
            <a:off x="6858000" y="1458149"/>
            <a:ext cx="3999001" cy="576262"/>
          </a:xfrm>
        </p:spPr>
        <p:txBody>
          <a:bodyPr/>
          <a:lstStyle/>
          <a:p>
            <a:pPr marL="342900" indent="-342900">
              <a:buFont typeface="Wingdings 3" panose="05040102010807070707" pitchFamily="18" charset="2"/>
              <a:buChar char=""/>
            </a:pPr>
            <a:r>
              <a:rPr lang="en-US" sz="2000" dirty="0"/>
              <a:t>Reissued voucher:</a:t>
            </a:r>
          </a:p>
        </p:txBody>
      </p:sp>
      <p:pic>
        <p:nvPicPr>
          <p:cNvPr id="14" name="Picture 13"/>
          <p:cNvPicPr>
            <a:picLocks noChangeAspect="1"/>
          </p:cNvPicPr>
          <p:nvPr/>
        </p:nvPicPr>
        <p:blipFill>
          <a:blip r:embed="rId2"/>
          <a:stretch>
            <a:fillRect/>
          </a:stretch>
        </p:blipFill>
        <p:spPr>
          <a:xfrm>
            <a:off x="1696271" y="2164635"/>
            <a:ext cx="4958815" cy="4694178"/>
          </a:xfrm>
          <a:prstGeom prst="rect">
            <a:avLst/>
          </a:prstGeom>
          <a:ln>
            <a:solidFill>
              <a:schemeClr val="tx1"/>
            </a:solidFill>
          </a:ln>
        </p:spPr>
      </p:pic>
      <p:pic>
        <p:nvPicPr>
          <p:cNvPr id="15" name="Picture 14"/>
          <p:cNvPicPr>
            <a:picLocks noChangeAspect="1"/>
          </p:cNvPicPr>
          <p:nvPr/>
        </p:nvPicPr>
        <p:blipFill>
          <a:blip r:embed="rId3"/>
          <a:stretch>
            <a:fillRect/>
          </a:stretch>
        </p:blipFill>
        <p:spPr>
          <a:xfrm>
            <a:off x="6858000" y="2163822"/>
            <a:ext cx="4818081" cy="4694991"/>
          </a:xfrm>
          <a:prstGeom prst="rect">
            <a:avLst/>
          </a:prstGeom>
          <a:ln>
            <a:solidFill>
              <a:schemeClr val="tx1"/>
            </a:solidFill>
          </a:ln>
        </p:spPr>
      </p:pic>
    </p:spTree>
    <p:extLst>
      <p:ext uri="{BB962C8B-B14F-4D97-AF65-F5344CB8AC3E}">
        <p14:creationId xmlns:p14="http://schemas.microsoft.com/office/powerpoint/2010/main" val="98948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2FC6A-5607-1349-B7EC-4841144DD159}"/>
              </a:ext>
            </a:extLst>
          </p:cNvPr>
          <p:cNvSpPr>
            <a:spLocks noGrp="1"/>
          </p:cNvSpPr>
          <p:nvPr>
            <p:ph type="ctrTitle"/>
          </p:nvPr>
        </p:nvSpPr>
        <p:spPr/>
        <p:txBody>
          <a:bodyPr>
            <a:normAutofit/>
          </a:bodyPr>
          <a:lstStyle/>
          <a:p>
            <a:r>
              <a:rPr lang="en-US" sz="4000" dirty="0"/>
              <a:t>Duplicate Payments</a:t>
            </a:r>
          </a:p>
        </p:txBody>
      </p:sp>
      <p:sp>
        <p:nvSpPr>
          <p:cNvPr id="5" name="Subtitle 4"/>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424765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2FC6A-5607-1349-B7EC-4841144DD159}"/>
              </a:ext>
            </a:extLst>
          </p:cNvPr>
          <p:cNvSpPr>
            <a:spLocks noGrp="1"/>
          </p:cNvSpPr>
          <p:nvPr>
            <p:ph type="title"/>
          </p:nvPr>
        </p:nvSpPr>
        <p:spPr/>
        <p:txBody>
          <a:bodyPr>
            <a:normAutofit/>
          </a:bodyPr>
          <a:lstStyle/>
          <a:p>
            <a:r>
              <a:rPr lang="en-US" dirty="0"/>
              <a:t>Duplicate Payments – Overview  </a:t>
            </a:r>
          </a:p>
        </p:txBody>
      </p:sp>
      <p:sp>
        <p:nvSpPr>
          <p:cNvPr id="3" name="Content Placeholder 2">
            <a:extLst>
              <a:ext uri="{FF2B5EF4-FFF2-40B4-BE49-F238E27FC236}">
                <a16:creationId xmlns:a16="http://schemas.microsoft.com/office/drawing/2014/main" xmlns="" id="{10BC975B-541C-0E42-8DEA-8FDFA843F30B}"/>
              </a:ext>
            </a:extLst>
          </p:cNvPr>
          <p:cNvSpPr>
            <a:spLocks noGrp="1"/>
          </p:cNvSpPr>
          <p:nvPr>
            <p:ph idx="1"/>
          </p:nvPr>
        </p:nvSpPr>
        <p:spPr/>
        <p:txBody>
          <a:bodyPr/>
          <a:lstStyle/>
          <a:p>
            <a:r>
              <a:rPr lang="en-US" sz="2000" dirty="0"/>
              <a:t>Common causes of Duplicate Invoice Payments</a:t>
            </a:r>
          </a:p>
          <a:p>
            <a:r>
              <a:rPr lang="en-US" sz="2000" dirty="0"/>
              <a:t>Data Entry errors </a:t>
            </a:r>
          </a:p>
          <a:p>
            <a:r>
              <a:rPr lang="en-US" sz="2000" dirty="0"/>
              <a:t>Tips to reduce Duplicate Payments</a:t>
            </a:r>
          </a:p>
          <a:p>
            <a:endParaRPr lang="en-US" dirty="0"/>
          </a:p>
          <a:p>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221993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2FC6A-5607-1349-B7EC-4841144DD159}"/>
              </a:ext>
            </a:extLst>
          </p:cNvPr>
          <p:cNvSpPr>
            <a:spLocks noGrp="1"/>
          </p:cNvSpPr>
          <p:nvPr>
            <p:ph type="title"/>
          </p:nvPr>
        </p:nvSpPr>
        <p:spPr>
          <a:xfrm>
            <a:off x="2510118" y="769300"/>
            <a:ext cx="8990781" cy="1280890"/>
          </a:xfrm>
        </p:spPr>
        <p:txBody>
          <a:bodyPr>
            <a:normAutofit/>
          </a:bodyPr>
          <a:lstStyle/>
          <a:p>
            <a:r>
              <a:rPr lang="en-US" sz="2900" dirty="0"/>
              <a:t>Common Causes of Duplicate Invoice Payments</a:t>
            </a:r>
          </a:p>
        </p:txBody>
      </p:sp>
      <p:sp>
        <p:nvSpPr>
          <p:cNvPr id="3" name="Content Placeholder 2">
            <a:extLst>
              <a:ext uri="{FF2B5EF4-FFF2-40B4-BE49-F238E27FC236}">
                <a16:creationId xmlns:a16="http://schemas.microsoft.com/office/drawing/2014/main" xmlns="" id="{75E1E657-7614-E042-B21E-895E36AE5E61}"/>
              </a:ext>
            </a:extLst>
          </p:cNvPr>
          <p:cNvSpPr>
            <a:spLocks noGrp="1"/>
          </p:cNvSpPr>
          <p:nvPr>
            <p:ph idx="1"/>
          </p:nvPr>
        </p:nvSpPr>
        <p:spPr/>
        <p:txBody>
          <a:bodyPr/>
          <a:lstStyle/>
          <a:p>
            <a:r>
              <a:rPr lang="en-US" dirty="0"/>
              <a:t>Data entry errors, such as a misread number or a typo</a:t>
            </a:r>
            <a:endParaRPr lang="en-US" sz="2400" dirty="0"/>
          </a:p>
          <a:p>
            <a:r>
              <a:rPr lang="en-US" dirty="0"/>
              <a:t>Adjusted invoice numbers by adding spaces, special characters, or zeros</a:t>
            </a:r>
            <a:endParaRPr lang="en-US" sz="2400" dirty="0"/>
          </a:p>
          <a:p>
            <a:r>
              <a:rPr lang="en-US" dirty="0"/>
              <a:t>Vendor sent same invoice twice- (invoice number adjusted) </a:t>
            </a:r>
            <a:endParaRPr lang="en-US" sz="2400" dirty="0"/>
          </a:p>
          <a:p>
            <a:r>
              <a:rPr lang="en-US" dirty="0"/>
              <a:t>Incorrect vendor paid</a:t>
            </a:r>
            <a:endParaRPr lang="en-US" sz="2400" dirty="0"/>
          </a:p>
          <a:p>
            <a:pPr lvl="1"/>
            <a:r>
              <a:rPr lang="en-US" dirty="0"/>
              <a:t>Must reissue to the correct vendor (same invoice number)</a:t>
            </a:r>
            <a:endParaRPr lang="en-US" sz="2000" dirty="0"/>
          </a:p>
          <a:p>
            <a:pPr lvl="1"/>
            <a:r>
              <a:rPr lang="en-US" dirty="0"/>
              <a:t>This could be due to a DBA difference or a closely named vendor.</a:t>
            </a:r>
            <a:endParaRPr lang="en-US" sz="2000" dirty="0"/>
          </a:p>
          <a:p>
            <a:r>
              <a:rPr lang="en-US" dirty="0"/>
              <a:t>Paid via Voucher and </a:t>
            </a:r>
            <a:r>
              <a:rPr lang="en-US" dirty="0" err="1"/>
              <a:t>Pcard</a:t>
            </a:r>
            <a:endParaRPr lang="en-US" dirty="0"/>
          </a:p>
          <a:p>
            <a:pPr lvl="1"/>
            <a:r>
              <a:rPr lang="en-US" dirty="0"/>
              <a:t>Verify payment in PeopleSoft before charging invoices on a </a:t>
            </a:r>
            <a:r>
              <a:rPr lang="en-US" dirty="0" err="1"/>
              <a:t>Pcard</a:t>
            </a:r>
            <a:r>
              <a:rPr lang="en-US" dirty="0"/>
              <a:t>. </a:t>
            </a:r>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418949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0076" y="243004"/>
            <a:ext cx="10515600" cy="1325563"/>
          </a:xfrm>
        </p:spPr>
        <p:txBody>
          <a:bodyPr/>
          <a:lstStyle/>
          <a:p>
            <a:pPr algn="ctr"/>
            <a:r>
              <a:rPr lang="en-US" dirty="0"/>
              <a:t>Data entry errors – Selecting the wrong Vendor for payment</a:t>
            </a:r>
          </a:p>
        </p:txBody>
      </p:sp>
      <p:sp>
        <p:nvSpPr>
          <p:cNvPr id="11" name="TextBox 10"/>
          <p:cNvSpPr txBox="1"/>
          <p:nvPr/>
        </p:nvSpPr>
        <p:spPr>
          <a:xfrm>
            <a:off x="1507417" y="5473201"/>
            <a:ext cx="5204012" cy="923330"/>
          </a:xfrm>
          <a:prstGeom prst="rect">
            <a:avLst/>
          </a:prstGeom>
          <a:noFill/>
        </p:spPr>
        <p:txBody>
          <a:bodyPr wrap="square" rtlCol="0">
            <a:spAutoFit/>
          </a:bodyPr>
          <a:lstStyle/>
          <a:p>
            <a:pPr marL="285750" indent="-285750">
              <a:buClr>
                <a:srgbClr val="C8102E"/>
              </a:buClr>
              <a:buFont typeface="Wingdings 3" panose="05040102010807070707" pitchFamily="18" charset="2"/>
              <a:buChar char=""/>
            </a:pPr>
            <a:r>
              <a:rPr lang="en-US" b="1" dirty="0"/>
              <a:t>Incorrect Vendor: </a:t>
            </a:r>
          </a:p>
          <a:p>
            <a:r>
              <a:rPr lang="en-US" dirty="0"/>
              <a:t>Voucher will be denied to correct vendor entry. </a:t>
            </a:r>
          </a:p>
        </p:txBody>
      </p:sp>
      <p:sp>
        <p:nvSpPr>
          <p:cNvPr id="12" name="TextBox 11"/>
          <p:cNvSpPr txBox="1"/>
          <p:nvPr/>
        </p:nvSpPr>
        <p:spPr>
          <a:xfrm>
            <a:off x="6618278" y="5473201"/>
            <a:ext cx="5195047" cy="923330"/>
          </a:xfrm>
          <a:prstGeom prst="rect">
            <a:avLst/>
          </a:prstGeom>
          <a:noFill/>
        </p:spPr>
        <p:txBody>
          <a:bodyPr wrap="square" rtlCol="0">
            <a:spAutoFit/>
          </a:bodyPr>
          <a:lstStyle/>
          <a:p>
            <a:pPr marL="285750" indent="-285750">
              <a:buClr>
                <a:srgbClr val="C8102E"/>
              </a:buClr>
              <a:buFont typeface="Wingdings 3" panose="05040102010807070707" pitchFamily="18" charset="2"/>
              <a:buChar char=""/>
            </a:pPr>
            <a:r>
              <a:rPr lang="en-US" b="1" dirty="0"/>
              <a:t>Correct Vendor: </a:t>
            </a:r>
          </a:p>
          <a:p>
            <a:r>
              <a:rPr lang="en-US" dirty="0"/>
              <a:t>Voucher address correctly matches the Invoice remittance address. </a:t>
            </a:r>
          </a:p>
        </p:txBody>
      </p:sp>
      <p:pic>
        <p:nvPicPr>
          <p:cNvPr id="3" name="Picture 2"/>
          <p:cNvPicPr>
            <a:picLocks noChangeAspect="1"/>
          </p:cNvPicPr>
          <p:nvPr/>
        </p:nvPicPr>
        <p:blipFill>
          <a:blip r:embed="rId3"/>
          <a:stretch>
            <a:fillRect/>
          </a:stretch>
        </p:blipFill>
        <p:spPr>
          <a:xfrm>
            <a:off x="1286476" y="3635106"/>
            <a:ext cx="4809524" cy="1838095"/>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6544102" y="3658382"/>
            <a:ext cx="5436551" cy="1825484"/>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2645495" y="1476618"/>
            <a:ext cx="7304762" cy="1952381"/>
          </a:xfrm>
          <a:prstGeom prst="rect">
            <a:avLst/>
          </a:prstGeom>
          <a:ln>
            <a:solidFill>
              <a:schemeClr val="tx1"/>
            </a:solidFill>
          </a:ln>
        </p:spPr>
      </p:pic>
    </p:spTree>
    <p:extLst>
      <p:ext uri="{BB962C8B-B14F-4D97-AF65-F5344CB8AC3E}">
        <p14:creationId xmlns:p14="http://schemas.microsoft.com/office/powerpoint/2010/main" val="369938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61128" y="234996"/>
            <a:ext cx="8794547" cy="1325563"/>
          </a:xfrm>
        </p:spPr>
        <p:txBody>
          <a:bodyPr/>
          <a:lstStyle/>
          <a:p>
            <a:pPr algn="ctr"/>
            <a:r>
              <a:rPr lang="en-US" dirty="0"/>
              <a:t>Data entry errors – Voucher number entry error</a:t>
            </a:r>
          </a:p>
        </p:txBody>
      </p:sp>
      <p:sp>
        <p:nvSpPr>
          <p:cNvPr id="11" name="TextBox 10"/>
          <p:cNvSpPr txBox="1"/>
          <p:nvPr/>
        </p:nvSpPr>
        <p:spPr>
          <a:xfrm>
            <a:off x="1310194" y="5473201"/>
            <a:ext cx="5204012" cy="923330"/>
          </a:xfrm>
          <a:prstGeom prst="rect">
            <a:avLst/>
          </a:prstGeom>
          <a:noFill/>
        </p:spPr>
        <p:txBody>
          <a:bodyPr wrap="square" rtlCol="0">
            <a:spAutoFit/>
          </a:bodyPr>
          <a:lstStyle/>
          <a:p>
            <a:pPr marL="285750" indent="-285750">
              <a:buClr>
                <a:srgbClr val="C8102E"/>
              </a:buClr>
              <a:buFont typeface="Wingdings 3" panose="05040102010807070707" pitchFamily="18" charset="2"/>
              <a:buChar char=""/>
            </a:pPr>
            <a:r>
              <a:rPr lang="en-US" b="1" dirty="0"/>
              <a:t>Incorrect Invoice Number: </a:t>
            </a:r>
          </a:p>
          <a:p>
            <a:r>
              <a:rPr lang="en-US" dirty="0"/>
              <a:t>Voucher will be denied to correct voucher entry</a:t>
            </a:r>
          </a:p>
        </p:txBody>
      </p:sp>
      <p:sp>
        <p:nvSpPr>
          <p:cNvPr id="12" name="TextBox 11"/>
          <p:cNvSpPr txBox="1"/>
          <p:nvPr/>
        </p:nvSpPr>
        <p:spPr>
          <a:xfrm>
            <a:off x="6618278" y="5473201"/>
            <a:ext cx="5195047" cy="923330"/>
          </a:xfrm>
          <a:prstGeom prst="rect">
            <a:avLst/>
          </a:prstGeom>
          <a:noFill/>
        </p:spPr>
        <p:txBody>
          <a:bodyPr wrap="square" rtlCol="0">
            <a:spAutoFit/>
          </a:bodyPr>
          <a:lstStyle/>
          <a:p>
            <a:pPr marL="285750" indent="-285750">
              <a:buClr>
                <a:srgbClr val="C8102E"/>
              </a:buClr>
              <a:buFont typeface="Wingdings 3" panose="05040102010807070707" pitchFamily="18" charset="2"/>
              <a:buChar char=""/>
            </a:pPr>
            <a:r>
              <a:rPr lang="en-US" b="1" dirty="0"/>
              <a:t>Correct Invoice Number: </a:t>
            </a:r>
          </a:p>
          <a:p>
            <a:r>
              <a:rPr lang="en-US" dirty="0"/>
              <a:t>Voucher entry correctly matches the Invoice Number. </a:t>
            </a:r>
          </a:p>
        </p:txBody>
      </p:sp>
      <p:pic>
        <p:nvPicPr>
          <p:cNvPr id="2" name="Picture 1"/>
          <p:cNvPicPr>
            <a:picLocks noChangeAspect="1"/>
          </p:cNvPicPr>
          <p:nvPr/>
        </p:nvPicPr>
        <p:blipFill>
          <a:blip r:embed="rId3"/>
          <a:stretch>
            <a:fillRect/>
          </a:stretch>
        </p:blipFill>
        <p:spPr>
          <a:xfrm>
            <a:off x="4467925" y="1560559"/>
            <a:ext cx="5380952" cy="876190"/>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1382354" y="3039035"/>
            <a:ext cx="4763543" cy="1966809"/>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6697442" y="2991120"/>
            <a:ext cx="4766260" cy="2014724"/>
          </a:xfrm>
          <a:prstGeom prst="rect">
            <a:avLst/>
          </a:prstGeom>
          <a:ln>
            <a:solidFill>
              <a:schemeClr val="tx1"/>
            </a:solidFill>
          </a:ln>
        </p:spPr>
      </p:pic>
    </p:spTree>
    <p:extLst>
      <p:ext uri="{BB962C8B-B14F-4D97-AF65-F5344CB8AC3E}">
        <p14:creationId xmlns:p14="http://schemas.microsoft.com/office/powerpoint/2010/main" val="289028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Voucher Creation Tips</a:t>
            </a:r>
          </a:p>
        </p:txBody>
      </p:sp>
      <p:sp>
        <p:nvSpPr>
          <p:cNvPr id="3" name="Content Placeholder 2"/>
          <p:cNvSpPr>
            <a:spLocks noGrp="1"/>
          </p:cNvSpPr>
          <p:nvPr>
            <p:ph idx="1"/>
          </p:nvPr>
        </p:nvSpPr>
        <p:spPr/>
        <p:txBody>
          <a:bodyPr/>
          <a:lstStyle/>
          <a:p>
            <a:pPr>
              <a:buFont typeface="Wingdings 3" panose="05040102010807070707" pitchFamily="18" charset="2"/>
              <a:buChar char=""/>
            </a:pPr>
            <a:r>
              <a:rPr lang="en-US" dirty="0"/>
              <a:t>Invoice Numbering</a:t>
            </a:r>
          </a:p>
          <a:p>
            <a:pPr>
              <a:buFont typeface="Wingdings 3" panose="05040102010807070707" pitchFamily="18" charset="2"/>
              <a:buChar char=""/>
            </a:pPr>
            <a:r>
              <a:rPr lang="en-US" dirty="0"/>
              <a:t>Duplicate Payments</a:t>
            </a:r>
          </a:p>
          <a:p>
            <a:pPr>
              <a:buFont typeface="Wingdings 3" panose="05040102010807070707" pitchFamily="18" charset="2"/>
              <a:buChar char=""/>
            </a:pPr>
            <a:r>
              <a:rPr lang="en-US" dirty="0"/>
              <a:t>Date Accuracy</a:t>
            </a:r>
          </a:p>
          <a:p>
            <a:pPr>
              <a:buFont typeface="Wingdings 3" panose="05040102010807070707" pitchFamily="18" charset="2"/>
              <a:buChar char=""/>
            </a:pPr>
            <a:r>
              <a:rPr lang="en-US" dirty="0"/>
              <a:t>Identifying Fraud</a:t>
            </a:r>
          </a:p>
          <a:p>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4074251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83B7BB-8AD6-384D-AFF9-A8716C52618B}"/>
              </a:ext>
            </a:extLst>
          </p:cNvPr>
          <p:cNvSpPr>
            <a:spLocks noGrp="1"/>
          </p:cNvSpPr>
          <p:nvPr>
            <p:ph type="title"/>
          </p:nvPr>
        </p:nvSpPr>
        <p:spPr/>
        <p:txBody>
          <a:bodyPr/>
          <a:lstStyle/>
          <a:p>
            <a:r>
              <a:rPr lang="en-US" dirty="0"/>
              <a:t>Tips to Reduce Duplicate Invoicing</a:t>
            </a:r>
          </a:p>
        </p:txBody>
      </p:sp>
      <p:sp>
        <p:nvSpPr>
          <p:cNvPr id="3" name="Content Placeholder 2">
            <a:extLst>
              <a:ext uri="{FF2B5EF4-FFF2-40B4-BE49-F238E27FC236}">
                <a16:creationId xmlns:a16="http://schemas.microsoft.com/office/drawing/2014/main" xmlns="" id="{00036BD3-A7F6-E244-9858-2EDE5138E220}"/>
              </a:ext>
            </a:extLst>
          </p:cNvPr>
          <p:cNvSpPr>
            <a:spLocks noGrp="1"/>
          </p:cNvSpPr>
          <p:nvPr>
            <p:ph sz="half" idx="1"/>
          </p:nvPr>
        </p:nvSpPr>
        <p:spPr/>
        <p:txBody>
          <a:bodyPr>
            <a:normAutofit/>
          </a:bodyPr>
          <a:lstStyle/>
          <a:p>
            <a:r>
              <a:rPr lang="en-US" b="1" dirty="0">
                <a:effectLst>
                  <a:outerShdw blurRad="38100" dist="38100" dir="2700000" algn="tl">
                    <a:srgbClr val="000000">
                      <a:alpha val="43137"/>
                    </a:srgbClr>
                  </a:outerShdw>
                </a:effectLst>
              </a:rPr>
              <a:t>Self Audit</a:t>
            </a:r>
          </a:p>
          <a:p>
            <a:r>
              <a:rPr lang="en-US" dirty="0"/>
              <a:t>Audit invoice number on People Soft vs. invoice number on the invoice</a:t>
            </a:r>
          </a:p>
          <a:p>
            <a:r>
              <a:rPr lang="en-US" dirty="0"/>
              <a:t>Audit the vendor information in People Soft vs. the invoice.</a:t>
            </a:r>
          </a:p>
          <a:p>
            <a:r>
              <a:rPr lang="en-US" dirty="0"/>
              <a:t>Research well before paying an older invoice or reimbursement.</a:t>
            </a:r>
          </a:p>
          <a:p>
            <a:endParaRPr lang="en-US" dirty="0"/>
          </a:p>
        </p:txBody>
      </p:sp>
      <p:pic>
        <p:nvPicPr>
          <p:cNvPr id="4" name="Picture 3"/>
          <p:cNvPicPr>
            <a:picLocks noChangeAspect="1"/>
          </p:cNvPicPr>
          <p:nvPr/>
        </p:nvPicPr>
        <p:blipFill>
          <a:blip r:embed="rId3"/>
          <a:stretch>
            <a:fillRect/>
          </a:stretch>
        </p:blipFill>
        <p:spPr>
          <a:xfrm>
            <a:off x="6910433" y="1690688"/>
            <a:ext cx="4036967" cy="3851266"/>
          </a:xfrm>
          <a:prstGeom prst="rect">
            <a:avLst/>
          </a:prstGeom>
        </p:spPr>
      </p:pic>
      <p:pic>
        <p:nvPicPr>
          <p:cNvPr id="5" name="Picture 4"/>
          <p:cNvPicPr>
            <a:picLocks noChangeAspect="1"/>
          </p:cNvPicPr>
          <p:nvPr/>
        </p:nvPicPr>
        <p:blipFill>
          <a:blip r:embed="rId4"/>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1631686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Reduce Duplicate Invoicing</a:t>
            </a:r>
          </a:p>
        </p:txBody>
      </p:sp>
      <p:sp>
        <p:nvSpPr>
          <p:cNvPr id="3" name="Content Placeholder 2"/>
          <p:cNvSpPr>
            <a:spLocks noGrp="1"/>
          </p:cNvSpPr>
          <p:nvPr>
            <p:ph sz="half" idx="1"/>
          </p:nvPr>
        </p:nvSpPr>
        <p:spPr>
          <a:xfrm>
            <a:off x="2187894" y="1640541"/>
            <a:ext cx="4313864" cy="3777622"/>
          </a:xfrm>
        </p:spPr>
        <p:txBody>
          <a:bodyPr>
            <a:normAutofit/>
          </a:bodyPr>
          <a:lstStyle/>
          <a:p>
            <a:r>
              <a:rPr lang="en-US" dirty="0"/>
              <a:t>Double check reimbursement vouchers for employee payments to ensure that the employee has not been reimbursed before for this receipt.</a:t>
            </a:r>
          </a:p>
          <a:p>
            <a:r>
              <a:rPr lang="en-US" dirty="0"/>
              <a:t>For payments to Individuals/Employees, ensure that we have selected the correct vendor.  E.g., there are multiple vendors with the same name in the system.  Verify the address.</a:t>
            </a:r>
          </a:p>
          <a:p>
            <a:endParaRPr lang="en-US" dirty="0"/>
          </a:p>
        </p:txBody>
      </p:sp>
      <p:pic>
        <p:nvPicPr>
          <p:cNvPr id="4" name="Picture 3"/>
          <p:cNvPicPr>
            <a:picLocks noChangeAspect="1"/>
          </p:cNvPicPr>
          <p:nvPr/>
        </p:nvPicPr>
        <p:blipFill>
          <a:blip r:embed="rId3"/>
          <a:stretch>
            <a:fillRect/>
          </a:stretch>
        </p:blipFill>
        <p:spPr>
          <a:xfrm>
            <a:off x="6585739" y="1334627"/>
            <a:ext cx="5152381" cy="5333333"/>
          </a:xfrm>
          <a:prstGeom prst="rect">
            <a:avLst/>
          </a:prstGeom>
          <a:ln>
            <a:solidFill>
              <a:schemeClr val="tx1"/>
            </a:solidFill>
          </a:ln>
        </p:spPr>
      </p:pic>
    </p:spTree>
    <p:extLst>
      <p:ext uri="{BB962C8B-B14F-4D97-AF65-F5344CB8AC3E}">
        <p14:creationId xmlns:p14="http://schemas.microsoft.com/office/powerpoint/2010/main" val="1973647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Date Accuracy 	</a:t>
            </a:r>
          </a:p>
        </p:txBody>
      </p:sp>
      <p:sp>
        <p:nvSpPr>
          <p:cNvPr id="9" name="Subtitle 8"/>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3050292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Date Accuracy – Overview	</a:t>
            </a:r>
          </a:p>
        </p:txBody>
      </p:sp>
      <p:sp>
        <p:nvSpPr>
          <p:cNvPr id="8" name="Content Placeholder 7"/>
          <p:cNvSpPr>
            <a:spLocks noGrp="1"/>
          </p:cNvSpPr>
          <p:nvPr>
            <p:ph idx="1"/>
          </p:nvPr>
        </p:nvSpPr>
        <p:spPr/>
        <p:txBody>
          <a:bodyPr/>
          <a:lstStyle/>
          <a:p>
            <a:r>
              <a:rPr lang="en-US" sz="2000" dirty="0"/>
              <a:t>Date Accuracy Importance</a:t>
            </a:r>
          </a:p>
          <a:p>
            <a:r>
              <a:rPr lang="en-US" sz="2000" dirty="0"/>
              <a:t>Invoice Receipt Date</a:t>
            </a:r>
          </a:p>
          <a:p>
            <a:pPr lvl="1"/>
            <a:r>
              <a:rPr lang="en-US" sz="1800" dirty="0"/>
              <a:t>Date stamp</a:t>
            </a:r>
          </a:p>
          <a:p>
            <a:pPr lvl="1"/>
            <a:r>
              <a:rPr lang="en-US" sz="1800" dirty="0"/>
              <a:t>How to add Stamp in Acrobat </a:t>
            </a:r>
          </a:p>
          <a:p>
            <a:r>
              <a:rPr lang="en-US" sz="2000" dirty="0"/>
              <a:t>Goods Receipt and Acceptance Date</a:t>
            </a:r>
          </a:p>
          <a:p>
            <a:r>
              <a:rPr lang="en-US" sz="2000" dirty="0"/>
              <a:t>Timeliness of these Dates </a:t>
            </a:r>
          </a:p>
          <a:p>
            <a:r>
              <a:rPr lang="en-US" sz="2000" dirty="0"/>
              <a:t>Recent Changes in PeopleSoft </a:t>
            </a:r>
          </a:p>
          <a:p>
            <a:r>
              <a:rPr lang="en-US" sz="2000" dirty="0" smtClean="0"/>
              <a:t>Tip </a:t>
            </a:r>
            <a:r>
              <a:rPr lang="en-US" sz="2000" dirty="0"/>
              <a:t>to Speed the Invoice and Goods Receipt</a:t>
            </a:r>
          </a:p>
          <a:p>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98257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0BA6B-DE15-1E44-ACCC-C2CC8D937D56}"/>
              </a:ext>
            </a:extLst>
          </p:cNvPr>
          <p:cNvSpPr>
            <a:spLocks noGrp="1"/>
          </p:cNvSpPr>
          <p:nvPr>
            <p:ph type="title"/>
          </p:nvPr>
        </p:nvSpPr>
        <p:spPr>
          <a:xfrm>
            <a:off x="1775012" y="596992"/>
            <a:ext cx="10515600" cy="1305168"/>
          </a:xfrm>
        </p:spPr>
        <p:txBody>
          <a:bodyPr/>
          <a:lstStyle/>
          <a:p>
            <a:r>
              <a:rPr lang="en-US" dirty="0"/>
              <a:t>Date Accuracy</a:t>
            </a:r>
          </a:p>
        </p:txBody>
      </p:sp>
      <p:sp>
        <p:nvSpPr>
          <p:cNvPr id="3" name="Content Placeholder 2">
            <a:extLst>
              <a:ext uri="{FF2B5EF4-FFF2-40B4-BE49-F238E27FC236}">
                <a16:creationId xmlns:a16="http://schemas.microsoft.com/office/drawing/2014/main" xmlns="" id="{01E1B389-3E1F-BC4D-9061-27488263B3CF}"/>
              </a:ext>
            </a:extLst>
          </p:cNvPr>
          <p:cNvSpPr>
            <a:spLocks noGrp="1"/>
          </p:cNvSpPr>
          <p:nvPr>
            <p:ph sz="half" idx="1"/>
          </p:nvPr>
        </p:nvSpPr>
        <p:spPr>
          <a:xfrm>
            <a:off x="1775012" y="1787261"/>
            <a:ext cx="4313864" cy="3777622"/>
          </a:xfrm>
        </p:spPr>
        <p:txBody>
          <a:bodyPr>
            <a:normAutofit/>
          </a:bodyPr>
          <a:lstStyle/>
          <a:p>
            <a:r>
              <a:rPr lang="en-US" dirty="0"/>
              <a:t>Invoice Date = Date on the invoice</a:t>
            </a:r>
          </a:p>
          <a:p>
            <a:r>
              <a:rPr lang="en-US" dirty="0"/>
              <a:t>Invoice Receipt Date = earliest Stamped Date on Invoice</a:t>
            </a:r>
          </a:p>
          <a:p>
            <a:r>
              <a:rPr lang="en-US" dirty="0"/>
              <a:t>Goods Receipt Date &amp; Acceptance Date = the day you received, inspect, and accept the goods</a:t>
            </a:r>
          </a:p>
          <a:p>
            <a:pPr lvl="1"/>
            <a:r>
              <a:rPr lang="en-US" dirty="0"/>
              <a:t>This may not be printed on the invoice.</a:t>
            </a:r>
          </a:p>
        </p:txBody>
      </p:sp>
      <p:pic>
        <p:nvPicPr>
          <p:cNvPr id="4" name="Picture 3"/>
          <p:cNvPicPr>
            <a:picLocks noChangeAspect="1"/>
          </p:cNvPicPr>
          <p:nvPr/>
        </p:nvPicPr>
        <p:blipFill>
          <a:blip r:embed="rId3"/>
          <a:stretch>
            <a:fillRect/>
          </a:stretch>
        </p:blipFill>
        <p:spPr>
          <a:xfrm>
            <a:off x="6088876" y="337016"/>
            <a:ext cx="5879006" cy="6262752"/>
          </a:xfrm>
          <a:prstGeom prst="rect">
            <a:avLst/>
          </a:prstGeom>
          <a:ln>
            <a:solidFill>
              <a:schemeClr val="tx1"/>
            </a:solidFill>
          </a:ln>
        </p:spPr>
      </p:pic>
    </p:spTree>
    <p:extLst>
      <p:ext uri="{BB962C8B-B14F-4D97-AF65-F5344CB8AC3E}">
        <p14:creationId xmlns:p14="http://schemas.microsoft.com/office/powerpoint/2010/main" val="417312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Date Accuracy Importance	</a:t>
            </a:r>
          </a:p>
        </p:txBody>
      </p:sp>
      <p:sp>
        <p:nvSpPr>
          <p:cNvPr id="5" name="Content Placeholder 4"/>
          <p:cNvSpPr>
            <a:spLocks noGrp="1"/>
          </p:cNvSpPr>
          <p:nvPr>
            <p:ph idx="1"/>
          </p:nvPr>
        </p:nvSpPr>
        <p:spPr/>
        <p:txBody>
          <a:bodyPr>
            <a:normAutofit/>
          </a:bodyPr>
          <a:lstStyle/>
          <a:p>
            <a:r>
              <a:rPr lang="en-US" dirty="0"/>
              <a:t>Agencies are responsible for ensuring that each payment is treated correctly in USAS according to the prompt payment law. A state agency’s payment is due on the 30th day after the latest of:</a:t>
            </a:r>
          </a:p>
          <a:p>
            <a:pPr lvl="1"/>
            <a:r>
              <a:rPr lang="en-US" dirty="0"/>
              <a:t>The date the agency receives the goods under the contract.</a:t>
            </a:r>
          </a:p>
          <a:p>
            <a:pPr lvl="1"/>
            <a:r>
              <a:rPr lang="en-US" dirty="0"/>
              <a:t>The date the performance of the contracted service is completed.</a:t>
            </a:r>
          </a:p>
          <a:p>
            <a:pPr lvl="1"/>
            <a:r>
              <a:rPr lang="en-US" dirty="0"/>
              <a:t>The date the agency receives an invoice for the goods or services</a:t>
            </a:r>
            <a:r>
              <a:rPr lang="en-US" dirty="0" smtClean="0"/>
              <a:t>.</a:t>
            </a:r>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3934918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89E25-75C8-694C-83B8-AFDE81DB72AA}"/>
              </a:ext>
            </a:extLst>
          </p:cNvPr>
          <p:cNvSpPr>
            <a:spLocks noGrp="1"/>
          </p:cNvSpPr>
          <p:nvPr>
            <p:ph type="title"/>
          </p:nvPr>
        </p:nvSpPr>
        <p:spPr/>
        <p:txBody>
          <a:bodyPr/>
          <a:lstStyle/>
          <a:p>
            <a:r>
              <a:rPr lang="en-US" dirty="0"/>
              <a:t>Invoice Receipt Date</a:t>
            </a:r>
          </a:p>
        </p:txBody>
      </p:sp>
      <p:sp>
        <p:nvSpPr>
          <p:cNvPr id="3" name="Content Placeholder 2">
            <a:extLst>
              <a:ext uri="{FF2B5EF4-FFF2-40B4-BE49-F238E27FC236}">
                <a16:creationId xmlns:a16="http://schemas.microsoft.com/office/drawing/2014/main" xmlns="" id="{B50F1AF0-3FB1-2449-820D-9C878FA649BC}"/>
              </a:ext>
            </a:extLst>
          </p:cNvPr>
          <p:cNvSpPr>
            <a:spLocks noGrp="1"/>
          </p:cNvSpPr>
          <p:nvPr>
            <p:ph idx="1"/>
          </p:nvPr>
        </p:nvSpPr>
        <p:spPr/>
        <p:txBody>
          <a:bodyPr/>
          <a:lstStyle/>
          <a:p>
            <a:r>
              <a:rPr lang="en-US" dirty="0"/>
              <a:t>Invoice receipt date = date that </a:t>
            </a:r>
            <a:r>
              <a:rPr lang="en-US" u="sng" dirty="0"/>
              <a:t>UH receive the invoice</a:t>
            </a:r>
            <a:r>
              <a:rPr lang="en-US" dirty="0"/>
              <a:t>, not the date that the employee receives it for payment (although these are often the same)</a:t>
            </a:r>
          </a:p>
          <a:p>
            <a:pPr lvl="1"/>
            <a:r>
              <a:rPr lang="en-US" dirty="0"/>
              <a:t>Received in one location, forwarded to another: invoice receipt date should be the date the first location receives it</a:t>
            </a:r>
            <a:r>
              <a:rPr lang="en-US" dirty="0" smtClean="0"/>
              <a:t>.  The following are </a:t>
            </a:r>
            <a:r>
              <a:rPr lang="en-US" u="sng" dirty="0" smtClean="0"/>
              <a:t>examples</a:t>
            </a:r>
            <a:r>
              <a:rPr lang="en-US" dirty="0" smtClean="0"/>
              <a:t>:</a:t>
            </a:r>
            <a:endParaRPr lang="en-US" dirty="0"/>
          </a:p>
          <a:p>
            <a:pPr lvl="2"/>
            <a:r>
              <a:rPr lang="en-US" dirty="0"/>
              <a:t>Invoice received by AP, stamped, then forwarded to another unit.</a:t>
            </a:r>
          </a:p>
          <a:p>
            <a:pPr lvl="2"/>
            <a:r>
              <a:rPr lang="en-US" dirty="0"/>
              <a:t>Invoice received by General Counsel, stamped, then forwarded to another unit.</a:t>
            </a:r>
          </a:p>
          <a:p>
            <a:pPr lvl="2"/>
            <a:r>
              <a:rPr lang="en-US" dirty="0"/>
              <a:t>Invoice received by main campus Facilities, then forwarded to one of the campuses to complete payment.</a:t>
            </a:r>
          </a:p>
          <a:p>
            <a:pPr lvl="2"/>
            <a:r>
              <a:rPr lang="en-US" dirty="0"/>
              <a:t>Invoices misrouted originally and then finally making it to the paying unit.</a:t>
            </a:r>
          </a:p>
          <a:p>
            <a:pPr lvl="2"/>
            <a:r>
              <a:rPr lang="en-US" i="1" dirty="0"/>
              <a:t>If the invoice is not yours, get it where it needs to go, and fast.</a:t>
            </a:r>
          </a:p>
          <a:p>
            <a:endParaRPr lang="en-US" dirty="0"/>
          </a:p>
        </p:txBody>
      </p:sp>
      <p:pic>
        <p:nvPicPr>
          <p:cNvPr id="4" name="Picture 3"/>
          <p:cNvPicPr>
            <a:picLocks noChangeAspect="1"/>
          </p:cNvPicPr>
          <p:nvPr/>
        </p:nvPicPr>
        <p:blipFill>
          <a:blip r:embed="rId2"/>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301339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12A872-157A-9B46-A917-AFDBFC5E2065}"/>
              </a:ext>
            </a:extLst>
          </p:cNvPr>
          <p:cNvSpPr>
            <a:spLocks noGrp="1"/>
          </p:cNvSpPr>
          <p:nvPr>
            <p:ph type="title"/>
          </p:nvPr>
        </p:nvSpPr>
        <p:spPr/>
        <p:txBody>
          <a:bodyPr/>
          <a:lstStyle/>
          <a:p>
            <a:r>
              <a:rPr lang="en-US" dirty="0"/>
              <a:t>Invoice Receipt Date 	</a:t>
            </a:r>
          </a:p>
        </p:txBody>
      </p:sp>
      <p:sp>
        <p:nvSpPr>
          <p:cNvPr id="3" name="Content Placeholder 2">
            <a:extLst>
              <a:ext uri="{FF2B5EF4-FFF2-40B4-BE49-F238E27FC236}">
                <a16:creationId xmlns:a16="http://schemas.microsoft.com/office/drawing/2014/main" xmlns="" id="{66A557D9-0083-1D44-9FB6-F04116F232EA}"/>
              </a:ext>
            </a:extLst>
          </p:cNvPr>
          <p:cNvSpPr>
            <a:spLocks noGrp="1"/>
          </p:cNvSpPr>
          <p:nvPr>
            <p:ph idx="1"/>
          </p:nvPr>
        </p:nvSpPr>
        <p:spPr/>
        <p:txBody>
          <a:bodyPr>
            <a:normAutofit/>
          </a:bodyPr>
          <a:lstStyle/>
          <a:p>
            <a:r>
              <a:rPr lang="en-US" dirty="0"/>
              <a:t>Invoice received via email:  invoice receipt date should be the date the email was received.  The email can be used as backup documentation of the invoice receipt date, highlight or circle this date so it is easily identifiable </a:t>
            </a:r>
          </a:p>
          <a:p>
            <a:r>
              <a:rPr lang="en-US" dirty="0"/>
              <a:t>Invoice receipt date = date that </a:t>
            </a:r>
            <a:r>
              <a:rPr lang="en-US" u="sng" dirty="0"/>
              <a:t>UH receives the invoice</a:t>
            </a:r>
            <a:r>
              <a:rPr lang="en-US" dirty="0"/>
              <a:t>, not the date that the employee receives it for payment (although these are often the same)</a:t>
            </a:r>
          </a:p>
          <a:p>
            <a:r>
              <a:rPr lang="en-US" dirty="0"/>
              <a:t>Invoice receive by one employee and handed to another employee on a later date to pay: the invoice receipt date should be the date the first employee receives the invoice.</a:t>
            </a:r>
          </a:p>
          <a:p>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936488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Invoice Receipt Date</a:t>
            </a:r>
          </a:p>
        </p:txBody>
      </p:sp>
      <p:sp>
        <p:nvSpPr>
          <p:cNvPr id="8" name="Content Placeholder 7"/>
          <p:cNvSpPr>
            <a:spLocks noGrp="1"/>
          </p:cNvSpPr>
          <p:nvPr>
            <p:ph idx="1"/>
          </p:nvPr>
        </p:nvSpPr>
        <p:spPr>
          <a:xfrm>
            <a:off x="2589212" y="1837765"/>
            <a:ext cx="8915400" cy="3777622"/>
          </a:xfrm>
        </p:spPr>
        <p:txBody>
          <a:bodyPr>
            <a:normAutofit/>
          </a:bodyPr>
          <a:lstStyle/>
          <a:p>
            <a:r>
              <a:rPr lang="en-US" dirty="0"/>
              <a:t>Invoice stamped on one date and counter-stamped on another date—the first stamp date should be used.</a:t>
            </a:r>
          </a:p>
          <a:p>
            <a:endParaRPr lang="en-US" dirty="0"/>
          </a:p>
          <a:p>
            <a:endParaRPr lang="en-US" dirty="0"/>
          </a:p>
        </p:txBody>
      </p:sp>
      <p:pic>
        <p:nvPicPr>
          <p:cNvPr id="2" name="Picture 1"/>
          <p:cNvPicPr>
            <a:picLocks noChangeAspect="1"/>
          </p:cNvPicPr>
          <p:nvPr/>
        </p:nvPicPr>
        <p:blipFill>
          <a:blip r:embed="rId2"/>
          <a:stretch>
            <a:fillRect/>
          </a:stretch>
        </p:blipFill>
        <p:spPr>
          <a:xfrm>
            <a:off x="3767257" y="3118655"/>
            <a:ext cx="6419048" cy="243809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3539750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9484" y="653277"/>
            <a:ext cx="9308259" cy="1280890"/>
          </a:xfrm>
        </p:spPr>
        <p:txBody>
          <a:bodyPr>
            <a:normAutofit/>
          </a:bodyPr>
          <a:lstStyle/>
          <a:p>
            <a:pPr algn="ctr"/>
            <a:r>
              <a:rPr lang="en-US" sz="2800" dirty="0"/>
              <a:t>How to add an Invoice receipt stamp in Acrobat</a:t>
            </a:r>
          </a:p>
        </p:txBody>
      </p:sp>
      <p:sp>
        <p:nvSpPr>
          <p:cNvPr id="9" name="Content Placeholder 8"/>
          <p:cNvSpPr>
            <a:spLocks noGrp="1"/>
          </p:cNvSpPr>
          <p:nvPr>
            <p:ph idx="1"/>
          </p:nvPr>
        </p:nvSpPr>
        <p:spPr>
          <a:xfrm>
            <a:off x="2272553" y="1374875"/>
            <a:ext cx="10515600" cy="4351338"/>
          </a:xfrm>
        </p:spPr>
        <p:txBody>
          <a:bodyPr/>
          <a:lstStyle/>
          <a:p>
            <a:pPr marL="514350" indent="-514350">
              <a:buFont typeface="+mj-lt"/>
              <a:buAutoNum type="arabicPeriod"/>
            </a:pPr>
            <a:r>
              <a:rPr lang="en-US" dirty="0"/>
              <a:t>Select Stamp tool or search for Stamp tool under More Tools.</a:t>
            </a:r>
          </a:p>
          <a:p>
            <a:pPr marL="514350" indent="-514350">
              <a:buFont typeface="+mj-lt"/>
              <a:buAutoNum type="arabicPeriod"/>
            </a:pPr>
            <a:r>
              <a:rPr lang="en-US" dirty="0"/>
              <a:t>On drop down menu select Dynamic, choose the RECEIVED stamp.</a:t>
            </a:r>
          </a:p>
        </p:txBody>
      </p:sp>
      <p:pic>
        <p:nvPicPr>
          <p:cNvPr id="8" name="Picture 7"/>
          <p:cNvPicPr>
            <a:picLocks noChangeAspect="1"/>
          </p:cNvPicPr>
          <p:nvPr/>
        </p:nvPicPr>
        <p:blipFill>
          <a:blip r:embed="rId3"/>
          <a:stretch>
            <a:fillRect/>
          </a:stretch>
        </p:blipFill>
        <p:spPr>
          <a:xfrm>
            <a:off x="2904324" y="2250229"/>
            <a:ext cx="1449876" cy="4071570"/>
          </a:xfrm>
          <a:prstGeom prst="rect">
            <a:avLst/>
          </a:prstGeom>
        </p:spPr>
      </p:pic>
      <p:pic>
        <p:nvPicPr>
          <p:cNvPr id="12" name="Picture 11"/>
          <p:cNvPicPr>
            <a:picLocks noChangeAspect="1"/>
          </p:cNvPicPr>
          <p:nvPr/>
        </p:nvPicPr>
        <p:blipFill>
          <a:blip r:embed="rId4"/>
          <a:stretch>
            <a:fillRect/>
          </a:stretch>
        </p:blipFill>
        <p:spPr>
          <a:xfrm>
            <a:off x="4985970" y="2247213"/>
            <a:ext cx="5753748" cy="3631609"/>
          </a:xfrm>
          <a:prstGeom prst="rect">
            <a:avLst/>
          </a:prstGeom>
        </p:spPr>
      </p:pic>
      <p:pic>
        <p:nvPicPr>
          <p:cNvPr id="6" name="Picture 5"/>
          <p:cNvPicPr>
            <a:picLocks noChangeAspect="1"/>
          </p:cNvPicPr>
          <p:nvPr/>
        </p:nvPicPr>
        <p:blipFill>
          <a:blip r:embed="rId5"/>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210797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D41ED-019D-3D47-BF9D-2196B11852E8}"/>
              </a:ext>
            </a:extLst>
          </p:cNvPr>
          <p:cNvSpPr>
            <a:spLocks noGrp="1"/>
          </p:cNvSpPr>
          <p:nvPr>
            <p:ph type="ctrTitle"/>
          </p:nvPr>
        </p:nvSpPr>
        <p:spPr/>
        <p:txBody>
          <a:bodyPr>
            <a:normAutofit/>
          </a:bodyPr>
          <a:lstStyle/>
          <a:p>
            <a:r>
              <a:rPr lang="en-US" sz="4000" dirty="0"/>
              <a:t>Invoice Numbering</a:t>
            </a:r>
          </a:p>
        </p:txBody>
      </p:sp>
      <p:sp>
        <p:nvSpPr>
          <p:cNvPr id="3" name="Subtitle 2">
            <a:extLst>
              <a:ext uri="{FF2B5EF4-FFF2-40B4-BE49-F238E27FC236}">
                <a16:creationId xmlns:a16="http://schemas.microsoft.com/office/drawing/2014/main" xmlns="" id="{1FADC03C-BD3F-C248-B59D-FE3856E6695C}"/>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2357259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314704-69EA-A344-A119-8EC4C1EDE379}"/>
              </a:ext>
            </a:extLst>
          </p:cNvPr>
          <p:cNvSpPr>
            <a:spLocks noGrp="1"/>
          </p:cNvSpPr>
          <p:nvPr>
            <p:ph type="title"/>
          </p:nvPr>
        </p:nvSpPr>
        <p:spPr/>
        <p:txBody>
          <a:bodyPr>
            <a:normAutofit/>
          </a:bodyPr>
          <a:lstStyle/>
          <a:p>
            <a:pPr algn="ctr"/>
            <a:r>
              <a:rPr lang="en-US" sz="3200" dirty="0"/>
              <a:t>Goods Receipt and Acceptance Date</a:t>
            </a:r>
          </a:p>
        </p:txBody>
      </p:sp>
      <p:sp>
        <p:nvSpPr>
          <p:cNvPr id="3" name="Content Placeholder 2">
            <a:extLst>
              <a:ext uri="{FF2B5EF4-FFF2-40B4-BE49-F238E27FC236}">
                <a16:creationId xmlns:a16="http://schemas.microsoft.com/office/drawing/2014/main" xmlns="" id="{06AF1C9B-8759-5442-B082-9AC539BC0C6C}"/>
              </a:ext>
            </a:extLst>
          </p:cNvPr>
          <p:cNvSpPr>
            <a:spLocks noGrp="1"/>
          </p:cNvSpPr>
          <p:nvPr>
            <p:ph idx="1"/>
          </p:nvPr>
        </p:nvSpPr>
        <p:spPr/>
        <p:txBody>
          <a:bodyPr/>
          <a:lstStyle/>
          <a:p>
            <a:r>
              <a:rPr lang="en-US" dirty="0"/>
              <a:t>These should be the same date, which is equal to the day you received, inspect, and accept the goods.  If these are on two different dates, choose the latter date of the two.</a:t>
            </a:r>
          </a:p>
          <a:p>
            <a:endParaRPr lang="en-US" dirty="0"/>
          </a:p>
        </p:txBody>
      </p:sp>
      <p:pic>
        <p:nvPicPr>
          <p:cNvPr id="5" name="Picture 4"/>
          <p:cNvPicPr>
            <a:picLocks noChangeAspect="1"/>
          </p:cNvPicPr>
          <p:nvPr/>
        </p:nvPicPr>
        <p:blipFill>
          <a:blip r:embed="rId2"/>
          <a:stretch>
            <a:fillRect/>
          </a:stretch>
        </p:blipFill>
        <p:spPr>
          <a:xfrm>
            <a:off x="6206671" y="6078043"/>
            <a:ext cx="5615430" cy="487513"/>
          </a:xfrm>
          <a:prstGeom prst="rect">
            <a:avLst/>
          </a:prstGeom>
        </p:spPr>
      </p:pic>
      <p:pic>
        <p:nvPicPr>
          <p:cNvPr id="4" name="Picture 3">
            <a:extLst>
              <a:ext uri="{FF2B5EF4-FFF2-40B4-BE49-F238E27FC236}">
                <a16:creationId xmlns:a16="http://schemas.microsoft.com/office/drawing/2014/main" xmlns="" id="{096751D0-0224-BE45-8F3E-B9901E52735B}"/>
              </a:ext>
            </a:extLst>
          </p:cNvPr>
          <p:cNvPicPr>
            <a:picLocks noChangeAspect="1"/>
          </p:cNvPicPr>
          <p:nvPr/>
        </p:nvPicPr>
        <p:blipFill>
          <a:blip r:embed="rId3"/>
          <a:stretch>
            <a:fillRect/>
          </a:stretch>
        </p:blipFill>
        <p:spPr>
          <a:xfrm>
            <a:off x="3164433" y="3429000"/>
            <a:ext cx="7783422" cy="2270760"/>
          </a:xfrm>
          <a:prstGeom prst="rect">
            <a:avLst/>
          </a:prstGeom>
        </p:spPr>
      </p:pic>
    </p:spTree>
    <p:extLst>
      <p:ext uri="{BB962C8B-B14F-4D97-AF65-F5344CB8AC3E}">
        <p14:creationId xmlns:p14="http://schemas.microsoft.com/office/powerpoint/2010/main" val="3761700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35BB26-175F-D045-88BA-239D02DEDE91}"/>
              </a:ext>
            </a:extLst>
          </p:cNvPr>
          <p:cNvSpPr>
            <a:spLocks noGrp="1"/>
          </p:cNvSpPr>
          <p:nvPr>
            <p:ph type="title"/>
          </p:nvPr>
        </p:nvSpPr>
        <p:spPr>
          <a:xfrm>
            <a:off x="2402541" y="624110"/>
            <a:ext cx="9030353" cy="1280890"/>
          </a:xfrm>
        </p:spPr>
        <p:txBody>
          <a:bodyPr>
            <a:normAutofit/>
          </a:bodyPr>
          <a:lstStyle/>
          <a:p>
            <a:pPr algn="ctr"/>
            <a:r>
              <a:rPr lang="en-US" sz="3200" dirty="0"/>
              <a:t>Goods Receipt and Acceptance Date</a:t>
            </a:r>
          </a:p>
        </p:txBody>
      </p:sp>
      <p:sp>
        <p:nvSpPr>
          <p:cNvPr id="3" name="Content Placeholder 2">
            <a:extLst>
              <a:ext uri="{FF2B5EF4-FFF2-40B4-BE49-F238E27FC236}">
                <a16:creationId xmlns:a16="http://schemas.microsoft.com/office/drawing/2014/main" xmlns="" id="{D12E7EAE-3DA8-BB40-8EB1-DB16AE1F971F}"/>
              </a:ext>
            </a:extLst>
          </p:cNvPr>
          <p:cNvSpPr>
            <a:spLocks noGrp="1"/>
          </p:cNvSpPr>
          <p:nvPr>
            <p:ph idx="1"/>
          </p:nvPr>
        </p:nvSpPr>
        <p:spPr>
          <a:xfrm>
            <a:off x="2425869" y="1287282"/>
            <a:ext cx="8915400" cy="2458575"/>
          </a:xfrm>
        </p:spPr>
        <p:txBody>
          <a:bodyPr/>
          <a:lstStyle/>
          <a:p>
            <a:r>
              <a:rPr lang="en-US" dirty="0"/>
              <a:t>Contracts</a:t>
            </a:r>
          </a:p>
          <a:p>
            <a:pPr lvl="1"/>
            <a:r>
              <a:rPr lang="en-US" dirty="0"/>
              <a:t>Goods receipt date and Acceptance date</a:t>
            </a:r>
          </a:p>
          <a:p>
            <a:pPr lvl="1"/>
            <a:r>
              <a:rPr lang="en-US" dirty="0"/>
              <a:t>End date of the term if you are paying in full.</a:t>
            </a:r>
          </a:p>
          <a:p>
            <a:pPr lvl="1"/>
            <a:r>
              <a:rPr lang="en-US" dirty="0"/>
              <a:t>Last date of a multi-date time period covered by an invoice.  E.g., a monthly invoice’s goods receipt and acceptance date would be the last date of that month.</a:t>
            </a:r>
          </a:p>
          <a:p>
            <a:pPr lvl="1"/>
            <a:r>
              <a:rPr lang="en-US" dirty="0"/>
              <a:t>The date services were rendered.</a:t>
            </a:r>
          </a:p>
          <a:p>
            <a:pPr marL="0" indent="0">
              <a:buNone/>
            </a:pPr>
            <a:endParaRPr lang="en-US" dirty="0"/>
          </a:p>
          <a:p>
            <a:endParaRPr lang="en-US" dirty="0"/>
          </a:p>
        </p:txBody>
      </p:sp>
      <p:pic>
        <p:nvPicPr>
          <p:cNvPr id="6" name="Picture 5"/>
          <p:cNvPicPr>
            <a:picLocks noChangeAspect="1"/>
          </p:cNvPicPr>
          <p:nvPr/>
        </p:nvPicPr>
        <p:blipFill>
          <a:blip r:embed="rId2"/>
          <a:stretch>
            <a:fillRect/>
          </a:stretch>
        </p:blipFill>
        <p:spPr>
          <a:xfrm>
            <a:off x="781342" y="3969443"/>
            <a:ext cx="6571429" cy="2638095"/>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7762452" y="3269329"/>
            <a:ext cx="3736616" cy="3507989"/>
          </a:xfrm>
          <a:prstGeom prst="rect">
            <a:avLst/>
          </a:prstGeom>
          <a:ln>
            <a:solidFill>
              <a:schemeClr val="tx1"/>
            </a:solidFill>
          </a:ln>
        </p:spPr>
      </p:pic>
    </p:spTree>
    <p:extLst>
      <p:ext uri="{BB962C8B-B14F-4D97-AF65-F5344CB8AC3E}">
        <p14:creationId xmlns:p14="http://schemas.microsoft.com/office/powerpoint/2010/main" val="2856076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535BB26-175F-D045-88BA-239D02DEDE91}"/>
              </a:ext>
            </a:extLst>
          </p:cNvPr>
          <p:cNvSpPr>
            <a:spLocks noGrp="1"/>
          </p:cNvSpPr>
          <p:nvPr>
            <p:ph type="title"/>
          </p:nvPr>
        </p:nvSpPr>
        <p:spPr>
          <a:xfrm>
            <a:off x="1201269" y="699908"/>
            <a:ext cx="10766613" cy="1325563"/>
          </a:xfrm>
        </p:spPr>
        <p:txBody>
          <a:bodyPr>
            <a:normAutofit/>
          </a:bodyPr>
          <a:lstStyle/>
          <a:p>
            <a:pPr algn="ctr"/>
            <a:r>
              <a:rPr lang="en-US" sz="3200" dirty="0"/>
              <a:t>Goods Receipt and Acceptance Date</a:t>
            </a:r>
          </a:p>
        </p:txBody>
      </p:sp>
      <p:pic>
        <p:nvPicPr>
          <p:cNvPr id="5" name="Content Placeholder 4"/>
          <p:cNvPicPr>
            <a:picLocks noGrp="1" noChangeAspect="1"/>
          </p:cNvPicPr>
          <p:nvPr>
            <p:ph idx="1"/>
          </p:nvPr>
        </p:nvPicPr>
        <p:blipFill>
          <a:blip r:embed="rId3"/>
          <a:stretch>
            <a:fillRect/>
          </a:stretch>
        </p:blipFill>
        <p:spPr>
          <a:xfrm>
            <a:off x="1905316" y="1506071"/>
            <a:ext cx="9818173" cy="4401671"/>
          </a:xfrm>
          <a:prstGeom prst="rect">
            <a:avLst/>
          </a:prstGeom>
        </p:spPr>
      </p:pic>
      <p:pic>
        <p:nvPicPr>
          <p:cNvPr id="6" name="Picture 5"/>
          <p:cNvPicPr>
            <a:picLocks noChangeAspect="1"/>
          </p:cNvPicPr>
          <p:nvPr/>
        </p:nvPicPr>
        <p:blipFill>
          <a:blip r:embed="rId4"/>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2963302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Goods Receipt and Acceptance Date</a:t>
            </a:r>
          </a:p>
        </p:txBody>
      </p:sp>
      <p:sp>
        <p:nvSpPr>
          <p:cNvPr id="5" name="Content Placeholder 4"/>
          <p:cNvSpPr>
            <a:spLocks noGrp="1"/>
          </p:cNvSpPr>
          <p:nvPr>
            <p:ph sz="half" idx="2"/>
          </p:nvPr>
        </p:nvSpPr>
        <p:spPr>
          <a:xfrm>
            <a:off x="1349187" y="1995488"/>
            <a:ext cx="4773707" cy="3670207"/>
          </a:xfrm>
        </p:spPr>
        <p:txBody>
          <a:bodyPr>
            <a:normAutofit/>
          </a:bodyPr>
          <a:lstStyle/>
          <a:p>
            <a:r>
              <a:rPr lang="en-US" dirty="0"/>
              <a:t>Memberships or Subscriptions</a:t>
            </a:r>
          </a:p>
          <a:p>
            <a:pPr lvl="1"/>
            <a:r>
              <a:rPr lang="en-US" sz="1800" dirty="0"/>
              <a:t>Both dates should be on the </a:t>
            </a:r>
            <a:r>
              <a:rPr lang="en-US" sz="1800" u="sng" dirty="0"/>
              <a:t>end</a:t>
            </a:r>
            <a:r>
              <a:rPr lang="en-US" sz="1800" dirty="0"/>
              <a:t> date of the membership/subscription period.</a:t>
            </a:r>
          </a:p>
          <a:p>
            <a:endParaRPr lang="en-US" dirty="0"/>
          </a:p>
          <a:p>
            <a:r>
              <a:rPr lang="en-US" dirty="0"/>
              <a:t>Example:</a:t>
            </a:r>
          </a:p>
          <a:p>
            <a:pPr marL="0" indent="0" algn="ctr">
              <a:buNone/>
            </a:pPr>
            <a:r>
              <a:rPr lang="en-US" dirty="0"/>
              <a:t>Goods Receipt Date &amp; Acceptance Date for this invoice is </a:t>
            </a:r>
            <a:r>
              <a:rPr lang="en-US" u="sng" dirty="0"/>
              <a:t>05/31/2022</a:t>
            </a:r>
          </a:p>
          <a:p>
            <a:endParaRPr lang="en-US" dirty="0"/>
          </a:p>
        </p:txBody>
      </p:sp>
      <p:pic>
        <p:nvPicPr>
          <p:cNvPr id="6" name="Picture 5"/>
          <p:cNvPicPr>
            <a:picLocks noChangeAspect="1"/>
          </p:cNvPicPr>
          <p:nvPr/>
        </p:nvPicPr>
        <p:blipFill>
          <a:blip r:embed="rId3"/>
          <a:stretch>
            <a:fillRect/>
          </a:stretch>
        </p:blipFill>
        <p:spPr>
          <a:xfrm>
            <a:off x="6206671" y="6078043"/>
            <a:ext cx="5615430" cy="487513"/>
          </a:xfrm>
          <a:prstGeom prst="rect">
            <a:avLst/>
          </a:prstGeom>
        </p:spPr>
      </p:pic>
      <p:pic>
        <p:nvPicPr>
          <p:cNvPr id="3" name="Picture 2"/>
          <p:cNvPicPr>
            <a:picLocks noChangeAspect="1"/>
          </p:cNvPicPr>
          <p:nvPr/>
        </p:nvPicPr>
        <p:blipFill>
          <a:blip r:embed="rId4"/>
          <a:stretch>
            <a:fillRect/>
          </a:stretch>
        </p:blipFill>
        <p:spPr>
          <a:xfrm>
            <a:off x="6122894" y="2124634"/>
            <a:ext cx="5821354" cy="3170671"/>
          </a:xfrm>
          <a:prstGeom prst="rect">
            <a:avLst/>
          </a:prstGeom>
          <a:ln>
            <a:solidFill>
              <a:schemeClr val="tx1"/>
            </a:solidFill>
          </a:ln>
        </p:spPr>
      </p:pic>
    </p:spTree>
    <p:extLst>
      <p:ext uri="{BB962C8B-B14F-4D97-AF65-F5344CB8AC3E}">
        <p14:creationId xmlns:p14="http://schemas.microsoft.com/office/powerpoint/2010/main" val="479606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965" y="624110"/>
            <a:ext cx="9209647" cy="1280890"/>
          </a:xfrm>
        </p:spPr>
        <p:txBody>
          <a:bodyPr>
            <a:normAutofit/>
          </a:bodyPr>
          <a:lstStyle/>
          <a:p>
            <a:pPr algn="ctr"/>
            <a:r>
              <a:rPr lang="en-US" sz="3200" dirty="0"/>
              <a:t>Goods Receipt and Acceptance Date	</a:t>
            </a:r>
          </a:p>
        </p:txBody>
      </p:sp>
      <p:sp>
        <p:nvSpPr>
          <p:cNvPr id="3" name="Content Placeholder 2"/>
          <p:cNvSpPr>
            <a:spLocks noGrp="1"/>
          </p:cNvSpPr>
          <p:nvPr>
            <p:ph idx="1"/>
          </p:nvPr>
        </p:nvSpPr>
        <p:spPr/>
        <p:txBody>
          <a:bodyPr/>
          <a:lstStyle/>
          <a:p>
            <a:r>
              <a:rPr lang="en-US" dirty="0"/>
              <a:t>Non-contracted service</a:t>
            </a:r>
          </a:p>
          <a:p>
            <a:pPr lvl="1"/>
            <a:r>
              <a:rPr lang="en-US" dirty="0"/>
              <a:t>Last date of a multi-date time period covered by an invoice</a:t>
            </a:r>
          </a:p>
          <a:p>
            <a:pPr lvl="1"/>
            <a:r>
              <a:rPr lang="en-US" dirty="0"/>
              <a:t>The date services were rendered </a:t>
            </a:r>
          </a:p>
          <a:p>
            <a:r>
              <a:rPr lang="en-US" dirty="0"/>
              <a:t>Advanced Payments</a:t>
            </a:r>
          </a:p>
          <a:p>
            <a:pPr lvl="1"/>
            <a:r>
              <a:rPr lang="en-US" dirty="0"/>
              <a:t>Still maintain the appropriate goods receipt date for the situation as described above.</a:t>
            </a:r>
          </a:p>
          <a:p>
            <a:pPr lvl="1"/>
            <a:endParaRPr lang="en-US" dirty="0"/>
          </a:p>
        </p:txBody>
      </p:sp>
      <p:pic>
        <p:nvPicPr>
          <p:cNvPr id="4" name="Picture 3"/>
          <p:cNvPicPr>
            <a:picLocks noChangeAspect="1"/>
          </p:cNvPicPr>
          <p:nvPr/>
        </p:nvPicPr>
        <p:blipFill>
          <a:blip r:embed="rId2"/>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308135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Timeliness of these Dates	</a:t>
            </a:r>
          </a:p>
        </p:txBody>
      </p:sp>
      <p:sp>
        <p:nvSpPr>
          <p:cNvPr id="3" name="Content Placeholder 2"/>
          <p:cNvSpPr>
            <a:spLocks noGrp="1"/>
          </p:cNvSpPr>
          <p:nvPr>
            <p:ph idx="1"/>
          </p:nvPr>
        </p:nvSpPr>
        <p:spPr/>
        <p:txBody>
          <a:bodyPr>
            <a:normAutofit/>
          </a:bodyPr>
          <a:lstStyle/>
          <a:p>
            <a:pPr marL="228600" lvl="1">
              <a:spcBef>
                <a:spcPts val="1000"/>
              </a:spcBef>
            </a:pPr>
            <a:r>
              <a:rPr lang="en-US" sz="1800" dirty="0"/>
              <a:t>When a particular Change Request is completed, it will flag users with a message to include a justification statement for any situations in which more than 60 days have elapsed between the:</a:t>
            </a:r>
          </a:p>
          <a:p>
            <a:pPr marL="685800" lvl="2">
              <a:spcBef>
                <a:spcPts val="1000"/>
              </a:spcBef>
            </a:pPr>
            <a:r>
              <a:rPr lang="en-US" sz="1600" dirty="0"/>
              <a:t>Goods received/acceptance date and the Invoice Date, or</a:t>
            </a:r>
          </a:p>
          <a:p>
            <a:pPr marL="685800" lvl="2">
              <a:spcBef>
                <a:spcPts val="1000"/>
              </a:spcBef>
            </a:pPr>
            <a:r>
              <a:rPr lang="en-US" sz="1600" dirty="0"/>
              <a:t>Invoice Receipt Date and the Invoice Date.</a:t>
            </a:r>
          </a:p>
          <a:p>
            <a:pPr marL="228600" lvl="1">
              <a:spcBef>
                <a:spcPts val="1000"/>
              </a:spcBef>
            </a:pPr>
            <a:endParaRPr lang="en-US" dirty="0"/>
          </a:p>
          <a:p>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1187352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26381" y="559519"/>
            <a:ext cx="9403317" cy="1280890"/>
          </a:xfrm>
        </p:spPr>
        <p:txBody>
          <a:bodyPr>
            <a:normAutofit/>
          </a:bodyPr>
          <a:lstStyle/>
          <a:p>
            <a:r>
              <a:rPr lang="en-US" dirty="0"/>
              <a:t>Recent Changes in PeopleSoft</a:t>
            </a:r>
          </a:p>
        </p:txBody>
      </p:sp>
      <p:sp>
        <p:nvSpPr>
          <p:cNvPr id="10" name="Content Placeholder 9">
            <a:extLst>
              <a:ext uri="{FF2B5EF4-FFF2-40B4-BE49-F238E27FC236}">
                <a16:creationId xmlns:a16="http://schemas.microsoft.com/office/drawing/2014/main" xmlns="" id="{D796B79B-1BB9-DC40-95F1-8CEB07E18184}"/>
              </a:ext>
            </a:extLst>
          </p:cNvPr>
          <p:cNvSpPr>
            <a:spLocks noGrp="1"/>
          </p:cNvSpPr>
          <p:nvPr>
            <p:ph idx="1"/>
          </p:nvPr>
        </p:nvSpPr>
        <p:spPr>
          <a:xfrm>
            <a:off x="2470340" y="1438656"/>
            <a:ext cx="8915400" cy="874776"/>
          </a:xfrm>
        </p:spPr>
        <p:txBody>
          <a:bodyPr/>
          <a:lstStyle/>
          <a:p>
            <a:r>
              <a:rPr lang="en-US" dirty="0"/>
              <a:t>This error message will come up if Goods Receipt Date and Acceptance Date are not equal:</a:t>
            </a:r>
          </a:p>
        </p:txBody>
      </p:sp>
      <p:sp>
        <p:nvSpPr>
          <p:cNvPr id="9" name="Rectangle 2">
            <a:extLst>
              <a:ext uri="{FF2B5EF4-FFF2-40B4-BE49-F238E27FC236}">
                <a16:creationId xmlns:a16="http://schemas.microsoft.com/office/drawing/2014/main" xmlns="" id="{9B16FF85-4CBC-6445-A757-C0B85DEFAAE3}"/>
              </a:ext>
            </a:extLst>
          </p:cNvPr>
          <p:cNvSpPr>
            <a:spLocks noChangeArrowheads="1"/>
          </p:cNvSpPr>
          <p:nvPr/>
        </p:nvSpPr>
        <p:spPr bwMode="auto">
          <a:xfrm>
            <a:off x="1119554" y="2092144"/>
            <a:ext cx="165525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xmlns="" id="{64A0E159-C2E4-0C41-9D2B-9C2C76A4E0C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20287" y="2313432"/>
            <a:ext cx="10275955" cy="33446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261175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677043-8556-7A49-94D6-B24C5DE1CD41}"/>
              </a:ext>
            </a:extLst>
          </p:cNvPr>
          <p:cNvSpPr>
            <a:spLocks noGrp="1"/>
          </p:cNvSpPr>
          <p:nvPr>
            <p:ph type="title"/>
          </p:nvPr>
        </p:nvSpPr>
        <p:spPr>
          <a:xfrm>
            <a:off x="2592925" y="1753663"/>
            <a:ext cx="8911687" cy="1280890"/>
          </a:xfrm>
        </p:spPr>
        <p:txBody>
          <a:bodyPr>
            <a:normAutofit/>
          </a:bodyPr>
          <a:lstStyle/>
          <a:p>
            <a:r>
              <a:rPr lang="en-US" sz="2000" dirty="0">
                <a:latin typeface="+mn-lt"/>
              </a:rPr>
              <a:t>This warning message will come up if Goods Receipt/Acceptance or Invoice Receipt Date is more than 60 days after the Invoice Date.</a:t>
            </a:r>
          </a:p>
        </p:txBody>
      </p:sp>
      <p:sp>
        <p:nvSpPr>
          <p:cNvPr id="4" name="Rectangle 2">
            <a:extLst>
              <a:ext uri="{FF2B5EF4-FFF2-40B4-BE49-F238E27FC236}">
                <a16:creationId xmlns:a16="http://schemas.microsoft.com/office/drawing/2014/main" xmlns="" id="{30DE5285-039A-5749-B37F-2AA51073059A}"/>
              </a:ext>
            </a:extLst>
          </p:cNvPr>
          <p:cNvSpPr>
            <a:spLocks noChangeArrowheads="1"/>
          </p:cNvSpPr>
          <p:nvPr/>
        </p:nvSpPr>
        <p:spPr bwMode="auto">
          <a:xfrm>
            <a:off x="2255921" y="1419335"/>
            <a:ext cx="207836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stretch>
            <a:fillRect/>
          </a:stretch>
        </p:blipFill>
        <p:spPr>
          <a:xfrm>
            <a:off x="6206671" y="6078043"/>
            <a:ext cx="5615430" cy="487513"/>
          </a:xfrm>
          <a:prstGeom prst="rect">
            <a:avLst/>
          </a:prstGeom>
        </p:spPr>
      </p:pic>
      <p:pic>
        <p:nvPicPr>
          <p:cNvPr id="3" name="Picture 2">
            <a:extLst>
              <a:ext uri="{FF2B5EF4-FFF2-40B4-BE49-F238E27FC236}">
                <a16:creationId xmlns:a16="http://schemas.microsoft.com/office/drawing/2014/main" xmlns="" id="{FB927057-6784-784C-AACF-D9F2C09EE2A6}"/>
              </a:ext>
            </a:extLst>
          </p:cNvPr>
          <p:cNvPicPr>
            <a:picLocks noChangeAspect="1"/>
          </p:cNvPicPr>
          <p:nvPr/>
        </p:nvPicPr>
        <p:blipFill rotWithShape="1">
          <a:blip r:embed="rId3"/>
          <a:srcRect t="27556"/>
          <a:stretch/>
        </p:blipFill>
        <p:spPr>
          <a:xfrm>
            <a:off x="3357479" y="2700225"/>
            <a:ext cx="6578600" cy="3367310"/>
          </a:xfrm>
          <a:prstGeom prst="rect">
            <a:avLst/>
          </a:prstGeom>
        </p:spPr>
      </p:pic>
      <p:sp>
        <p:nvSpPr>
          <p:cNvPr id="8" name="Title 4">
            <a:extLst>
              <a:ext uri="{FF2B5EF4-FFF2-40B4-BE49-F238E27FC236}">
                <a16:creationId xmlns:a16="http://schemas.microsoft.com/office/drawing/2014/main" xmlns="" id="{02723B2A-FC25-4A64-A46B-B5A2F892CB5C}"/>
              </a:ext>
            </a:extLst>
          </p:cNvPr>
          <p:cNvSpPr txBox="1">
            <a:spLocks/>
          </p:cNvSpPr>
          <p:nvPr/>
        </p:nvSpPr>
        <p:spPr>
          <a:xfrm>
            <a:off x="2226381" y="559519"/>
            <a:ext cx="940331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Recent Changes in PeopleSoft</a:t>
            </a:r>
          </a:p>
        </p:txBody>
      </p:sp>
    </p:spTree>
    <p:extLst>
      <p:ext uri="{BB962C8B-B14F-4D97-AF65-F5344CB8AC3E}">
        <p14:creationId xmlns:p14="http://schemas.microsoft.com/office/powerpoint/2010/main" val="2744648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278DD60E-D89E-A14A-986B-DBFFCD00910C}"/>
              </a:ext>
            </a:extLst>
          </p:cNvPr>
          <p:cNvSpPr>
            <a:spLocks noGrp="1"/>
          </p:cNvSpPr>
          <p:nvPr>
            <p:ph sz="half" idx="1"/>
          </p:nvPr>
        </p:nvSpPr>
        <p:spPr>
          <a:xfrm>
            <a:off x="2203477" y="1757758"/>
            <a:ext cx="4313864" cy="1382670"/>
          </a:xfrm>
        </p:spPr>
        <p:txBody>
          <a:bodyPr>
            <a:noAutofit/>
          </a:bodyPr>
          <a:lstStyle/>
          <a:p>
            <a:r>
              <a:rPr lang="en-US" sz="2000" dirty="0"/>
              <a:t>Clicking No will give the user the ability to either add a justification or check to see if a justification is already added </a:t>
            </a:r>
          </a:p>
        </p:txBody>
      </p:sp>
      <p:sp>
        <p:nvSpPr>
          <p:cNvPr id="7" name="Text Placeholder 6">
            <a:extLst>
              <a:ext uri="{FF2B5EF4-FFF2-40B4-BE49-F238E27FC236}">
                <a16:creationId xmlns:a16="http://schemas.microsoft.com/office/drawing/2014/main" xmlns="" id="{A5B12D5B-90F9-EE4B-AB0B-A466DD9EDE6B}"/>
              </a:ext>
            </a:extLst>
          </p:cNvPr>
          <p:cNvSpPr>
            <a:spLocks noGrp="1"/>
          </p:cNvSpPr>
          <p:nvPr>
            <p:ph sz="half" idx="2"/>
          </p:nvPr>
        </p:nvSpPr>
        <p:spPr>
          <a:xfrm>
            <a:off x="7287310" y="1757758"/>
            <a:ext cx="4313864" cy="1076817"/>
          </a:xfrm>
        </p:spPr>
        <p:txBody>
          <a:bodyPr>
            <a:noAutofit/>
          </a:bodyPr>
          <a:lstStyle/>
          <a:p>
            <a:r>
              <a:rPr lang="en-US" sz="2000" dirty="0"/>
              <a:t>Clicking Yes will move the voucher to the next stage in the approval process. </a:t>
            </a:r>
          </a:p>
        </p:txBody>
      </p:sp>
      <p:sp>
        <p:nvSpPr>
          <p:cNvPr id="11" name="Rectangle 3">
            <a:extLst>
              <a:ext uri="{FF2B5EF4-FFF2-40B4-BE49-F238E27FC236}">
                <a16:creationId xmlns:a16="http://schemas.microsoft.com/office/drawing/2014/main" xmlns="" id="{7F3269E5-793F-8B45-AAFE-C7CF4D40E299}"/>
              </a:ext>
            </a:extLst>
          </p:cNvPr>
          <p:cNvSpPr>
            <a:spLocks noChangeArrowheads="1"/>
          </p:cNvSpPr>
          <p:nvPr/>
        </p:nvSpPr>
        <p:spPr bwMode="auto">
          <a:xfrm>
            <a:off x="505679" y="2631829"/>
            <a:ext cx="97051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8" name="Picture 6">
            <a:extLst>
              <a:ext uri="{FF2B5EF4-FFF2-40B4-BE49-F238E27FC236}">
                <a16:creationId xmlns:a16="http://schemas.microsoft.com/office/drawing/2014/main" xmlns="" id="{9143BEE8-594E-E64B-B2BE-6F58FD49ADA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07717" y="3269415"/>
            <a:ext cx="5609624" cy="148962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a:extLst>
              <a:ext uri="{FF2B5EF4-FFF2-40B4-BE49-F238E27FC236}">
                <a16:creationId xmlns:a16="http://schemas.microsoft.com/office/drawing/2014/main" xmlns="" id="{C1EB1EC1-96DF-0F4A-BC35-1FC5497BF38B}"/>
              </a:ext>
            </a:extLst>
          </p:cNvPr>
          <p:cNvSpPr>
            <a:spLocks noChangeArrowheads="1"/>
          </p:cNvSpPr>
          <p:nvPr/>
        </p:nvSpPr>
        <p:spPr bwMode="auto">
          <a:xfrm>
            <a:off x="6230621" y="25182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0" name="Picture 7">
            <a:extLst>
              <a:ext uri="{FF2B5EF4-FFF2-40B4-BE49-F238E27FC236}">
                <a16:creationId xmlns:a16="http://schemas.microsoft.com/office/drawing/2014/main" xmlns="" id="{6AC4C80F-7496-904B-9C8B-68F260B5C488}"/>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696485" y="3253991"/>
            <a:ext cx="5495515" cy="14896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6206671" y="6078043"/>
            <a:ext cx="5615430" cy="487513"/>
          </a:xfrm>
          <a:prstGeom prst="rect">
            <a:avLst/>
          </a:prstGeom>
        </p:spPr>
      </p:pic>
      <p:sp>
        <p:nvSpPr>
          <p:cNvPr id="9" name="Title 4">
            <a:extLst>
              <a:ext uri="{FF2B5EF4-FFF2-40B4-BE49-F238E27FC236}">
                <a16:creationId xmlns:a16="http://schemas.microsoft.com/office/drawing/2014/main" xmlns="" id="{24F98B13-EBEA-4C5D-969A-C3F3C98663CA}"/>
              </a:ext>
            </a:extLst>
          </p:cNvPr>
          <p:cNvSpPr txBox="1">
            <a:spLocks/>
          </p:cNvSpPr>
          <p:nvPr/>
        </p:nvSpPr>
        <p:spPr>
          <a:xfrm>
            <a:off x="2226381" y="559519"/>
            <a:ext cx="940331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Recent Changes in PeopleSoft</a:t>
            </a:r>
          </a:p>
        </p:txBody>
      </p:sp>
    </p:spTree>
    <p:extLst>
      <p:ext uri="{BB962C8B-B14F-4D97-AF65-F5344CB8AC3E}">
        <p14:creationId xmlns:p14="http://schemas.microsoft.com/office/powerpoint/2010/main" val="2280335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510" y="624110"/>
            <a:ext cx="10287591" cy="1280890"/>
          </a:xfrm>
        </p:spPr>
        <p:txBody>
          <a:bodyPr/>
          <a:lstStyle/>
          <a:p>
            <a:pPr algn="ctr"/>
            <a:r>
              <a:rPr lang="en-US" dirty="0" smtClean="0"/>
              <a:t>Tip </a:t>
            </a:r>
            <a:r>
              <a:rPr lang="en-US" dirty="0"/>
              <a:t>to Speed the Invoice and Goods Receipt</a:t>
            </a:r>
          </a:p>
        </p:txBody>
      </p:sp>
      <p:sp>
        <p:nvSpPr>
          <p:cNvPr id="3" name="Content Placeholder 2"/>
          <p:cNvSpPr>
            <a:spLocks noGrp="1"/>
          </p:cNvSpPr>
          <p:nvPr>
            <p:ph idx="1"/>
          </p:nvPr>
        </p:nvSpPr>
        <p:spPr/>
        <p:txBody>
          <a:bodyPr>
            <a:normAutofit/>
          </a:bodyPr>
          <a:lstStyle/>
          <a:p>
            <a:pPr marL="400050" lvl="2" indent="0" algn="ctr">
              <a:buNone/>
            </a:pPr>
            <a:r>
              <a:rPr lang="en-US" sz="2400" dirty="0" smtClean="0"/>
              <a:t>The biggest challenge is getting the invoice </a:t>
            </a:r>
          </a:p>
          <a:p>
            <a:pPr marL="400050" lvl="2" indent="0" algn="ctr">
              <a:buNone/>
            </a:pPr>
            <a:r>
              <a:rPr lang="en-US" sz="2400" dirty="0" smtClean="0"/>
              <a:t>to the unit that placed the order.</a:t>
            </a:r>
          </a:p>
          <a:p>
            <a:pPr marL="400050" lvl="2" indent="0">
              <a:buNone/>
            </a:pPr>
            <a:endParaRPr lang="en-US" sz="2400" dirty="0" smtClean="0"/>
          </a:p>
          <a:p>
            <a:pPr marL="400050" lvl="2" indent="0" algn="ctr">
              <a:buNone/>
            </a:pPr>
            <a:r>
              <a:rPr lang="en-US" sz="2400" dirty="0" smtClean="0"/>
              <a:t>When </a:t>
            </a:r>
            <a:r>
              <a:rPr lang="en-US" sz="2400" dirty="0"/>
              <a:t>placing orders, </a:t>
            </a:r>
            <a:r>
              <a:rPr lang="en-US" sz="2400" b="1" dirty="0"/>
              <a:t>ask the vendor to log your contact information</a:t>
            </a:r>
            <a:r>
              <a:rPr lang="en-US" sz="2400" dirty="0"/>
              <a:t> on the </a:t>
            </a:r>
            <a:r>
              <a:rPr lang="en-US" sz="2400" dirty="0" smtClean="0"/>
              <a:t>invoice or the order, so </a:t>
            </a:r>
            <a:r>
              <a:rPr lang="en-US" sz="2400" dirty="0"/>
              <a:t>that they know where to send </a:t>
            </a:r>
            <a:r>
              <a:rPr lang="en-US" sz="2400" dirty="0" smtClean="0"/>
              <a:t>the invoice.</a:t>
            </a:r>
            <a:endParaRPr lang="en-US" sz="2400" dirty="0"/>
          </a:p>
          <a:p>
            <a:pPr marL="228600" lvl="1">
              <a:spcBef>
                <a:spcPts val="1000"/>
              </a:spcBef>
            </a:pPr>
            <a:endParaRPr lang="en-US" dirty="0"/>
          </a:p>
          <a:p>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355313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D41ED-019D-3D47-BF9D-2196B11852E8}"/>
              </a:ext>
            </a:extLst>
          </p:cNvPr>
          <p:cNvSpPr>
            <a:spLocks noGrp="1"/>
          </p:cNvSpPr>
          <p:nvPr>
            <p:ph type="title"/>
          </p:nvPr>
        </p:nvSpPr>
        <p:spPr/>
        <p:txBody>
          <a:bodyPr>
            <a:normAutofit/>
          </a:bodyPr>
          <a:lstStyle/>
          <a:p>
            <a:r>
              <a:rPr lang="en-US" dirty="0"/>
              <a:t>Invoice Numbering-Overview</a:t>
            </a:r>
          </a:p>
        </p:txBody>
      </p:sp>
      <p:sp>
        <p:nvSpPr>
          <p:cNvPr id="3" name="Subtitle 2">
            <a:extLst>
              <a:ext uri="{FF2B5EF4-FFF2-40B4-BE49-F238E27FC236}">
                <a16:creationId xmlns:a16="http://schemas.microsoft.com/office/drawing/2014/main" xmlns="" id="{1FADC03C-BD3F-C248-B59D-FE3856E6695C}"/>
              </a:ext>
            </a:extLst>
          </p:cNvPr>
          <p:cNvSpPr>
            <a:spLocks noGrp="1"/>
          </p:cNvSpPr>
          <p:nvPr>
            <p:ph idx="1"/>
          </p:nvPr>
        </p:nvSpPr>
        <p:spPr/>
        <p:txBody>
          <a:bodyPr>
            <a:normAutofit/>
          </a:bodyPr>
          <a:lstStyle/>
          <a:p>
            <a:pPr algn="l">
              <a:buFont typeface="Wingdings 3" panose="05040102010807070707" pitchFamily="18" charset="2"/>
              <a:buChar char=""/>
            </a:pPr>
            <a:r>
              <a:rPr lang="en-US" sz="2000" dirty="0"/>
              <a:t>Invoice Numbers</a:t>
            </a:r>
          </a:p>
          <a:p>
            <a:pPr algn="l">
              <a:buFont typeface="Wingdings 3" panose="05040102010807070707" pitchFamily="18" charset="2"/>
              <a:buChar char=""/>
            </a:pPr>
            <a:r>
              <a:rPr lang="en-US" sz="2000" dirty="0"/>
              <a:t>Reimbursements</a:t>
            </a:r>
          </a:p>
          <a:p>
            <a:pPr>
              <a:buFont typeface="Wingdings 3" panose="05040102010807070707" pitchFamily="18" charset="2"/>
              <a:buChar char=""/>
            </a:pPr>
            <a:r>
              <a:rPr lang="en-US" sz="2000" dirty="0"/>
              <a:t>Vendor uses Repeat Invoice Numbers</a:t>
            </a:r>
          </a:p>
          <a:p>
            <a:pPr algn="l">
              <a:buFont typeface="Wingdings 3" panose="05040102010807070707" pitchFamily="18" charset="2"/>
              <a:buChar char=""/>
            </a:pPr>
            <a:r>
              <a:rPr lang="en-US" sz="2000" dirty="0"/>
              <a:t>State Payments Reissues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4173260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Identifying Fraud</a:t>
            </a:r>
          </a:p>
        </p:txBody>
      </p:sp>
      <p:sp>
        <p:nvSpPr>
          <p:cNvPr id="8" name="Subtitle 7"/>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3174260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Fraud- Overview</a:t>
            </a:r>
          </a:p>
        </p:txBody>
      </p:sp>
      <p:sp>
        <p:nvSpPr>
          <p:cNvPr id="3" name="Content Placeholder 2"/>
          <p:cNvSpPr>
            <a:spLocks noGrp="1"/>
          </p:cNvSpPr>
          <p:nvPr>
            <p:ph idx="1"/>
          </p:nvPr>
        </p:nvSpPr>
        <p:spPr/>
        <p:txBody>
          <a:bodyPr/>
          <a:lstStyle/>
          <a:p>
            <a:r>
              <a:rPr lang="en-US" sz="2000" dirty="0"/>
              <a:t>Tips to Identify Fraudulent Invoice</a:t>
            </a:r>
          </a:p>
          <a:p>
            <a:r>
              <a:rPr lang="en-US" sz="2000" dirty="0"/>
              <a:t>Tips to Identify Fraudulent Purchase Order</a:t>
            </a:r>
          </a:p>
          <a:p>
            <a:r>
              <a:rPr lang="en-US" sz="2000" dirty="0"/>
              <a:t>Fraudulent Purchase Order Example</a:t>
            </a:r>
          </a:p>
          <a:p>
            <a:pPr lvl="1"/>
            <a:endParaRPr lang="en-US" dirty="0"/>
          </a:p>
        </p:txBody>
      </p:sp>
      <p:pic>
        <p:nvPicPr>
          <p:cNvPr id="4" name="Picture 3"/>
          <p:cNvPicPr>
            <a:picLocks noChangeAspect="1"/>
          </p:cNvPicPr>
          <p:nvPr/>
        </p:nvPicPr>
        <p:blipFill>
          <a:blip r:embed="rId2"/>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3702350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4DFE0-2166-CE4A-82AC-DAB4C4D8E2F4}"/>
              </a:ext>
            </a:extLst>
          </p:cNvPr>
          <p:cNvSpPr>
            <a:spLocks noGrp="1"/>
          </p:cNvSpPr>
          <p:nvPr>
            <p:ph type="title"/>
          </p:nvPr>
        </p:nvSpPr>
        <p:spPr/>
        <p:txBody>
          <a:bodyPr/>
          <a:lstStyle/>
          <a:p>
            <a:r>
              <a:rPr lang="en-US" dirty="0"/>
              <a:t>Tips to Identify a Fraudulent Invoice</a:t>
            </a:r>
          </a:p>
        </p:txBody>
      </p:sp>
      <p:sp>
        <p:nvSpPr>
          <p:cNvPr id="3" name="Content Placeholder 2">
            <a:extLst>
              <a:ext uri="{FF2B5EF4-FFF2-40B4-BE49-F238E27FC236}">
                <a16:creationId xmlns:a16="http://schemas.microsoft.com/office/drawing/2014/main" xmlns="" id="{736B0231-C825-4A48-988E-ED73AD5979C8}"/>
              </a:ext>
            </a:extLst>
          </p:cNvPr>
          <p:cNvSpPr>
            <a:spLocks noGrp="1"/>
          </p:cNvSpPr>
          <p:nvPr>
            <p:ph idx="1"/>
          </p:nvPr>
        </p:nvSpPr>
        <p:spPr/>
        <p:txBody>
          <a:bodyPr>
            <a:normAutofit/>
          </a:bodyPr>
          <a:lstStyle/>
          <a:p>
            <a:r>
              <a:rPr lang="en-US" dirty="0"/>
              <a:t>Invoice looks different than historical invoices from that same vendor.</a:t>
            </a:r>
          </a:p>
          <a:p>
            <a:r>
              <a:rPr lang="en-US" dirty="0"/>
              <a:t>Vendor name is slightly different from the accurate vendor.</a:t>
            </a:r>
          </a:p>
          <a:p>
            <a:r>
              <a:rPr lang="en-US" dirty="0"/>
              <a:t>You did not order the items on the invoice.</a:t>
            </a:r>
          </a:p>
          <a:p>
            <a:r>
              <a:rPr lang="en-US" dirty="0"/>
              <a:t>Invoice has a different address from the vendor file and vendor setup.</a:t>
            </a:r>
          </a:p>
          <a:p>
            <a:r>
              <a:rPr lang="en-US" dirty="0"/>
              <a:t>Invoice was sent via email with a suspicious looking email or from an address that is not linked to the vendor.</a:t>
            </a:r>
          </a:p>
          <a:p>
            <a:r>
              <a:rPr lang="en-US" dirty="0"/>
              <a:t>Audit “Bill to information” on Vendor’s invoice, confirm ”University of Houston” with correct addresses</a:t>
            </a:r>
          </a:p>
          <a:p>
            <a:r>
              <a:rPr lang="en-US" dirty="0"/>
              <a:t>Invoice references a Purchase Order that does not exist.</a:t>
            </a:r>
          </a:p>
          <a:p>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80446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4DFE0-2166-CE4A-82AC-DAB4C4D8E2F4}"/>
              </a:ext>
            </a:extLst>
          </p:cNvPr>
          <p:cNvSpPr>
            <a:spLocks noGrp="1"/>
          </p:cNvSpPr>
          <p:nvPr>
            <p:ph type="title"/>
          </p:nvPr>
        </p:nvSpPr>
        <p:spPr>
          <a:xfrm>
            <a:off x="1734207" y="624110"/>
            <a:ext cx="9938571" cy="1280890"/>
          </a:xfrm>
        </p:spPr>
        <p:txBody>
          <a:bodyPr/>
          <a:lstStyle/>
          <a:p>
            <a:pPr algn="ctr"/>
            <a:r>
              <a:rPr lang="en-US" dirty="0"/>
              <a:t>Tips to Identify a Fraudulent Purchase Order</a:t>
            </a:r>
          </a:p>
        </p:txBody>
      </p:sp>
      <p:sp>
        <p:nvSpPr>
          <p:cNvPr id="3" name="Content Placeholder 2">
            <a:extLst>
              <a:ext uri="{FF2B5EF4-FFF2-40B4-BE49-F238E27FC236}">
                <a16:creationId xmlns:a16="http://schemas.microsoft.com/office/drawing/2014/main" xmlns="" id="{736B0231-C825-4A48-988E-ED73AD5979C8}"/>
              </a:ext>
            </a:extLst>
          </p:cNvPr>
          <p:cNvSpPr>
            <a:spLocks noGrp="1"/>
          </p:cNvSpPr>
          <p:nvPr>
            <p:ph idx="1"/>
          </p:nvPr>
        </p:nvSpPr>
        <p:spPr/>
        <p:txBody>
          <a:bodyPr>
            <a:normAutofit/>
          </a:bodyPr>
          <a:lstStyle/>
          <a:p>
            <a:r>
              <a:rPr lang="en-US" dirty="0"/>
              <a:t>PO has unauthorized signatures</a:t>
            </a:r>
          </a:p>
          <a:p>
            <a:r>
              <a:rPr lang="en-US" dirty="0"/>
              <a:t>PO doesn’t look like our usual PO</a:t>
            </a:r>
          </a:p>
          <a:p>
            <a:r>
              <a:rPr lang="en-US" dirty="0"/>
              <a:t>References an unidentified PO number</a:t>
            </a:r>
          </a:p>
          <a:p>
            <a:r>
              <a:rPr lang="en-US" dirty="0"/>
              <a:t>Even a picture-perfect invoice can be fraudulent, but this would not be easily protected against on the invoicing side.</a:t>
            </a:r>
          </a:p>
          <a:p>
            <a:endParaRPr lang="en-US" dirty="0"/>
          </a:p>
          <a:p>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1773317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99362" y="449179"/>
            <a:ext cx="4255956" cy="1338337"/>
          </a:xfrm>
        </p:spPr>
        <p:txBody>
          <a:bodyPr>
            <a:normAutofit/>
          </a:bodyPr>
          <a:lstStyle/>
          <a:p>
            <a:pPr lvl="0">
              <a:lnSpc>
                <a:spcPct val="100000"/>
              </a:lnSpc>
              <a:spcBef>
                <a:spcPts val="0"/>
              </a:spcBef>
            </a:pPr>
            <a:r>
              <a:rPr lang="en-US" sz="4000" dirty="0">
                <a:solidFill>
                  <a:prstClr val="black"/>
                </a:solidFill>
              </a:rPr>
              <a:t>Fraudulent Purchase Order</a:t>
            </a:r>
            <a:endParaRPr lang="en-US" sz="4000" dirty="0"/>
          </a:p>
        </p:txBody>
      </p:sp>
      <p:sp>
        <p:nvSpPr>
          <p:cNvPr id="10" name="Text Placeholder 9"/>
          <p:cNvSpPr>
            <a:spLocks noGrp="1"/>
          </p:cNvSpPr>
          <p:nvPr>
            <p:ph type="body" sz="half" idx="2"/>
          </p:nvPr>
        </p:nvSpPr>
        <p:spPr>
          <a:xfrm>
            <a:off x="1731399" y="2191871"/>
            <a:ext cx="3791883" cy="2254623"/>
          </a:xfrm>
        </p:spPr>
        <p:txBody>
          <a:bodyPr/>
          <a:lstStyle/>
          <a:p>
            <a:pPr marL="342900" indent="-342900">
              <a:buFont typeface="Wingdings 3" panose="05040102010807070707" pitchFamily="18" charset="2"/>
              <a:buChar char=""/>
            </a:pPr>
            <a:r>
              <a:rPr lang="en-US" sz="2000" dirty="0"/>
              <a:t>PO doesn’t look like our usual PO</a:t>
            </a:r>
          </a:p>
          <a:p>
            <a:pPr marL="342900" indent="-342900">
              <a:buFont typeface="Wingdings 3" panose="05040102010807070707" pitchFamily="18" charset="2"/>
              <a:buChar char=""/>
            </a:pPr>
            <a:r>
              <a:rPr lang="en-US" sz="2000" dirty="0"/>
              <a:t>Different format heading </a:t>
            </a:r>
          </a:p>
          <a:p>
            <a:pPr marL="342900" indent="-342900">
              <a:buFont typeface="Wingdings 3" panose="05040102010807070707" pitchFamily="18" charset="2"/>
              <a:buChar char=""/>
            </a:pPr>
            <a:r>
              <a:rPr lang="en-US" sz="2000" dirty="0"/>
              <a:t>Invalid email address</a:t>
            </a:r>
          </a:p>
          <a:p>
            <a:pPr marL="342900" indent="-342900">
              <a:buFont typeface="Wingdings 3" panose="05040102010807070707" pitchFamily="18" charset="2"/>
              <a:buChar char=""/>
            </a:pPr>
            <a:r>
              <a:rPr lang="en-US" sz="2000" dirty="0"/>
              <a:t>Invalid phone numbers</a:t>
            </a:r>
          </a:p>
          <a:p>
            <a:endParaRPr lang="en-US" dirty="0"/>
          </a:p>
        </p:txBody>
      </p:sp>
      <p:pic>
        <p:nvPicPr>
          <p:cNvPr id="3" name="Picture 2">
            <a:extLst>
              <a:ext uri="{FF2B5EF4-FFF2-40B4-BE49-F238E27FC236}">
                <a16:creationId xmlns:a16="http://schemas.microsoft.com/office/drawing/2014/main" xmlns="" id="{A93BC6E1-C440-AE49-BCDC-0367F1893C8D}"/>
              </a:ext>
            </a:extLst>
          </p:cNvPr>
          <p:cNvPicPr>
            <a:picLocks noChangeAspect="1"/>
          </p:cNvPicPr>
          <p:nvPr/>
        </p:nvPicPr>
        <p:blipFill>
          <a:blip r:embed="rId3"/>
          <a:stretch>
            <a:fillRect/>
          </a:stretch>
        </p:blipFill>
        <p:spPr>
          <a:xfrm>
            <a:off x="6436684" y="374252"/>
            <a:ext cx="4856156" cy="6068015"/>
          </a:xfrm>
          <a:prstGeom prst="rect">
            <a:avLst/>
          </a:prstGeom>
          <a:ln>
            <a:solidFill>
              <a:schemeClr val="tx1"/>
            </a:solidFill>
          </a:ln>
        </p:spPr>
      </p:pic>
    </p:spTree>
    <p:extLst>
      <p:ext uri="{BB962C8B-B14F-4D97-AF65-F5344CB8AC3E}">
        <p14:creationId xmlns:p14="http://schemas.microsoft.com/office/powerpoint/2010/main" val="3188199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D41ED-019D-3D47-BF9D-2196B11852E8}"/>
              </a:ext>
            </a:extLst>
          </p:cNvPr>
          <p:cNvSpPr>
            <a:spLocks noGrp="1"/>
          </p:cNvSpPr>
          <p:nvPr>
            <p:ph type="ctrTitle"/>
          </p:nvPr>
        </p:nvSpPr>
        <p:spPr>
          <a:xfrm>
            <a:off x="1429407" y="525517"/>
            <a:ext cx="9144000" cy="871866"/>
          </a:xfrm>
        </p:spPr>
        <p:txBody>
          <a:bodyPr>
            <a:normAutofit/>
          </a:bodyPr>
          <a:lstStyle/>
          <a:p>
            <a:pPr algn="l"/>
            <a:r>
              <a:rPr lang="en-US" sz="4000" dirty="0"/>
              <a:t>What was covered…</a:t>
            </a:r>
          </a:p>
        </p:txBody>
      </p:sp>
      <p:sp>
        <p:nvSpPr>
          <p:cNvPr id="3" name="Subtitle 2">
            <a:extLst>
              <a:ext uri="{FF2B5EF4-FFF2-40B4-BE49-F238E27FC236}">
                <a16:creationId xmlns:a16="http://schemas.microsoft.com/office/drawing/2014/main" xmlns="" id="{1FADC03C-BD3F-C248-B59D-FE3856E6695C}"/>
              </a:ext>
            </a:extLst>
          </p:cNvPr>
          <p:cNvSpPr>
            <a:spLocks noGrp="1"/>
          </p:cNvSpPr>
          <p:nvPr>
            <p:ph type="subTitle" idx="1"/>
          </p:nvPr>
        </p:nvSpPr>
        <p:spPr>
          <a:xfrm>
            <a:off x="1524000" y="1923393"/>
            <a:ext cx="9144000" cy="3334407"/>
          </a:xfrm>
        </p:spPr>
        <p:txBody>
          <a:bodyPr>
            <a:normAutofit/>
          </a:bodyPr>
          <a:lstStyle/>
          <a:p>
            <a:pPr marL="342900" indent="-342900" algn="l">
              <a:buFont typeface="Arial" panose="020B0604020202020204" pitchFamily="34" charset="0"/>
              <a:buChar char="•"/>
            </a:pPr>
            <a:r>
              <a:rPr lang="en-US" sz="3200" dirty="0">
                <a:solidFill>
                  <a:schemeClr val="tx1"/>
                </a:solidFill>
              </a:rPr>
              <a:t>Invoice Numbering</a:t>
            </a:r>
          </a:p>
          <a:p>
            <a:pPr marL="342900" indent="-342900" algn="l">
              <a:buFont typeface="Arial" panose="020B0604020202020204" pitchFamily="34" charset="0"/>
              <a:buChar char="•"/>
            </a:pPr>
            <a:r>
              <a:rPr lang="en-US" sz="3200" dirty="0">
                <a:solidFill>
                  <a:schemeClr val="tx1"/>
                </a:solidFill>
              </a:rPr>
              <a:t>Duplicate Payments</a:t>
            </a:r>
          </a:p>
          <a:p>
            <a:pPr marL="342900" indent="-342900" algn="l">
              <a:buFont typeface="Arial" panose="020B0604020202020204" pitchFamily="34" charset="0"/>
              <a:buChar char="•"/>
            </a:pPr>
            <a:r>
              <a:rPr lang="en-US" sz="3200" dirty="0">
                <a:solidFill>
                  <a:schemeClr val="tx1"/>
                </a:solidFill>
              </a:rPr>
              <a:t>Date Accuracy</a:t>
            </a:r>
          </a:p>
          <a:p>
            <a:pPr marL="342900" indent="-342900" algn="l">
              <a:buFont typeface="Arial" panose="020B0604020202020204" pitchFamily="34" charset="0"/>
              <a:buChar char="•"/>
            </a:pPr>
            <a:r>
              <a:rPr lang="en-US" sz="3200" dirty="0">
                <a:solidFill>
                  <a:schemeClr val="tx1"/>
                </a:solidFill>
              </a:rPr>
              <a:t>Identifying Fraud</a:t>
            </a:r>
          </a:p>
        </p:txBody>
      </p:sp>
      <p:pic>
        <p:nvPicPr>
          <p:cNvPr id="4" name="Picture 3"/>
          <p:cNvPicPr>
            <a:picLocks noChangeAspect="1"/>
          </p:cNvPicPr>
          <p:nvPr/>
        </p:nvPicPr>
        <p:blipFill>
          <a:blip r:embed="rId2"/>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3854537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764" y="2788555"/>
            <a:ext cx="8911687" cy="1280890"/>
          </a:xfrm>
        </p:spPr>
        <p:txBody>
          <a:bodyPr>
            <a:noAutofit/>
          </a:bodyPr>
          <a:lstStyle/>
          <a:p>
            <a:pPr algn="ctr"/>
            <a:r>
              <a:rPr lang="en-US" sz="6600" dirty="0"/>
              <a:t>Questions?</a:t>
            </a:r>
          </a:p>
        </p:txBody>
      </p:sp>
    </p:spTree>
    <p:extLst>
      <p:ext uri="{BB962C8B-B14F-4D97-AF65-F5344CB8AC3E}">
        <p14:creationId xmlns:p14="http://schemas.microsoft.com/office/powerpoint/2010/main" val="151331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CDE9C-736F-5B4F-8D8B-99D090E9F0BA}"/>
              </a:ext>
            </a:extLst>
          </p:cNvPr>
          <p:cNvSpPr>
            <a:spLocks noGrp="1"/>
          </p:cNvSpPr>
          <p:nvPr>
            <p:ph type="title"/>
          </p:nvPr>
        </p:nvSpPr>
        <p:spPr/>
        <p:txBody>
          <a:bodyPr/>
          <a:lstStyle/>
          <a:p>
            <a:r>
              <a:rPr lang="en-US" dirty="0"/>
              <a:t>Vendor Issued Invoices</a:t>
            </a:r>
          </a:p>
        </p:txBody>
      </p:sp>
      <p:sp>
        <p:nvSpPr>
          <p:cNvPr id="3" name="Content Placeholder 2">
            <a:extLst>
              <a:ext uri="{FF2B5EF4-FFF2-40B4-BE49-F238E27FC236}">
                <a16:creationId xmlns:a16="http://schemas.microsoft.com/office/drawing/2014/main" xmlns="" id="{E736D713-FF3B-FA41-9985-93120A710556}"/>
              </a:ext>
            </a:extLst>
          </p:cNvPr>
          <p:cNvSpPr>
            <a:spLocks noGrp="1"/>
          </p:cNvSpPr>
          <p:nvPr>
            <p:ph idx="1"/>
          </p:nvPr>
        </p:nvSpPr>
        <p:spPr>
          <a:xfrm>
            <a:off x="2589212" y="1497106"/>
            <a:ext cx="8915400" cy="3777622"/>
          </a:xfrm>
        </p:spPr>
        <p:txBody>
          <a:bodyPr/>
          <a:lstStyle/>
          <a:p>
            <a:r>
              <a:rPr lang="en-US" dirty="0"/>
              <a:t>Invoice number </a:t>
            </a:r>
            <a:r>
              <a:rPr lang="en-US" b="1" u="sng" dirty="0"/>
              <a:t>must match</a:t>
            </a:r>
            <a:r>
              <a:rPr lang="en-US" dirty="0"/>
              <a:t> what is printed on invoice provided by the vendor. </a:t>
            </a:r>
          </a:p>
          <a:p>
            <a:endParaRPr lang="en-US" dirty="0"/>
          </a:p>
        </p:txBody>
      </p:sp>
      <p:pic>
        <p:nvPicPr>
          <p:cNvPr id="8" name="Picture 7"/>
          <p:cNvPicPr>
            <a:picLocks noChangeAspect="1"/>
          </p:cNvPicPr>
          <p:nvPr/>
        </p:nvPicPr>
        <p:blipFill>
          <a:blip r:embed="rId3"/>
          <a:stretch>
            <a:fillRect/>
          </a:stretch>
        </p:blipFill>
        <p:spPr>
          <a:xfrm>
            <a:off x="3614217" y="2176536"/>
            <a:ext cx="6865390" cy="4537987"/>
          </a:xfrm>
          <a:prstGeom prst="rect">
            <a:avLst/>
          </a:prstGeom>
          <a:ln>
            <a:solidFill>
              <a:schemeClr val="tx1"/>
            </a:solidFill>
          </a:ln>
        </p:spPr>
      </p:pic>
    </p:spTree>
    <p:extLst>
      <p:ext uri="{BB962C8B-B14F-4D97-AF65-F5344CB8AC3E}">
        <p14:creationId xmlns:p14="http://schemas.microsoft.com/office/powerpoint/2010/main" val="69479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CDE9C-736F-5B4F-8D8B-99D090E9F0BA}"/>
              </a:ext>
            </a:extLst>
          </p:cNvPr>
          <p:cNvSpPr>
            <a:spLocks noGrp="1"/>
          </p:cNvSpPr>
          <p:nvPr>
            <p:ph type="title"/>
          </p:nvPr>
        </p:nvSpPr>
        <p:spPr/>
        <p:txBody>
          <a:bodyPr>
            <a:normAutofit/>
          </a:bodyPr>
          <a:lstStyle/>
          <a:p>
            <a:r>
              <a:rPr lang="en-US" dirty="0"/>
              <a:t>Invoice Number</a:t>
            </a:r>
          </a:p>
        </p:txBody>
      </p:sp>
      <p:sp>
        <p:nvSpPr>
          <p:cNvPr id="4" name="Text Placeholder 3"/>
          <p:cNvSpPr>
            <a:spLocks noGrp="1"/>
          </p:cNvSpPr>
          <p:nvPr>
            <p:ph type="body" idx="1"/>
          </p:nvPr>
        </p:nvSpPr>
        <p:spPr/>
        <p:txBody>
          <a:bodyPr/>
          <a:lstStyle/>
          <a:p>
            <a:r>
              <a:rPr lang="en-US" u="sng" dirty="0"/>
              <a:t>Audit Finding:</a:t>
            </a:r>
          </a:p>
        </p:txBody>
      </p:sp>
      <p:sp>
        <p:nvSpPr>
          <p:cNvPr id="3" name="Content Placeholder 2"/>
          <p:cNvSpPr>
            <a:spLocks noGrp="1"/>
          </p:cNvSpPr>
          <p:nvPr>
            <p:ph sz="half" idx="2"/>
          </p:nvPr>
        </p:nvSpPr>
        <p:spPr/>
        <p:txBody>
          <a:bodyPr/>
          <a:lstStyle/>
          <a:p>
            <a:pPr>
              <a:spcBef>
                <a:spcPts val="0"/>
              </a:spcBef>
            </a:pPr>
            <a:r>
              <a:rPr lang="en-US" sz="1800" dirty="0">
                <a:solidFill>
                  <a:prstClr val="black"/>
                </a:solidFill>
              </a:rPr>
              <a:t>Voucher will be denied to remove space inserted on invoice number. </a:t>
            </a:r>
          </a:p>
          <a:p>
            <a:endParaRPr lang="en-US" dirty="0"/>
          </a:p>
        </p:txBody>
      </p:sp>
      <p:pic>
        <p:nvPicPr>
          <p:cNvPr id="5" name="Picture 4"/>
          <p:cNvPicPr>
            <a:picLocks noChangeAspect="1"/>
          </p:cNvPicPr>
          <p:nvPr/>
        </p:nvPicPr>
        <p:blipFill>
          <a:blip r:embed="rId3"/>
          <a:stretch>
            <a:fillRect/>
          </a:stretch>
        </p:blipFill>
        <p:spPr>
          <a:xfrm>
            <a:off x="6206671" y="6078043"/>
            <a:ext cx="5615430" cy="487513"/>
          </a:xfrm>
          <a:prstGeom prst="rect">
            <a:avLst/>
          </a:prstGeom>
        </p:spPr>
      </p:pic>
      <p:pic>
        <p:nvPicPr>
          <p:cNvPr id="6" name="Picture 5">
            <a:extLst>
              <a:ext uri="{FF2B5EF4-FFF2-40B4-BE49-F238E27FC236}">
                <a16:creationId xmlns:a16="http://schemas.microsoft.com/office/drawing/2014/main" xmlns="" id="{1A1483C3-067F-B04B-99C0-65E5083E0CA1}"/>
              </a:ext>
            </a:extLst>
          </p:cNvPr>
          <p:cNvPicPr>
            <a:picLocks noChangeAspect="1"/>
          </p:cNvPicPr>
          <p:nvPr/>
        </p:nvPicPr>
        <p:blipFill>
          <a:blip r:embed="rId4"/>
          <a:stretch>
            <a:fillRect/>
          </a:stretch>
        </p:blipFill>
        <p:spPr>
          <a:xfrm>
            <a:off x="5522901" y="3429000"/>
            <a:ext cx="6299200" cy="2197100"/>
          </a:xfrm>
          <a:prstGeom prst="rect">
            <a:avLst/>
          </a:prstGeom>
          <a:ln>
            <a:solidFill>
              <a:schemeClr val="tx1"/>
            </a:solidFill>
          </a:ln>
        </p:spPr>
      </p:pic>
    </p:spTree>
    <p:extLst>
      <p:ext uri="{BB962C8B-B14F-4D97-AF65-F5344CB8AC3E}">
        <p14:creationId xmlns:p14="http://schemas.microsoft.com/office/powerpoint/2010/main" val="201139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CDE9C-736F-5B4F-8D8B-99D090E9F0BA}"/>
              </a:ext>
            </a:extLst>
          </p:cNvPr>
          <p:cNvSpPr>
            <a:spLocks noGrp="1"/>
          </p:cNvSpPr>
          <p:nvPr>
            <p:ph type="title"/>
          </p:nvPr>
        </p:nvSpPr>
        <p:spPr/>
        <p:txBody>
          <a:bodyPr>
            <a:normAutofit/>
          </a:bodyPr>
          <a:lstStyle/>
          <a:p>
            <a:r>
              <a:rPr lang="en-US" dirty="0"/>
              <a:t>Invoice Number</a:t>
            </a:r>
          </a:p>
        </p:txBody>
      </p:sp>
      <p:sp>
        <p:nvSpPr>
          <p:cNvPr id="4" name="Text Placeholder 3"/>
          <p:cNvSpPr>
            <a:spLocks noGrp="1"/>
          </p:cNvSpPr>
          <p:nvPr>
            <p:ph type="body" idx="1"/>
          </p:nvPr>
        </p:nvSpPr>
        <p:spPr/>
        <p:txBody>
          <a:bodyPr/>
          <a:lstStyle/>
          <a:p>
            <a:r>
              <a:rPr lang="en-US" u="sng" dirty="0"/>
              <a:t>Audit Finding:</a:t>
            </a:r>
          </a:p>
        </p:txBody>
      </p:sp>
      <p:sp>
        <p:nvSpPr>
          <p:cNvPr id="3" name="Content Placeholder 2"/>
          <p:cNvSpPr>
            <a:spLocks noGrp="1"/>
          </p:cNvSpPr>
          <p:nvPr>
            <p:ph sz="half" idx="2"/>
          </p:nvPr>
        </p:nvSpPr>
        <p:spPr/>
        <p:txBody>
          <a:bodyPr/>
          <a:lstStyle/>
          <a:p>
            <a:pPr>
              <a:spcBef>
                <a:spcPts val="0"/>
              </a:spcBef>
            </a:pPr>
            <a:r>
              <a:rPr lang="en-US" sz="1800" dirty="0">
                <a:solidFill>
                  <a:prstClr val="black"/>
                </a:solidFill>
              </a:rPr>
              <a:t>Voucher invoice number matches vendor invoice. </a:t>
            </a:r>
          </a:p>
          <a:p>
            <a:endParaRPr lang="en-US" dirty="0"/>
          </a:p>
        </p:txBody>
      </p:sp>
      <p:pic>
        <p:nvPicPr>
          <p:cNvPr id="5" name="Picture 4"/>
          <p:cNvPicPr>
            <a:picLocks noChangeAspect="1"/>
          </p:cNvPicPr>
          <p:nvPr/>
        </p:nvPicPr>
        <p:blipFill>
          <a:blip r:embed="rId3"/>
          <a:stretch>
            <a:fillRect/>
          </a:stretch>
        </p:blipFill>
        <p:spPr>
          <a:xfrm>
            <a:off x="6206671" y="6078043"/>
            <a:ext cx="5615430" cy="487513"/>
          </a:xfrm>
          <a:prstGeom prst="rect">
            <a:avLst/>
          </a:prstGeom>
        </p:spPr>
      </p:pic>
      <p:pic>
        <p:nvPicPr>
          <p:cNvPr id="6" name="Picture 5">
            <a:extLst>
              <a:ext uri="{FF2B5EF4-FFF2-40B4-BE49-F238E27FC236}">
                <a16:creationId xmlns:a16="http://schemas.microsoft.com/office/drawing/2014/main" xmlns="" id="{7E998347-F36E-F543-A523-438DBD3D2B06}"/>
              </a:ext>
            </a:extLst>
          </p:cNvPr>
          <p:cNvPicPr>
            <a:picLocks noChangeAspect="1"/>
          </p:cNvPicPr>
          <p:nvPr/>
        </p:nvPicPr>
        <p:blipFill>
          <a:blip r:embed="rId4"/>
          <a:stretch>
            <a:fillRect/>
          </a:stretch>
        </p:blipFill>
        <p:spPr>
          <a:xfrm>
            <a:off x="5116511" y="3133796"/>
            <a:ext cx="6388100" cy="2184400"/>
          </a:xfrm>
          <a:prstGeom prst="rect">
            <a:avLst/>
          </a:prstGeom>
          <a:ln>
            <a:solidFill>
              <a:schemeClr val="tx1"/>
            </a:solidFill>
          </a:ln>
        </p:spPr>
      </p:pic>
    </p:spTree>
    <p:extLst>
      <p:ext uri="{BB962C8B-B14F-4D97-AF65-F5344CB8AC3E}">
        <p14:creationId xmlns:p14="http://schemas.microsoft.com/office/powerpoint/2010/main" val="25244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Numbers for Reimbursements</a:t>
            </a:r>
          </a:p>
        </p:txBody>
      </p:sp>
      <p:sp>
        <p:nvSpPr>
          <p:cNvPr id="3" name="Content Placeholder 2"/>
          <p:cNvSpPr>
            <a:spLocks noGrp="1"/>
          </p:cNvSpPr>
          <p:nvPr>
            <p:ph idx="1"/>
          </p:nvPr>
        </p:nvSpPr>
        <p:spPr>
          <a:xfrm>
            <a:off x="2447365" y="1461247"/>
            <a:ext cx="9188823" cy="4616796"/>
          </a:xfrm>
        </p:spPr>
        <p:txBody>
          <a:bodyPr>
            <a:normAutofit lnSpcReduction="10000"/>
          </a:bodyPr>
          <a:lstStyle/>
          <a:p>
            <a:r>
              <a:rPr lang="en-US" dirty="0"/>
              <a:t>Departments should determine a consistent approach when assigning invoice numbers for reimbursements. </a:t>
            </a:r>
          </a:p>
          <a:p>
            <a:r>
              <a:rPr lang="en-US" dirty="0"/>
              <a:t>May consist of the following:</a:t>
            </a:r>
          </a:p>
          <a:p>
            <a:pPr lvl="1"/>
            <a:r>
              <a:rPr lang="en-US" sz="1800" dirty="0"/>
              <a:t>Date issued</a:t>
            </a:r>
          </a:p>
          <a:p>
            <a:pPr lvl="1"/>
            <a:r>
              <a:rPr lang="en-US" sz="1800" dirty="0"/>
              <a:t>Receipt date</a:t>
            </a:r>
          </a:p>
          <a:p>
            <a:pPr lvl="1"/>
            <a:r>
              <a:rPr lang="en-US" sz="1800" dirty="0"/>
              <a:t>Reimbursement date</a:t>
            </a:r>
          </a:p>
          <a:p>
            <a:pPr lvl="1"/>
            <a:r>
              <a:rPr lang="en-US" sz="1800" dirty="0"/>
              <a:t>Term, Period or Contract end date</a:t>
            </a:r>
          </a:p>
          <a:p>
            <a:pPr lvl="1"/>
            <a:r>
              <a:rPr lang="en-US" sz="1800" dirty="0"/>
              <a:t>Name of project or task, </a:t>
            </a:r>
          </a:p>
          <a:p>
            <a:pPr lvl="1"/>
            <a:r>
              <a:rPr lang="en-US" sz="1800" dirty="0"/>
              <a:t>Date of trip, </a:t>
            </a:r>
          </a:p>
          <a:p>
            <a:pPr lvl="1"/>
            <a:r>
              <a:rPr lang="en-US" sz="1800" dirty="0"/>
              <a:t>Name of reimbursee, </a:t>
            </a:r>
          </a:p>
          <a:p>
            <a:pPr lvl="1"/>
            <a:r>
              <a:rPr lang="en-US" sz="1800" dirty="0"/>
              <a:t>Company name on receipt, </a:t>
            </a:r>
          </a:p>
          <a:p>
            <a:pPr lvl="1"/>
            <a:r>
              <a:rPr lang="en-US" sz="1800" dirty="0"/>
              <a:t>Rental location or information</a:t>
            </a:r>
          </a:p>
          <a:p>
            <a:endParaRPr lang="en-US" dirty="0"/>
          </a:p>
        </p:txBody>
      </p:sp>
      <p:pic>
        <p:nvPicPr>
          <p:cNvPr id="4" name="Picture 3"/>
          <p:cNvPicPr>
            <a:picLocks noChangeAspect="1"/>
          </p:cNvPicPr>
          <p:nvPr/>
        </p:nvPicPr>
        <p:blipFill>
          <a:blip r:embed="rId3"/>
          <a:stretch>
            <a:fillRect/>
          </a:stretch>
        </p:blipFill>
        <p:spPr>
          <a:xfrm>
            <a:off x="6206671" y="6078043"/>
            <a:ext cx="5615430" cy="487513"/>
          </a:xfrm>
          <a:prstGeom prst="rect">
            <a:avLst/>
          </a:prstGeom>
        </p:spPr>
      </p:pic>
    </p:spTree>
    <p:extLst>
      <p:ext uri="{BB962C8B-B14F-4D97-AF65-F5344CB8AC3E}">
        <p14:creationId xmlns:p14="http://schemas.microsoft.com/office/powerpoint/2010/main" val="346536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29F965-4E33-A748-87BB-B27FE055703F}"/>
              </a:ext>
            </a:extLst>
          </p:cNvPr>
          <p:cNvSpPr>
            <a:spLocks noGrp="1"/>
          </p:cNvSpPr>
          <p:nvPr>
            <p:ph type="title"/>
          </p:nvPr>
        </p:nvSpPr>
        <p:spPr>
          <a:xfrm>
            <a:off x="2090900" y="596442"/>
            <a:ext cx="8911687" cy="1280890"/>
          </a:xfrm>
        </p:spPr>
        <p:txBody>
          <a:bodyPr/>
          <a:lstStyle/>
          <a:p>
            <a:r>
              <a:rPr lang="en-US" dirty="0"/>
              <a:t>Invoice Numbers for Reimbursements</a:t>
            </a:r>
          </a:p>
        </p:txBody>
      </p:sp>
      <p:sp>
        <p:nvSpPr>
          <p:cNvPr id="3" name="Content Placeholder 2">
            <a:extLst>
              <a:ext uri="{FF2B5EF4-FFF2-40B4-BE49-F238E27FC236}">
                <a16:creationId xmlns:a16="http://schemas.microsoft.com/office/drawing/2014/main" xmlns="" id="{FF973D6B-4F8D-0644-A29C-610D46FB5371}"/>
              </a:ext>
            </a:extLst>
          </p:cNvPr>
          <p:cNvSpPr>
            <a:spLocks noGrp="1"/>
          </p:cNvSpPr>
          <p:nvPr>
            <p:ph sz="half" idx="1"/>
          </p:nvPr>
        </p:nvSpPr>
        <p:spPr>
          <a:xfrm>
            <a:off x="1892807" y="1905000"/>
            <a:ext cx="4313864" cy="3777622"/>
          </a:xfrm>
        </p:spPr>
        <p:txBody>
          <a:bodyPr>
            <a:normAutofit fontScale="40000" lnSpcReduction="20000"/>
          </a:bodyPr>
          <a:lstStyle/>
          <a:p>
            <a:r>
              <a:rPr lang="en-US" sz="4500" dirty="0"/>
              <a:t>If you use Last name-MM/DD/YY for one reimbursement, then use that consistently for others.</a:t>
            </a:r>
          </a:p>
          <a:p>
            <a:r>
              <a:rPr lang="en-US" sz="4500" dirty="0"/>
              <a:t>You may also identify consistency based on the type of reimbursement.</a:t>
            </a:r>
          </a:p>
          <a:p>
            <a:pPr lvl="1"/>
            <a:r>
              <a:rPr lang="en-US" sz="4500" dirty="0"/>
              <a:t>E.g., if reimbursing business meals, you use company name and receipt date, then consistently use this method for all business meals.</a:t>
            </a:r>
          </a:p>
          <a:p>
            <a:pPr marL="0" indent="0">
              <a:buNone/>
            </a:pPr>
            <a:endParaRPr lang="en-US" dirty="0"/>
          </a:p>
        </p:txBody>
      </p:sp>
      <p:pic>
        <p:nvPicPr>
          <p:cNvPr id="11" name="Picture 10"/>
          <p:cNvPicPr>
            <a:picLocks noChangeAspect="1"/>
          </p:cNvPicPr>
          <p:nvPr/>
        </p:nvPicPr>
        <p:blipFill>
          <a:blip r:embed="rId3"/>
          <a:stretch>
            <a:fillRect/>
          </a:stretch>
        </p:blipFill>
        <p:spPr>
          <a:xfrm>
            <a:off x="6206671" y="6078043"/>
            <a:ext cx="5615430" cy="487513"/>
          </a:xfrm>
          <a:prstGeom prst="rect">
            <a:avLst/>
          </a:prstGeom>
        </p:spPr>
      </p:pic>
      <p:pic>
        <p:nvPicPr>
          <p:cNvPr id="4" name="Picture 3">
            <a:extLst>
              <a:ext uri="{FF2B5EF4-FFF2-40B4-BE49-F238E27FC236}">
                <a16:creationId xmlns:a16="http://schemas.microsoft.com/office/drawing/2014/main" xmlns="" id="{3D524127-6303-EF4E-9FE4-4302820547E8}"/>
              </a:ext>
            </a:extLst>
          </p:cNvPr>
          <p:cNvPicPr>
            <a:picLocks noChangeAspect="1"/>
          </p:cNvPicPr>
          <p:nvPr/>
        </p:nvPicPr>
        <p:blipFill>
          <a:blip r:embed="rId4"/>
          <a:stretch>
            <a:fillRect/>
          </a:stretch>
        </p:blipFill>
        <p:spPr>
          <a:xfrm>
            <a:off x="6206671" y="2038304"/>
            <a:ext cx="5615429" cy="2781392"/>
          </a:xfrm>
          <a:prstGeom prst="rect">
            <a:avLst/>
          </a:prstGeom>
        </p:spPr>
      </p:pic>
    </p:spTree>
    <p:extLst>
      <p:ext uri="{BB962C8B-B14F-4D97-AF65-F5344CB8AC3E}">
        <p14:creationId xmlns:p14="http://schemas.microsoft.com/office/powerpoint/2010/main" val="4133804280"/>
      </p:ext>
    </p:extLst>
  </p:cSld>
  <p:clrMapOvr>
    <a:masterClrMapping/>
  </p:clrMapOvr>
</p:sld>
</file>

<file path=ppt/theme/theme1.xml><?xml version="1.0" encoding="utf-8"?>
<a:theme xmlns:a="http://schemas.openxmlformats.org/drawingml/2006/main" name="Wisp">
  <a:themeElements>
    <a:clrScheme name="Custom 1">
      <a:dk1>
        <a:sysClr val="windowText" lastClr="000000"/>
      </a:dk1>
      <a:lt1>
        <a:sysClr val="window" lastClr="FFFFFF"/>
      </a:lt1>
      <a:dk2>
        <a:srgbClr val="54585A"/>
      </a:dk2>
      <a:lt2>
        <a:srgbClr val="FFFFFF"/>
      </a:lt2>
      <a:accent1>
        <a:srgbClr val="C8102E"/>
      </a:accent1>
      <a:accent2>
        <a:srgbClr val="00B388"/>
      </a:accent2>
      <a:accent3>
        <a:srgbClr val="F6BE00"/>
      </a:accent3>
      <a:accent4>
        <a:srgbClr val="FFFFFF"/>
      </a:accent4>
      <a:accent5>
        <a:srgbClr val="FFFFFF"/>
      </a:accent5>
      <a:accent6>
        <a:srgbClr val="888B8D"/>
      </a:accent6>
      <a:hlink>
        <a:srgbClr val="C8102E"/>
      </a:hlink>
      <a:folHlink>
        <a:srgbClr val="00B38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1422</TotalTime>
  <Words>1407</Words>
  <Application>Microsoft Office PowerPoint</Application>
  <PresentationFormat>Widescreen</PresentationFormat>
  <Paragraphs>229</Paragraphs>
  <Slides>46</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Century Gothic</vt:lpstr>
      <vt:lpstr>Times New Roman</vt:lpstr>
      <vt:lpstr>Wingdings 3</vt:lpstr>
      <vt:lpstr>Wisp</vt:lpstr>
      <vt:lpstr>Voucher Creation Tips</vt:lpstr>
      <vt:lpstr>Voucher Creation Tips</vt:lpstr>
      <vt:lpstr>Invoice Numbering</vt:lpstr>
      <vt:lpstr>Invoice Numbering-Overview</vt:lpstr>
      <vt:lpstr>Vendor Issued Invoices</vt:lpstr>
      <vt:lpstr>Invoice Number</vt:lpstr>
      <vt:lpstr>Invoice Number</vt:lpstr>
      <vt:lpstr>Invoice Numbers for Reimbursements</vt:lpstr>
      <vt:lpstr>Invoice Numbers for Reimbursements</vt:lpstr>
      <vt:lpstr>Same Invoice Number, Same Vendor… What to do?</vt:lpstr>
      <vt:lpstr>Different Invoice, Duplicate Invoice Number</vt:lpstr>
      <vt:lpstr>State Payment Reissues</vt:lpstr>
      <vt:lpstr>State Payment Reissues Process </vt:lpstr>
      <vt:lpstr>State Payment Reissues Process – Results </vt:lpstr>
      <vt:lpstr>Duplicate Payments</vt:lpstr>
      <vt:lpstr>Duplicate Payments – Overview  </vt:lpstr>
      <vt:lpstr>Common Causes of Duplicate Invoice Payments</vt:lpstr>
      <vt:lpstr>Data entry errors – Selecting the wrong Vendor for payment</vt:lpstr>
      <vt:lpstr>Data entry errors – Voucher number entry error</vt:lpstr>
      <vt:lpstr>Tips to Reduce Duplicate Invoicing</vt:lpstr>
      <vt:lpstr>Tips to Reduce Duplicate Invoicing</vt:lpstr>
      <vt:lpstr>Date Accuracy  </vt:lpstr>
      <vt:lpstr>Date Accuracy – Overview </vt:lpstr>
      <vt:lpstr>Date Accuracy</vt:lpstr>
      <vt:lpstr>Date Accuracy Importance </vt:lpstr>
      <vt:lpstr>Invoice Receipt Date</vt:lpstr>
      <vt:lpstr>Invoice Receipt Date  </vt:lpstr>
      <vt:lpstr>Invoice Receipt Date</vt:lpstr>
      <vt:lpstr>How to add an Invoice receipt stamp in Acrobat</vt:lpstr>
      <vt:lpstr>Goods Receipt and Acceptance Date</vt:lpstr>
      <vt:lpstr>Goods Receipt and Acceptance Date</vt:lpstr>
      <vt:lpstr>Goods Receipt and Acceptance Date</vt:lpstr>
      <vt:lpstr>Goods Receipt and Acceptance Date</vt:lpstr>
      <vt:lpstr>Goods Receipt and Acceptance Date </vt:lpstr>
      <vt:lpstr>Timeliness of these Dates </vt:lpstr>
      <vt:lpstr>Recent Changes in PeopleSoft</vt:lpstr>
      <vt:lpstr>This warning message will come up if Goods Receipt/Acceptance or Invoice Receipt Date is more than 60 days after the Invoice Date.</vt:lpstr>
      <vt:lpstr>PowerPoint Presentation</vt:lpstr>
      <vt:lpstr>Tip to Speed the Invoice and Goods Receipt</vt:lpstr>
      <vt:lpstr>Identifying Fraud</vt:lpstr>
      <vt:lpstr>Identifying Fraud- Overview</vt:lpstr>
      <vt:lpstr>Tips to Identify a Fraudulent Invoice</vt:lpstr>
      <vt:lpstr>Tips to Identify a Fraudulent Purchase Order</vt:lpstr>
      <vt:lpstr>Fraudulent Purchase Order</vt:lpstr>
      <vt:lpstr>What was covered…</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Voucher Creation and FAQ</dc:title>
  <dc:creator>Cobos, Grecia</dc:creator>
  <cp:lastModifiedBy>Cho, Sunin</cp:lastModifiedBy>
  <cp:revision>82</cp:revision>
  <dcterms:created xsi:type="dcterms:W3CDTF">2021-07-06T04:04:16Z</dcterms:created>
  <dcterms:modified xsi:type="dcterms:W3CDTF">2021-08-09T16:29:14Z</dcterms:modified>
</cp:coreProperties>
</file>