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0" autoAdjust="0"/>
    <p:restoredTop sz="86403" autoAdjust="0"/>
  </p:normalViewPr>
  <p:slideViewPr>
    <p:cSldViewPr snapToGrid="0" snapToObjects="1">
      <p:cViewPr varScale="1">
        <p:scale>
          <a:sx n="87" d="100"/>
          <a:sy n="87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BE96F-FB7C-2549-8C5A-01B90784E708}" type="datetime1">
              <a:rPr lang="en-US" smtClean="0"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09104-16D1-7947-A625-179F8D2E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9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C654D-6BC6-0345-9754-45B7335FB24C}" type="datetime1">
              <a:rPr lang="en-US" smtClean="0"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EC88-F8E3-6E45-AB80-460BBD29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15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EC88-F8E3-6E45-AB80-460BBD2966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0954-433B-7246-AE2B-F3F21FB35462}" type="datetime4">
              <a:rPr lang="en-US" smtClean="0"/>
              <a:t>November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2F2E-97F8-FD48-8653-0656E41E3EF5}" type="datetime4">
              <a:rPr lang="en-US" smtClean="0"/>
              <a:t>November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8250-5A6E-9746-86FC-72BE8AE4EEB2}" type="datetime4">
              <a:rPr lang="en-US" smtClean="0"/>
              <a:t>November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E230-FAF8-F247-B9F5-F6252EF593CD}" type="datetime4">
              <a:rPr lang="en-US" smtClean="0"/>
              <a:t>November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3451-13F3-4543-9505-B29B7D90EDF6}" type="datetime4">
              <a:rPr lang="en-US" smtClean="0"/>
              <a:t>November 20, 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61E5-EFCC-1A42-B3A3-4059070B3E74}" type="datetime4">
              <a:rPr lang="en-US" smtClean="0"/>
              <a:t>November 20,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064-FE05-F54F-B13C-AFED93FDF35C}" type="datetime4">
              <a:rPr lang="en-US" smtClean="0"/>
              <a:t>November 20,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9871-6932-B242-B6A2-1F5D38240CAF}" type="datetime4">
              <a:rPr lang="en-US" smtClean="0"/>
              <a:t>November 20,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517B-55EF-F94E-A159-D5229F6070FD}" type="datetime4">
              <a:rPr lang="en-US" smtClean="0"/>
              <a:t>November 20,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C301-3181-854A-8D95-FDC5186BD5EF}" type="datetime4">
              <a:rPr lang="en-US" smtClean="0"/>
              <a:t>November 20,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354-6991-C64F-A961-5FF3085185EA}" type="datetime4">
              <a:rPr lang="en-US" smtClean="0"/>
              <a:t>November 20,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DA63064-FA43-9947-8209-5ABF6371B1F2}" type="datetime4">
              <a:rPr lang="en-US" smtClean="0"/>
              <a:t>November 20,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Taylor Collins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14.emf"/><Relationship Id="rId5" Type="http://schemas.openxmlformats.org/officeDocument/2006/relationships/oleObject" Target="../embeddings/Microsoft_Equation14.bin"/><Relationship Id="rId6" Type="http://schemas.openxmlformats.org/officeDocument/2006/relationships/image" Target="../media/image15.emf"/><Relationship Id="rId7" Type="http://schemas.openxmlformats.org/officeDocument/2006/relationships/oleObject" Target="../embeddings/Microsoft_Equation15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image" Target="../media/image17.emf"/><Relationship Id="rId5" Type="http://schemas.openxmlformats.org/officeDocument/2006/relationships/oleObject" Target="../embeddings/Microsoft_Equation17.bin"/><Relationship Id="rId6" Type="http://schemas.openxmlformats.org/officeDocument/2006/relationships/image" Target="../media/image18.emf"/><Relationship Id="rId7" Type="http://schemas.openxmlformats.org/officeDocument/2006/relationships/oleObject" Target="../embeddings/Microsoft_Equation18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20.emf"/><Relationship Id="rId5" Type="http://schemas.openxmlformats.org/officeDocument/2006/relationships/oleObject" Target="../embeddings/Microsoft_Equation20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22.emf"/><Relationship Id="rId5" Type="http://schemas.openxmlformats.org/officeDocument/2006/relationships/oleObject" Target="../embeddings/Microsoft_Equation22.bin"/><Relationship Id="rId6" Type="http://schemas.openxmlformats.org/officeDocument/2006/relationships/image" Target="../media/image23.emf"/><Relationship Id="rId7" Type="http://schemas.openxmlformats.org/officeDocument/2006/relationships/oleObject" Target="../embeddings/Microsoft_Equation23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4.bin"/><Relationship Id="rId4" Type="http://schemas.openxmlformats.org/officeDocument/2006/relationships/image" Target="../media/image25.emf"/><Relationship Id="rId5" Type="http://schemas.openxmlformats.org/officeDocument/2006/relationships/oleObject" Target="../embeddings/Microsoft_Equation25.bin"/><Relationship Id="rId6" Type="http://schemas.openxmlformats.org/officeDocument/2006/relationships/image" Target="../media/image26.emf"/><Relationship Id="rId7" Type="http://schemas.openxmlformats.org/officeDocument/2006/relationships/oleObject" Target="../embeddings/Microsoft_Equation26.bin"/><Relationship Id="rId8" Type="http://schemas.openxmlformats.org/officeDocument/2006/relationships/image" Target="../media/image27.emf"/><Relationship Id="rId9" Type="http://schemas.openxmlformats.org/officeDocument/2006/relationships/oleObject" Target="../embeddings/Microsoft_Equation27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3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4.e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5.emf"/><Relationship Id="rId9" Type="http://schemas.openxmlformats.org/officeDocument/2006/relationships/oleObject" Target="../embeddings/Microsoft_Equation5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7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8.emf"/><Relationship Id="rId7" Type="http://schemas.openxmlformats.org/officeDocument/2006/relationships/oleObject" Target="../embeddings/Microsoft_Equation8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11.emf"/><Relationship Id="rId7" Type="http://schemas.openxmlformats.org/officeDocument/2006/relationships/oleObject" Target="../embeddings/Microsoft_Equation11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146" y="3203574"/>
            <a:ext cx="5504878" cy="1825625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Recursive Macroeconomic Theory,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Ljungqvist</a:t>
            </a:r>
            <a:r>
              <a:rPr lang="en-US" sz="1600" dirty="0" smtClean="0">
                <a:solidFill>
                  <a:schemeClr val="tx1"/>
                </a:solidFill>
              </a:rPr>
              <a:t> and Sargent,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Edition,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Chapter 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9509" y="621258"/>
            <a:ext cx="4178691" cy="226161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Dynamic </a:t>
            </a:r>
            <a:r>
              <a:rPr lang="en-US" sz="4400" dirty="0" err="1" smtClean="0"/>
              <a:t>Stackelberg</a:t>
            </a:r>
            <a:r>
              <a:rPr lang="en-US" sz="4400" dirty="0" smtClean="0"/>
              <a:t> Problems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9729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Use the shadow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maximize L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</a:t>
            </a:r>
            <a:r>
              <a:rPr lang="en-US" dirty="0" smtClean="0"/>
              <a:t> and Y</a:t>
            </a:r>
            <a:r>
              <a:rPr lang="en-US" baseline="-25000" dirty="0" smtClean="0"/>
              <a:t>t+1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Solving for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</a:t>
            </a:r>
            <a:r>
              <a:rPr lang="en-US" dirty="0" smtClean="0"/>
              <a:t> and plugging into (2) gives us</a:t>
            </a:r>
          </a:p>
          <a:p>
            <a:endParaRPr lang="en-US" dirty="0"/>
          </a:p>
          <a:p>
            <a:r>
              <a:rPr lang="en-US" dirty="0" smtClean="0"/>
              <a:t>Combining this with (5), we can write the system 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325284"/>
              </p:ext>
            </p:extLst>
          </p:nvPr>
        </p:nvGraphicFramePr>
        <p:xfrm>
          <a:off x="1390649" y="2201895"/>
          <a:ext cx="4332302" cy="137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3" imgW="2120900" imgH="673100" progId="Equation.3">
                  <p:embed/>
                </p:oleObj>
              </mc:Choice>
              <mc:Fallback>
                <p:oleObj name="Equation" r:id="rId3" imgW="21209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0649" y="2201895"/>
                        <a:ext cx="4332302" cy="137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938503"/>
              </p:ext>
            </p:extLst>
          </p:nvPr>
        </p:nvGraphicFramePr>
        <p:xfrm>
          <a:off x="1390649" y="3921519"/>
          <a:ext cx="3251606" cy="53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5" imgW="1473200" imgH="241300" progId="Equation.3">
                  <p:embed/>
                </p:oleObj>
              </mc:Choice>
              <mc:Fallback>
                <p:oleObj name="Equation" r:id="rId5" imgW="147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0649" y="3921519"/>
                        <a:ext cx="3251606" cy="532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37093"/>
              </p:ext>
            </p:extLst>
          </p:nvPr>
        </p:nvGraphicFramePr>
        <p:xfrm>
          <a:off x="1390649" y="4864214"/>
          <a:ext cx="6598570" cy="90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7" imgW="3530600" imgH="482600" progId="Equation.3">
                  <p:embed/>
                </p:oleObj>
              </mc:Choice>
              <mc:Fallback>
                <p:oleObj name="Equation" r:id="rId7" imgW="353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0649" y="4864214"/>
                        <a:ext cx="6598570" cy="902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09014" y="2990254"/>
            <a:ext cx="47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22521" y="5128153"/>
            <a:ext cx="47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9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Step 2: Use the shadow price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want to find a stabilizing solution to (6)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, a solution that satisfies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section 5.5, it is shown that a stabilizing solution satisfies</a:t>
            </a:r>
          </a:p>
          <a:p>
            <a:endParaRPr lang="en-US" dirty="0" smtClean="0"/>
          </a:p>
          <a:p>
            <a:r>
              <a:rPr lang="en-US" dirty="0" smtClean="0"/>
              <a:t>Then, the solution replicates itself over time in the sense that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087886"/>
              </p:ext>
            </p:extLst>
          </p:nvPr>
        </p:nvGraphicFramePr>
        <p:xfrm>
          <a:off x="1237039" y="2528835"/>
          <a:ext cx="1753869" cy="90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" imgW="889000" imgH="457200" progId="Equation.3">
                  <p:embed/>
                </p:oleObj>
              </mc:Choice>
              <mc:Fallback>
                <p:oleObj name="Equation" r:id="rId3" imgW="88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7039" y="2528835"/>
                        <a:ext cx="1753869" cy="90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895159"/>
              </p:ext>
            </p:extLst>
          </p:nvPr>
        </p:nvGraphicFramePr>
        <p:xfrm>
          <a:off x="1237038" y="4136387"/>
          <a:ext cx="1467096" cy="53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5" imgW="660400" imgH="241300" progId="Equation.3">
                  <p:embed/>
                </p:oleObj>
              </mc:Choice>
              <mc:Fallback>
                <p:oleObj name="Equation" r:id="rId5" imgW="660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7038" y="4136387"/>
                        <a:ext cx="1467096" cy="53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64008"/>
              </p:ext>
            </p:extLst>
          </p:nvPr>
        </p:nvGraphicFramePr>
        <p:xfrm>
          <a:off x="1237038" y="5402313"/>
          <a:ext cx="1467096" cy="56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7" imgW="622300" imgH="241300" progId="Equation.3">
                  <p:embed/>
                </p:oleObj>
              </mc:Choice>
              <mc:Fallback>
                <p:oleObj name="Equation" r:id="rId7" imgW="622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7038" y="5402313"/>
                        <a:ext cx="1467096" cy="56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89029" y="5547717"/>
            <a:ext cx="49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0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convert implementation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confront the inconsistency of our assumption on Y</a:t>
            </a:r>
            <a:r>
              <a:rPr lang="en-US" baseline="-25000" dirty="0" smtClean="0"/>
              <a:t>0</a:t>
            </a:r>
            <a:endParaRPr lang="en-US" dirty="0"/>
          </a:p>
          <a:p>
            <a:pPr lvl="1"/>
            <a:r>
              <a:rPr lang="en-US" dirty="0" smtClean="0"/>
              <a:t>Forces multiplier to be a jump variable</a:t>
            </a:r>
          </a:p>
          <a:p>
            <a:r>
              <a:rPr lang="en-US" dirty="0" smtClean="0"/>
              <a:t>Focus on partitions of Y and μ</a:t>
            </a:r>
          </a:p>
          <a:p>
            <a:r>
              <a:rPr lang="en-US" dirty="0" smtClean="0"/>
              <a:t>Convert multipliers into state variables</a:t>
            </a:r>
          </a:p>
          <a:p>
            <a:pPr lvl="1"/>
            <a:r>
              <a:rPr lang="en-US" dirty="0" smtClean="0"/>
              <a:t>Write the last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 equations of (7) as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Pay attention to partition of P</a:t>
            </a:r>
          </a:p>
          <a:p>
            <a:pPr lvl="1"/>
            <a:r>
              <a:rPr lang="en-US" dirty="0" smtClean="0"/>
              <a:t>Solving this for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 gives 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16578"/>
              </p:ext>
            </p:extLst>
          </p:nvPr>
        </p:nvGraphicFramePr>
        <p:xfrm>
          <a:off x="1379814" y="4117659"/>
          <a:ext cx="2240560" cy="491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1041400" imgH="228600" progId="Equation.3">
                  <p:embed/>
                </p:oleObj>
              </mc:Choice>
              <mc:Fallback>
                <p:oleObj name="Equation" r:id="rId3" imgW="104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9814" y="4117659"/>
                        <a:ext cx="2240560" cy="491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78165"/>
              </p:ext>
            </p:extLst>
          </p:nvPr>
        </p:nvGraphicFramePr>
        <p:xfrm>
          <a:off x="1379813" y="5243700"/>
          <a:ext cx="2649313" cy="53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5" imgW="1257300" imgH="254000" progId="Equation.3">
                  <p:embed/>
                </p:oleObj>
              </mc:Choice>
              <mc:Fallback>
                <p:oleObj name="Equation" r:id="rId5" imgW="1257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9813" y="5243700"/>
                        <a:ext cx="2649313" cy="535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29056" y="4292181"/>
            <a:ext cx="54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0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Step 3: convert implementation multipliers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these modifications and (4) gives us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now have a complete description of the </a:t>
            </a:r>
            <a:r>
              <a:rPr lang="en-US" dirty="0" err="1" smtClean="0"/>
              <a:t>Stackelberg</a:t>
            </a:r>
            <a:r>
              <a:rPr lang="en-US" dirty="0" smtClean="0"/>
              <a:t>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65701"/>
              </p:ext>
            </p:extLst>
          </p:nvPr>
        </p:nvGraphicFramePr>
        <p:xfrm>
          <a:off x="1422400" y="2203199"/>
          <a:ext cx="3264924" cy="95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1701800" imgH="495300" progId="Equation.3">
                  <p:embed/>
                </p:oleObj>
              </mc:Choice>
              <mc:Fallback>
                <p:oleObj name="Equation" r:id="rId3" imgW="17018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2400" y="2203199"/>
                        <a:ext cx="3264924" cy="950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774181"/>
              </p:ext>
            </p:extLst>
          </p:nvPr>
        </p:nvGraphicFramePr>
        <p:xfrm>
          <a:off x="1422399" y="3899208"/>
          <a:ext cx="5158783" cy="131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2844800" imgH="723900" progId="Equation.3">
                  <p:embed/>
                </p:oleObj>
              </mc:Choice>
              <mc:Fallback>
                <p:oleObj name="Equation" r:id="rId5" imgW="28448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2399" y="3899208"/>
                        <a:ext cx="5158783" cy="1312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794846"/>
              </p:ext>
            </p:extLst>
          </p:nvPr>
        </p:nvGraphicFramePr>
        <p:xfrm>
          <a:off x="1422399" y="5211933"/>
          <a:ext cx="2766129" cy="91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7" imgW="1498600" imgH="495300" progId="Equation.3">
                  <p:embed/>
                </p:oleObj>
              </mc:Choice>
              <mc:Fallback>
                <p:oleObj name="Equation" r:id="rId7" imgW="14986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2399" y="5211933"/>
                        <a:ext cx="2766129" cy="914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01165" y="2496473"/>
            <a:ext cx="540137" cy="37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(9)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1889" y="5466529"/>
            <a:ext cx="65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(9’’)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01165" y="4553183"/>
            <a:ext cx="58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(9’)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3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</a:t>
            </a:r>
            <a:r>
              <a:rPr lang="en-US" baseline="0" dirty="0" smtClean="0"/>
              <a:t> Solve for X</a:t>
            </a:r>
            <a:r>
              <a:rPr lang="en-US" baseline="-25000" dirty="0" smtClean="0"/>
              <a:t>0</a:t>
            </a:r>
            <a:r>
              <a:rPr lang="en-US" dirty="0" smtClean="0"/>
              <a:t> 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value function satisfies</a:t>
            </a:r>
          </a:p>
          <a:p>
            <a:endParaRPr lang="en-US" dirty="0"/>
          </a:p>
          <a:p>
            <a:r>
              <a:rPr lang="en-US" dirty="0" smtClean="0"/>
              <a:t>Now, choose X</a:t>
            </a:r>
            <a:r>
              <a:rPr lang="en-US" baseline="-25000" dirty="0" smtClean="0"/>
              <a:t>0</a:t>
            </a:r>
            <a:r>
              <a:rPr lang="en-US" dirty="0" smtClean="0"/>
              <a:t> by equating to zero the gradient of V(Y</a:t>
            </a:r>
            <a:r>
              <a:rPr lang="en-US" baseline="-25000" dirty="0" smtClean="0"/>
              <a:t>0</a:t>
            </a:r>
            <a:r>
              <a:rPr lang="en-US" dirty="0" smtClean="0"/>
              <a:t>), </a:t>
            </a:r>
            <a:r>
              <a:rPr lang="en-US" dirty="0" err="1" smtClean="0"/>
              <a:t>w.r.t</a:t>
            </a:r>
            <a:r>
              <a:rPr lang="en-US" dirty="0" smtClean="0"/>
              <a:t>. X</a:t>
            </a:r>
            <a:r>
              <a:rPr lang="en-US" baseline="-25000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Then, recall (8)</a:t>
            </a:r>
          </a:p>
          <a:p>
            <a:endParaRPr lang="en-US" dirty="0" smtClean="0"/>
          </a:p>
          <a:p>
            <a:r>
              <a:rPr lang="en-US" dirty="0" smtClean="0"/>
              <a:t>Finally, the </a:t>
            </a:r>
            <a:r>
              <a:rPr lang="en-US" dirty="0" err="1" smtClean="0"/>
              <a:t>Stackelberg</a:t>
            </a:r>
            <a:r>
              <a:rPr lang="en-US" dirty="0" smtClean="0"/>
              <a:t> problem is solved by plugging in these initial conditions to (9), (9’), and (9’’) and iterating the process to get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31347" y="620502"/>
            <a:ext cx="12554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μ</a:t>
            </a:r>
            <a:r>
              <a:rPr lang="en-US" sz="3200" baseline="-25000" dirty="0" smtClean="0"/>
              <a:t>x0</a:t>
            </a:r>
            <a:endParaRPr lang="en-US" sz="3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835497"/>
              </p:ext>
            </p:extLst>
          </p:nvPr>
        </p:nvGraphicFramePr>
        <p:xfrm>
          <a:off x="1252411" y="2184208"/>
          <a:ext cx="5972918" cy="47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3048000" imgH="241300" progId="Equation.3">
                  <p:embed/>
                </p:oleObj>
              </mc:Choice>
              <mc:Fallback>
                <p:oleObj name="Equation" r:id="rId3" imgW="3048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2411" y="2184208"/>
                        <a:ext cx="5972918" cy="472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92119"/>
              </p:ext>
            </p:extLst>
          </p:nvPr>
        </p:nvGraphicFramePr>
        <p:xfrm>
          <a:off x="1252411" y="3429000"/>
          <a:ext cx="5300789" cy="5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5" imgW="2540000" imgH="241300" progId="Equation.3">
                  <p:embed/>
                </p:oleObj>
              </mc:Choice>
              <mc:Fallback>
                <p:oleObj name="Equation" r:id="rId5" imgW="2540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2411" y="3429000"/>
                        <a:ext cx="5300789" cy="50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705776"/>
              </p:ext>
            </p:extLst>
          </p:nvPr>
        </p:nvGraphicFramePr>
        <p:xfrm>
          <a:off x="1252411" y="4323322"/>
          <a:ext cx="2032203" cy="43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7" imgW="1066800" imgH="228600" progId="Equation.3">
                  <p:embed/>
                </p:oleObj>
              </mc:Choice>
              <mc:Fallback>
                <p:oleObj name="Equation" r:id="rId7" imgW="1066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2411" y="4323322"/>
                        <a:ext cx="2032203" cy="435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20519"/>
              </p:ext>
            </p:extLst>
          </p:nvPr>
        </p:nvGraphicFramePr>
        <p:xfrm>
          <a:off x="1252410" y="5884863"/>
          <a:ext cx="1725639" cy="50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9" imgW="825500" imgH="241300" progId="Equation.3">
                  <p:embed/>
                </p:oleObj>
              </mc:Choice>
              <mc:Fallback>
                <p:oleObj name="Equation" r:id="rId9" imgW="825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2410" y="5884863"/>
                        <a:ext cx="1725639" cy="50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50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Brief Review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Setup</a:t>
            </a:r>
            <a:r>
              <a:rPr lang="en-US" baseline="0" dirty="0" smtClean="0"/>
              <a:t> and Goal of problem</a:t>
            </a:r>
          </a:p>
          <a:p>
            <a:pPr lvl="1">
              <a:lnSpc>
                <a:spcPct val="200000"/>
              </a:lnSpc>
            </a:pPr>
            <a:r>
              <a:rPr lang="en-US" baseline="0" dirty="0" smtClean="0"/>
              <a:t>4 step Algorithm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Questions, Comments, or Feedback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A new type of problem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Optimal decision rules are no longer functions of the natural state variables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large agent and a competitive market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rational expectations equilibrium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Recall </a:t>
            </a:r>
            <a:r>
              <a:rPr lang="en-US" dirty="0" err="1"/>
              <a:t>Stackelberg</a:t>
            </a:r>
            <a:r>
              <a:rPr lang="en-US" dirty="0"/>
              <a:t> problem from Game </a:t>
            </a:r>
            <a:r>
              <a:rPr lang="en-US" dirty="0" smtClean="0"/>
              <a:t>Theory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dirty="0" smtClean="0"/>
              <a:t>The cost of confirming past expectations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0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Stackelberg</a:t>
            </a:r>
            <a:r>
              <a:rPr lang="en-US" baseline="0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S</a:t>
            </a:r>
            <a:r>
              <a:rPr lang="en-US" sz="2000" dirty="0" smtClean="0"/>
              <a:t>olving</a:t>
            </a:r>
            <a:r>
              <a:rPr lang="en-US" sz="2000" baseline="0" dirty="0" smtClean="0"/>
              <a:t> the problem – general</a:t>
            </a:r>
            <a:r>
              <a:rPr lang="en-US" sz="2000" dirty="0" smtClean="0"/>
              <a:t> i</a:t>
            </a:r>
            <a:r>
              <a:rPr lang="en-US" sz="2000" baseline="0" dirty="0" smtClean="0"/>
              <a:t>dea</a:t>
            </a:r>
          </a:p>
          <a:p>
            <a:pPr>
              <a:lnSpc>
                <a:spcPct val="200000"/>
              </a:lnSpc>
            </a:pPr>
            <a:r>
              <a:rPr lang="en-US" sz="2000" baseline="0" dirty="0" smtClean="0"/>
              <a:t>Defining the </a:t>
            </a:r>
            <a:r>
              <a:rPr lang="en-US" sz="2000" dirty="0" err="1" smtClean="0"/>
              <a:t>S</a:t>
            </a:r>
            <a:r>
              <a:rPr lang="en-US" sz="2000" baseline="0" dirty="0" err="1" smtClean="0"/>
              <a:t>tackelberg</a:t>
            </a:r>
            <a:r>
              <a:rPr lang="en-US" sz="2000" baseline="0" dirty="0" smtClean="0"/>
              <a:t> leader and follower</a:t>
            </a:r>
          </a:p>
          <a:p>
            <a:pPr>
              <a:lnSpc>
                <a:spcPct val="200000"/>
              </a:lnSpc>
            </a:pPr>
            <a:r>
              <a:rPr lang="en-US" sz="2000" baseline="0" dirty="0" smtClean="0"/>
              <a:t>Defining the variables:</a:t>
            </a:r>
          </a:p>
          <a:p>
            <a:pPr lvl="1">
              <a:lnSpc>
                <a:spcPct val="200000"/>
              </a:lnSpc>
            </a:pPr>
            <a:r>
              <a:rPr lang="en-US" sz="1800" baseline="0" dirty="0" err="1" smtClean="0"/>
              <a:t>Z</a:t>
            </a:r>
            <a:r>
              <a:rPr lang="en-US" sz="1800" baseline="-25000" dirty="0" err="1" smtClean="0"/>
              <a:t>t</a:t>
            </a:r>
            <a:r>
              <a:rPr lang="en-US" sz="1800" baseline="0" dirty="0" smtClean="0"/>
              <a:t> is a vector of natural state variables</a:t>
            </a:r>
          </a:p>
          <a:p>
            <a:pPr lvl="1">
              <a:lnSpc>
                <a:spcPct val="200000"/>
              </a:lnSpc>
            </a:pPr>
            <a:r>
              <a:rPr lang="en-US" sz="1800" baseline="0" dirty="0" err="1" smtClean="0"/>
              <a:t>X</a:t>
            </a:r>
            <a:r>
              <a:rPr lang="en-US" sz="1800" baseline="-25000" dirty="0" err="1" smtClean="0"/>
              <a:t>t</a:t>
            </a:r>
            <a:r>
              <a:rPr lang="en-US" sz="1800" baseline="0" dirty="0" smtClean="0"/>
              <a:t> is a vector of endogenous variables</a:t>
            </a:r>
          </a:p>
          <a:p>
            <a:pPr lvl="1">
              <a:lnSpc>
                <a:spcPct val="200000"/>
              </a:lnSpc>
            </a:pPr>
            <a:r>
              <a:rPr lang="en-US" sz="1800" baseline="0" dirty="0" err="1" smtClean="0"/>
              <a:t>U</a:t>
            </a:r>
            <a:r>
              <a:rPr lang="en-US" sz="1800" baseline="-25000" dirty="0" err="1" smtClean="0"/>
              <a:t>t</a:t>
            </a:r>
            <a:r>
              <a:rPr lang="en-US" sz="1800" baseline="0" dirty="0" smtClean="0"/>
              <a:t> is a vector of government instruments</a:t>
            </a:r>
          </a:p>
          <a:p>
            <a:pPr lvl="1">
              <a:lnSpc>
                <a:spcPct val="200000"/>
              </a:lnSpc>
            </a:pPr>
            <a:r>
              <a:rPr lang="en-US" sz="1800" dirty="0" err="1" smtClean="0"/>
              <a:t>Y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is a stacked vector of 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and </a:t>
            </a:r>
            <a:r>
              <a:rPr lang="en-US" sz="1800" dirty="0" err="1" smtClean="0"/>
              <a:t>X</a:t>
            </a:r>
            <a:r>
              <a:rPr lang="en-US" sz="1800" baseline="-25000" dirty="0" err="1" smtClean="0"/>
              <a:t>t</a:t>
            </a:r>
            <a:endParaRPr lang="en-US" sz="1800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24961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67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The </a:t>
            </a:r>
            <a:r>
              <a:rPr lang="en-US" sz="3500" kern="1200" cap="all" baseline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Stackelberg</a:t>
            </a:r>
            <a:r>
              <a:rPr lang="en-US" sz="3500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 Problem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037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government’s one period loss function is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Government wants to maximize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sz="2000" dirty="0" smtClean="0"/>
              <a:t>   subject to an initial condition for Z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but not X</a:t>
            </a:r>
            <a:r>
              <a:rPr lang="en-US" sz="2000" baseline="-25000" dirty="0" smtClean="0"/>
              <a:t>0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Government makes policy in light of the model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The government maximizes (1) by choosing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sz="2000" dirty="0" smtClean="0"/>
              <a:t>   subject to (2)</a:t>
            </a:r>
            <a:endParaRPr lang="en-US" sz="2000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41749"/>
              </p:ext>
            </p:extLst>
          </p:nvPr>
        </p:nvGraphicFramePr>
        <p:xfrm>
          <a:off x="1369600" y="2093885"/>
          <a:ext cx="2966090" cy="46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3" imgW="1295400" imgH="203200" progId="Equation.3">
                  <p:embed/>
                </p:oleObj>
              </mc:Choice>
              <mc:Fallback>
                <p:oleObj name="Equation" r:id="rId3" imgW="1295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9600" y="2093885"/>
                        <a:ext cx="2966090" cy="465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382568"/>
              </p:ext>
            </p:extLst>
          </p:nvPr>
        </p:nvGraphicFramePr>
        <p:xfrm>
          <a:off x="1369600" y="2748944"/>
          <a:ext cx="1754600" cy="91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5" imgW="876300" imgH="457200" progId="Equation.3">
                  <p:embed/>
                </p:oleObj>
              </mc:Choice>
              <mc:Fallback>
                <p:oleObj name="Equation" r:id="rId5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9600" y="2748944"/>
                        <a:ext cx="1754600" cy="915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679775"/>
              </p:ext>
            </p:extLst>
          </p:nvPr>
        </p:nvGraphicFramePr>
        <p:xfrm>
          <a:off x="1369600" y="4300538"/>
          <a:ext cx="50260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7" imgW="2870200" imgH="469900" progId="Equation.3">
                  <p:embed/>
                </p:oleObj>
              </mc:Choice>
              <mc:Fallback>
                <p:oleObj name="Equation" r:id="rId7" imgW="287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9600" y="4300538"/>
                        <a:ext cx="5026025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403226"/>
              </p:ext>
            </p:extLst>
          </p:nvPr>
        </p:nvGraphicFramePr>
        <p:xfrm>
          <a:off x="1369600" y="5399686"/>
          <a:ext cx="1667616" cy="487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9" imgW="825500" imgH="241300" progId="Equation.3">
                  <p:embed/>
                </p:oleObj>
              </mc:Choice>
              <mc:Fallback>
                <p:oleObj name="Equation" r:id="rId9" imgW="825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69600" y="5399686"/>
                        <a:ext cx="1667616" cy="487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07158" y="3005899"/>
            <a:ext cx="48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2559" y="4613365"/>
            <a:ext cx="49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2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8668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“The </a:t>
            </a:r>
            <a:r>
              <a:rPr lang="en-US" sz="1800" i="1" dirty="0" err="1" smtClean="0"/>
              <a:t>Stackelberg</a:t>
            </a:r>
            <a:r>
              <a:rPr lang="en-US" sz="1800" i="1" dirty="0" smtClean="0"/>
              <a:t> Problem is to maximize (2) by choosing an X</a:t>
            </a:r>
            <a:r>
              <a:rPr lang="en-US" sz="1800" i="1" baseline="-25000" dirty="0" smtClean="0"/>
              <a:t>0</a:t>
            </a:r>
            <a:r>
              <a:rPr lang="en-US" sz="1800" i="1" dirty="0" smtClean="0"/>
              <a:t> and a sequence of decision rules, the time t component of which maps the time t history of the state </a:t>
            </a:r>
            <a:r>
              <a:rPr lang="en-US" sz="1800" i="1" dirty="0" err="1" smtClean="0"/>
              <a:t>Z</a:t>
            </a:r>
            <a:r>
              <a:rPr lang="en-US" sz="1800" i="1" baseline="30000" dirty="0" err="1" smtClean="0"/>
              <a:t>t</a:t>
            </a:r>
            <a:r>
              <a:rPr lang="en-US" sz="1800" i="1" dirty="0" smtClean="0"/>
              <a:t> into the time t decision of the </a:t>
            </a:r>
            <a:r>
              <a:rPr lang="en-US" sz="1800" i="1" dirty="0" err="1" smtClean="0"/>
              <a:t>Stackelberg</a:t>
            </a:r>
            <a:r>
              <a:rPr lang="en-US" sz="1800" i="1" dirty="0" smtClean="0"/>
              <a:t> leader.”</a:t>
            </a:r>
          </a:p>
          <a:p>
            <a:endParaRPr lang="en-US" sz="1400" i="1" dirty="0"/>
          </a:p>
          <a:p>
            <a:r>
              <a:rPr lang="en-US" sz="1800" i="1" dirty="0" smtClean="0"/>
              <a:t>The </a:t>
            </a:r>
            <a:r>
              <a:rPr lang="en-US" sz="1800" i="1" dirty="0" err="1" smtClean="0"/>
              <a:t>Stackelberg</a:t>
            </a:r>
            <a:r>
              <a:rPr lang="en-US" sz="1800" i="1" dirty="0" smtClean="0"/>
              <a:t> leader commits to a sequence of decisions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The optimal decision rule is history dependent</a:t>
            </a:r>
          </a:p>
          <a:p>
            <a:r>
              <a:rPr lang="en-US" sz="1800" i="1" dirty="0" smtClean="0"/>
              <a:t>Two sources of history dependence</a:t>
            </a:r>
          </a:p>
          <a:p>
            <a:pPr lvl="1"/>
            <a:r>
              <a:rPr lang="en-US" sz="1400" i="1" dirty="0" smtClean="0"/>
              <a:t>Government’s ability to commit at time 0</a:t>
            </a:r>
          </a:p>
          <a:p>
            <a:pPr lvl="1"/>
            <a:r>
              <a:rPr lang="en-US" sz="1400" i="1" dirty="0" smtClean="0"/>
              <a:t>Forward looking ability of the private sector</a:t>
            </a:r>
          </a:p>
          <a:p>
            <a:pPr lvl="1"/>
            <a:endParaRPr lang="en-US" sz="1400" i="1" dirty="0" smtClean="0"/>
          </a:p>
          <a:p>
            <a:r>
              <a:rPr lang="en-US" sz="1800" i="1" dirty="0" smtClean="0"/>
              <a:t>Dynamics of Lagrange Multipliers</a:t>
            </a:r>
          </a:p>
          <a:p>
            <a:pPr lvl="1"/>
            <a:r>
              <a:rPr lang="en-US" sz="1400" i="1" dirty="0" smtClean="0"/>
              <a:t>The multipliers measure the cost today of honoring past government promises</a:t>
            </a:r>
          </a:p>
          <a:p>
            <a:pPr lvl="1"/>
            <a:r>
              <a:rPr lang="en-US" sz="1400" i="1" dirty="0" smtClean="0"/>
              <a:t>Set multipliers equal to zero at time zero</a:t>
            </a:r>
          </a:p>
          <a:p>
            <a:pPr lvl="1"/>
            <a:r>
              <a:rPr lang="en-US" sz="1400" i="1" dirty="0" smtClean="0"/>
              <a:t>Multipliers take nonzero values thereafter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the </a:t>
            </a:r>
            <a:r>
              <a:rPr lang="en-US" dirty="0" err="1" smtClean="0"/>
              <a:t>Stackelberg</a:t>
            </a:r>
            <a:r>
              <a:rPr lang="en-US" baseline="0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4 Step Algorithm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Solve</a:t>
            </a:r>
            <a:r>
              <a:rPr lang="en-US" sz="2400" baseline="0" dirty="0" smtClean="0"/>
              <a:t> an optimal linear regulator</a:t>
            </a:r>
          </a:p>
          <a:p>
            <a:pPr lvl="1"/>
            <a:endParaRPr lang="en-US" sz="2400" baseline="0" dirty="0" smtClean="0"/>
          </a:p>
          <a:p>
            <a:pPr lvl="1"/>
            <a:r>
              <a:rPr lang="en-US" sz="2400" baseline="0" dirty="0" smtClean="0"/>
              <a:t>Use stabilizing properties of shadow prices</a:t>
            </a:r>
          </a:p>
          <a:p>
            <a:pPr lvl="1"/>
            <a:endParaRPr lang="en-US" sz="2400" baseline="0" dirty="0" smtClean="0"/>
          </a:p>
          <a:p>
            <a:pPr lvl="1"/>
            <a:r>
              <a:rPr lang="en-US" sz="2400" baseline="0" dirty="0" smtClean="0"/>
              <a:t>Convert Implementation multipliers into state variables</a:t>
            </a:r>
          </a:p>
          <a:p>
            <a:pPr lvl="1"/>
            <a:endParaRPr lang="en-US" sz="2400" baseline="0" dirty="0" smtClean="0"/>
          </a:p>
          <a:p>
            <a:pPr lvl="1"/>
            <a:r>
              <a:rPr lang="en-US" sz="2400" baseline="0" dirty="0" smtClean="0"/>
              <a:t>Solve for X</a:t>
            </a:r>
            <a:r>
              <a:rPr lang="en-US" sz="2400" baseline="-25000" dirty="0" smtClean="0"/>
              <a:t>0</a:t>
            </a:r>
            <a:r>
              <a:rPr lang="en-US" sz="2400" baseline="0" dirty="0" smtClean="0"/>
              <a:t> and </a:t>
            </a:r>
            <a:r>
              <a:rPr lang="en-US" sz="2800" baseline="0" dirty="0" smtClean="0"/>
              <a:t>μ</a:t>
            </a:r>
            <a:r>
              <a:rPr lang="en-US" sz="2400" baseline="-25000" dirty="0" smtClean="0"/>
              <a:t>x0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9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Solve an </a:t>
            </a:r>
            <a:r>
              <a:rPr lang="en-US" dirty="0" err="1" smtClean="0"/>
              <a:t>o.l.r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Assume 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is given</a:t>
            </a:r>
          </a:p>
          <a:p>
            <a:pPr lvl="1"/>
            <a:r>
              <a:rPr lang="en-US" sz="1800" dirty="0" smtClean="0"/>
              <a:t>This will be corrected for in step 3</a:t>
            </a:r>
          </a:p>
          <a:p>
            <a:pPr lvl="1"/>
            <a:r>
              <a:rPr lang="en-US" sz="1800" dirty="0" smtClean="0"/>
              <a:t>With this assumption, the problem has the form of an optimal linear regulator</a:t>
            </a:r>
            <a:endParaRPr lang="en-US" sz="2000" dirty="0" smtClean="0"/>
          </a:p>
          <a:p>
            <a:r>
              <a:rPr lang="en-US" sz="2000" dirty="0" smtClean="0"/>
              <a:t>The optimal value function has the form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2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where P solves the </a:t>
            </a:r>
            <a:r>
              <a:rPr lang="en-US" sz="2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Riccati</a:t>
            </a:r>
            <a:r>
              <a:rPr lang="en-US" sz="2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Equation</a:t>
            </a:r>
            <a:r>
              <a:rPr lang="en-US" sz="18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The linear regulator is</a:t>
            </a:r>
          </a:p>
          <a:p>
            <a:pPr marL="114300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    subject to an initial Y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and the law of motion from (2)</a:t>
            </a:r>
          </a:p>
          <a:p>
            <a:r>
              <a:rPr lang="en-US" sz="2000" dirty="0" smtClean="0"/>
              <a:t>Then, the Bellman Equation 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257791"/>
              </p:ext>
            </p:extLst>
          </p:nvPr>
        </p:nvGraphicFramePr>
        <p:xfrm>
          <a:off x="1216891" y="3442580"/>
          <a:ext cx="2272427" cy="43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3" imgW="1066800" imgH="203200" progId="Equation.3">
                  <p:embed/>
                </p:oleObj>
              </mc:Choice>
              <mc:Fallback>
                <p:oleObj name="Equation" r:id="rId3" imgW="1066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6891" y="3442580"/>
                        <a:ext cx="2272427" cy="43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215702"/>
              </p:ext>
            </p:extLst>
          </p:nvPr>
        </p:nvGraphicFramePr>
        <p:xfrm>
          <a:off x="1417638" y="4295775"/>
          <a:ext cx="48180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3352800" imgH="457200" progId="Equation.3">
                  <p:embed/>
                </p:oleObj>
              </mc:Choice>
              <mc:Fallback>
                <p:oleObj name="Equation" r:id="rId5" imgW="3352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7638" y="4295775"/>
                        <a:ext cx="4818062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64398"/>
              </p:ext>
            </p:extLst>
          </p:nvPr>
        </p:nvGraphicFramePr>
        <p:xfrm>
          <a:off x="1216890" y="5564231"/>
          <a:ext cx="6056367" cy="56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7" imgW="3695700" imgH="342900" progId="Equation.3">
                  <p:embed/>
                </p:oleObj>
              </mc:Choice>
              <mc:Fallback>
                <p:oleObj name="Equation" r:id="rId7" imgW="36957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6890" y="5564231"/>
                        <a:ext cx="6056367" cy="56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31244" y="5571775"/>
            <a:ext cx="55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8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Step 1: Solve an </a:t>
            </a:r>
            <a:r>
              <a:rPr lang="en-US" sz="3500" kern="1200" cap="all" baseline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o.l.r</a:t>
            </a:r>
            <a:r>
              <a:rPr lang="en-US" sz="3500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the first order condition of the Bellman equation and solving gives us</a:t>
            </a:r>
          </a:p>
          <a:p>
            <a:endParaRPr lang="en-US" dirty="0"/>
          </a:p>
          <a:p>
            <a:r>
              <a:rPr lang="en-US" dirty="0" smtClean="0"/>
              <a:t>Plugging this back into the Bellman equation gives us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   such that </a:t>
            </a:r>
            <a:r>
              <a:rPr lang="en-US" dirty="0" err="1" smtClean="0"/>
              <a:t>ū</a:t>
            </a:r>
            <a:r>
              <a:rPr lang="en-US" dirty="0" smtClean="0"/>
              <a:t> is optimal, as described by (4)</a:t>
            </a:r>
          </a:p>
          <a:p>
            <a:r>
              <a:rPr lang="en-US" dirty="0" smtClean="0"/>
              <a:t>Rearranging gives us the matrix </a:t>
            </a:r>
            <a:r>
              <a:rPr lang="en-US" dirty="0" err="1" smtClean="0"/>
              <a:t>Riccati</a:t>
            </a:r>
            <a:r>
              <a:rPr lang="en-US" dirty="0" smtClean="0"/>
              <a:t> Equation</a:t>
            </a:r>
          </a:p>
          <a:p>
            <a:endParaRPr lang="en-US" dirty="0" smtClean="0"/>
          </a:p>
          <a:p>
            <a:r>
              <a:rPr lang="en-US" dirty="0" smtClean="0"/>
              <a:t>Denote</a:t>
            </a:r>
            <a:r>
              <a:rPr lang="en-US" baseline="0" dirty="0" smtClean="0"/>
              <a:t> the solution to this equation as P</a:t>
            </a:r>
            <a:r>
              <a:rPr lang="en-US" baseline="30000" dirty="0" smtClean="0"/>
              <a:t>*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700189"/>
              </p:ext>
            </p:extLst>
          </p:nvPr>
        </p:nvGraphicFramePr>
        <p:xfrm>
          <a:off x="1274737" y="2584736"/>
          <a:ext cx="5399090" cy="481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3" imgW="2565400" imgH="228600" progId="Equation.3">
                  <p:embed/>
                </p:oleObj>
              </mc:Choice>
              <mc:Fallback>
                <p:oleObj name="Equation" r:id="rId3" imgW="256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4737" y="2584736"/>
                        <a:ext cx="5399090" cy="481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75033"/>
              </p:ext>
            </p:extLst>
          </p:nvPr>
        </p:nvGraphicFramePr>
        <p:xfrm>
          <a:off x="1274736" y="3589534"/>
          <a:ext cx="5542663" cy="531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3048000" imgH="292100" progId="Equation.3">
                  <p:embed/>
                </p:oleObj>
              </mc:Choice>
              <mc:Fallback>
                <p:oleObj name="Equation" r:id="rId5" imgW="3048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4736" y="3589534"/>
                        <a:ext cx="5542663" cy="531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961941"/>
              </p:ext>
            </p:extLst>
          </p:nvPr>
        </p:nvGraphicFramePr>
        <p:xfrm>
          <a:off x="1274736" y="5110407"/>
          <a:ext cx="5548414" cy="45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7" imgW="2806700" imgH="228600" progId="Equation.3">
                  <p:embed/>
                </p:oleObj>
              </mc:Choice>
              <mc:Fallback>
                <p:oleObj name="Equation" r:id="rId7" imgW="2806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4736" y="5110407"/>
                        <a:ext cx="5548414" cy="45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46663" y="2700862"/>
            <a:ext cx="54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70018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Use the shadow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Decode the information in P</a:t>
            </a:r>
            <a:r>
              <a:rPr lang="en-US" baseline="30000" dirty="0" smtClean="0"/>
              <a:t>*</a:t>
            </a:r>
          </a:p>
          <a:p>
            <a:r>
              <a:rPr lang="en-US" dirty="0" smtClean="0"/>
              <a:t>Adapt a method from 5.5 that solves a problem of the form (1),(2)</a:t>
            </a:r>
          </a:p>
          <a:p>
            <a:r>
              <a:rPr lang="en-US" dirty="0" smtClean="0"/>
              <a:t>Attach a sequence of Lagrange </a:t>
            </a:r>
            <a:r>
              <a:rPr lang="en-US" dirty="0" err="1" smtClean="0"/>
              <a:t>multipliersto</a:t>
            </a:r>
            <a:r>
              <a:rPr lang="en-US" dirty="0" smtClean="0"/>
              <a:t> the sequence of constraints (2) and form the following </a:t>
            </a:r>
            <a:r>
              <a:rPr lang="en-US" dirty="0" err="1" smtClean="0"/>
              <a:t>Lagrangian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Partition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t</a:t>
            </a:r>
            <a:r>
              <a:rPr lang="en-US" dirty="0"/>
              <a:t> </a:t>
            </a:r>
            <a:r>
              <a:rPr lang="en-US" dirty="0" smtClean="0"/>
              <a:t>conformably with our partition of 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791940"/>
              </p:ext>
            </p:extLst>
          </p:nvPr>
        </p:nvGraphicFramePr>
        <p:xfrm>
          <a:off x="1269999" y="4149351"/>
          <a:ext cx="6725261" cy="93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3302000" imgH="457200" progId="Equation.3">
                  <p:embed/>
                </p:oleObj>
              </mc:Choice>
              <mc:Fallback>
                <p:oleObj name="Equation" r:id="rId3" imgW="3302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9999" y="4149351"/>
                        <a:ext cx="6725261" cy="93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2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1030</TotalTime>
  <Words>808</Words>
  <Application>Microsoft Macintosh PowerPoint</Application>
  <PresentationFormat>On-screen Show (4:3)</PresentationFormat>
  <Paragraphs>170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Apothecary</vt:lpstr>
      <vt:lpstr>Microsoft Equation</vt:lpstr>
      <vt:lpstr>Dynamic Stackelberg Problems</vt:lpstr>
      <vt:lpstr>Background Information</vt:lpstr>
      <vt:lpstr>The Stackelberg Problem</vt:lpstr>
      <vt:lpstr>The Stackelberg Problem </vt:lpstr>
      <vt:lpstr>Problem s</vt:lpstr>
      <vt:lpstr>Solving the Stackelberg Problem</vt:lpstr>
      <vt:lpstr>Step 1: Solve an o.l.r.</vt:lpstr>
      <vt:lpstr>Step 1: Solve an o.l.r. </vt:lpstr>
      <vt:lpstr>Step 2: Use the shadow price</vt:lpstr>
      <vt:lpstr>Step 2: Use the shadow price</vt:lpstr>
      <vt:lpstr>Step 2: Use the shadow price </vt:lpstr>
      <vt:lpstr>Step 3: convert implementation multipliers</vt:lpstr>
      <vt:lpstr>Step 3: convert implementation multipliers </vt:lpstr>
      <vt:lpstr>Step 4: Solve for X0 and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Stackelberg Problems</dc:title>
  <dc:creator>Taylor Collins</dc:creator>
  <cp:lastModifiedBy>Taylor Collins</cp:lastModifiedBy>
  <cp:revision>30</cp:revision>
  <dcterms:created xsi:type="dcterms:W3CDTF">2013-11-21T00:18:04Z</dcterms:created>
  <dcterms:modified xsi:type="dcterms:W3CDTF">2013-11-21T17:28:57Z</dcterms:modified>
</cp:coreProperties>
</file>